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  <p:embeddedFont>
      <p:font typeface="Rubik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D8231F-90ED-4B5F-A8C1-D72043D2BE51}">
  <a:tblStyle styleId="{32D8231F-90ED-4B5F-A8C1-D72043D2BE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ubik-regular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Rubik-italic.fntdata"/><Relationship Id="rId27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ubi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901f8402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d901f8402f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901f8402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3d901f8402f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901f8402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3d901f8402f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01f8402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d901f8402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901f8402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d901f8402f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ddc59b09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" name="Google Shape;28;g3ddc59b091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d99ce4b5e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" name="Google Shape;33;g3d99ce4b5ea_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d99ce4b5ea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g3d99ce4b5ea_4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d99ce4b5ea_4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g3d99ce4b5ea_4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901f840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g3d901f8402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901f8402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g3d901f8402f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901f840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g3d901f8402f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901f8402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d901f8402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Slide de Título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85" y="3139823"/>
            <a:ext cx="4504508" cy="184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 da apresentação">
  <p:cSld name="TITLE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" name="Google Shape;13;p3"/>
          <p:cNvSpPr/>
          <p:nvPr/>
        </p:nvSpPr>
        <p:spPr>
          <a:xfrm rot="10800000">
            <a:off x="-19050" y="4862450"/>
            <a:ext cx="9166200" cy="2835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85720" y="4390170"/>
            <a:ext cx="1944216" cy="48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 rot="10800000">
            <a:off x="-11100" y="0"/>
            <a:ext cx="9166200" cy="28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238025" y="4494125"/>
            <a:ext cx="6984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pt-BR" sz="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Diretoria de Avaliação | Subsecretaria Pedagógica</a:t>
            </a:r>
            <a:endParaRPr b="0" i="0" sz="7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49">
          <p15:clr>
            <a:srgbClr val="E46962"/>
          </p15:clr>
        </p15:guide>
        <p15:guide id="2" orient="horz" pos="3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" showMasterSp="0">
  <p:cSld name="Title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ção gerada automaticamente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63776" y="3754234"/>
            <a:ext cx="1791325" cy="12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 rot="10800000">
            <a:off x="-11100" y="0"/>
            <a:ext cx="9166200" cy="2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 rot="10800000">
            <a:off x="-19050" y="4862450"/>
            <a:ext cx="9166200" cy="2835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live/k6UNLy81ft0?si=xliNYD03HuqKOHQh" TargetMode="External"/><Relationship Id="rId4" Type="http://schemas.openxmlformats.org/officeDocument/2006/relationships/hyperlink" Target="https://www.youtube.com/live/k6UNLy81ft0?si=xliNYD03HuqKOHQh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/>
        </p:nvSpPr>
        <p:spPr>
          <a:xfrm>
            <a:off x="4806625" y="3651350"/>
            <a:ext cx="318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SARESP 2026</a:t>
            </a:r>
            <a:endParaRPr b="1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3ª série do Ensino Médio</a:t>
            </a:r>
            <a:endParaRPr b="0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Procedimentos de aplicação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95561" y="1126316"/>
            <a:ext cx="83529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⏱️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Tempo de prova: 3h00 (1h30 de tempo mínimo)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📝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Estudantes fazem ao mesmo tempo, no turno de aula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📚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Não paralisa as aulas dos demais estudantes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⏳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Uso de sala extra 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tempo extra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(1h), se necessário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939625" y="3099500"/>
            <a:ext cx="3240000" cy="112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Disponibilizaremos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manuais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com todas as orientações de aplicação.</a:t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Procedimentos de aplicação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95550" y="1126325"/>
            <a:ext cx="69690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Fiscais deverão entrar nas salas durante a aplicação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Formulários de controle (aplicador e fiscal) serão digitais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highlight>
                  <a:srgbClr val="F1C232"/>
                </a:highlight>
                <a:latin typeface="Rubik"/>
                <a:ea typeface="Rubik"/>
                <a:cs typeface="Rubik"/>
                <a:sym typeface="Rubik"/>
              </a:rPr>
              <a:t>É proibido o uso de celular</a:t>
            </a:r>
            <a:r>
              <a:rPr b="0" i="0" lang="pt-BR" sz="1800" u="none" cap="none" strike="noStrike">
                <a:solidFill>
                  <a:schemeClr val="dk1"/>
                </a:solidFill>
                <a:highlight>
                  <a:srgbClr val="F1C232"/>
                </a:highlight>
                <a:latin typeface="Rubik"/>
                <a:ea typeface="Rubik"/>
                <a:cs typeface="Rubik"/>
                <a:sym typeface="Rubik"/>
              </a:rPr>
              <a:t> durante a realização da prova.</a:t>
            </a:r>
            <a:endParaRPr b="0" i="0" sz="1800" u="none" cap="none" strike="noStrike">
              <a:solidFill>
                <a:schemeClr val="dk1"/>
              </a:solidFill>
              <a:highlight>
                <a:srgbClr val="F1C232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Boas práticas da Prova Paulista</a:t>
            </a:r>
            <a:endParaRPr b="0" i="0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957925" y="2049408"/>
            <a:ext cx="3240000" cy="112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Medidas importantes para reforçar 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segurança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da prova e a fidedignidade dos resultados.</a:t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Uso da nota da prova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95561" y="1126316"/>
            <a:ext cx="8352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Prova vai compor a nota do estudante no 2º bimestre (LP/MAT)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Composição da nota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5" name="Google Shape;105;p16"/>
          <p:cNvGraphicFramePr/>
          <p:nvPr/>
        </p:nvGraphicFramePr>
        <p:xfrm>
          <a:off x="513175" y="225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{32D8231F-90ED-4B5F-A8C1-D72043D2BE51}</a:tableStyleId>
              </a:tblPr>
              <a:tblGrid>
                <a:gridCol w="2283275"/>
                <a:gridCol w="2100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Componente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Peso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Prova Paulista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25 %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Saresp 3ª série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25 %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Outras avaliações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50 %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Super BI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95561" y="1126316"/>
            <a:ext cx="8352900" cy="1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Como será calculado?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Comparação do %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Abaixo do básico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em 2022 com 2026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Quanto maior a redução da porcentagem, melhor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Foco em aumentar a equidade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Resultado do Provão atualiza novamente o Super BI em 2027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-3825575" y="1544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46750" y="3160560"/>
            <a:ext cx="3880500" cy="106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Escolas que possuem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mais de um ciclo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de ensino terão sua nota calculada pela média ponderada das notas de cada ciclo.</a:t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12661" l="3370" r="4046" t="17153"/>
          <a:stretch/>
        </p:blipFill>
        <p:spPr>
          <a:xfrm>
            <a:off x="908375" y="2636800"/>
            <a:ext cx="4179749" cy="16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Trilha do Provão no Prepara SP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95561" y="1126316"/>
            <a:ext cx="8352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Trilha autodirigida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para os estudantes da 3ª série do EM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Listas semanais de exercícios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focadas no que cai na prova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Chatbot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 diversos conteúdos para estudo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1º semestre →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LP e MT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| 2º semestre →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LP, MT, CH, CN e redação</a:t>
            </a:r>
            <a:endParaRPr b="0" i="0" sz="1800" u="sng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395536" y="2217741"/>
            <a:ext cx="835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4000" u="sng">
                <a:solidFill>
                  <a:srgbClr val="0000FF"/>
                </a:solid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Acesse aqui a gravação da </a:t>
            </a:r>
            <a:r>
              <a:rPr b="1" lang="pt-BR" sz="4000" u="sng">
                <a:solidFill>
                  <a:srgbClr val="0000FF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Live</a:t>
            </a:r>
            <a:endParaRPr b="1" i="0" sz="4000" u="none" cap="none" strike="noStrike">
              <a:solidFill>
                <a:srgbClr val="0000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136775" y="4023542"/>
            <a:ext cx="672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¹ resgate da série histórica para ensino médio (TRI)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² padronização da série com demais estados brasileiros</a:t>
            </a:r>
            <a:endParaRPr b="0" i="0" sz="12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6" name="Google Shape;36;p7"/>
          <p:cNvGraphicFramePr/>
          <p:nvPr/>
        </p:nvGraphicFramePr>
        <p:xfrm>
          <a:off x="168142" y="1150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{32D8231F-90ED-4B5F-A8C1-D72043D2BE51}</a:tableStyleId>
              </a:tblPr>
              <a:tblGrid>
                <a:gridCol w="1082900"/>
                <a:gridCol w="1623000"/>
                <a:gridCol w="1368550"/>
                <a:gridCol w="1729000"/>
                <a:gridCol w="1289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MÊS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AVALIAÇÃO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SÉRIE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COMPONENTES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FORMATO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Junho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 ¹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3EM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Digital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Nov e dez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 ²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2EF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Física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Nov e dez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5EF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Física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Nov e dez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6EF – 9EF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 + outros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Digital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Nov e dez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Provão Paulista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1EM - 3EM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</a:rPr>
                        <a:t>LP e MT + outros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Física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Nov e dez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Itinerário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2EM - 3EM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</a:rPr>
                        <a:t>Prop. + EPT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Digital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" name="Google Shape;37;p7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SARESP e Provão Paulista 2026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7134175" y="1642088"/>
            <a:ext cx="813000" cy="23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NOVO</a:t>
            </a:r>
            <a:endParaRPr b="1" i="0" sz="1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395300" y="1307731"/>
            <a:ext cx="4866900" cy="6504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pt-BR" sz="2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Guia do Currículo e AEs</a:t>
            </a:r>
            <a:endParaRPr b="0" i="1" sz="22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395300" y="2486052"/>
            <a:ext cx="4866900" cy="6504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pt-BR" sz="2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Descritores da Prova Paulista </a:t>
            </a:r>
            <a:endParaRPr b="0" i="1" sz="22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" name="Google Shape;45;p8"/>
          <p:cNvSpPr/>
          <p:nvPr/>
        </p:nvSpPr>
        <p:spPr>
          <a:xfrm rot="5400000">
            <a:off x="2717682" y="10035"/>
            <a:ext cx="221700" cy="4424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395300" y="3664374"/>
            <a:ext cx="4866900" cy="6504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pt-BR" sz="22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Descritores do SARESP</a:t>
            </a:r>
            <a:endParaRPr b="0" i="1" sz="2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7" name="Google Shape;47;p8"/>
          <p:cNvSpPr/>
          <p:nvPr/>
        </p:nvSpPr>
        <p:spPr>
          <a:xfrm rot="5400000">
            <a:off x="2717682" y="1188356"/>
            <a:ext cx="221700" cy="4424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O que cai no Saresp, cai antes na Prova Paulista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Prova Paulista, uma avaliação formativa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395550" y="1309375"/>
            <a:ext cx="7042200" cy="2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É um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farol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que permite: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identificar lacunas de aprendizagem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apoiar intervenções ao longo do ano letivo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800" u="sng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Aprendizagens não consolidadas podem:</a:t>
            </a:r>
            <a:endParaRPr b="1" i="0" sz="1800" u="sng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 tornar déficits de aprendizagens para os estudantes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AutoNum type="arabicPeriod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impactar negativamente os resultados do SARESP</a:t>
            </a:r>
            <a:endParaRPr b="1" i="1" sz="1800" u="sng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5867850" y="1309375"/>
            <a:ext cx="2676000" cy="77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Provas do 1º bimestre já estão disponíveis na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Intranet</a:t>
            </a: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 3ª série do Ensino Médio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395550" y="1309375"/>
            <a:ext cx="70422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pt-BR" sz="1800" u="sng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Por que fazer uma prova no meio do ano?</a:t>
            </a:r>
            <a:endParaRPr b="1" i="1" sz="1800" u="sng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Retomar a série histórica para o Ensino Médio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Verificar, antes do fim do ano, lacunas de aprendizagem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Ter um indicador preliminar de desempenho, por nível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Ajudar as escolas a focarem no que é essencial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Dar oportunidade aos estudantes de praticas para o Provão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Especificações da prova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395561" y="1126316"/>
            <a:ext cx="8352900" cy="1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Para estudantes da 3ª série do Ensino Médio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Avalia os componentes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Língua Portuguesa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Matemática</a:t>
            </a:r>
            <a:endParaRPr b="1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Itens de múltipla escolha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Composição</a:t>
            </a:r>
            <a:endParaRPr b="1" i="0" sz="1800" u="sng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68" name="Google Shape;68;p11"/>
          <p:cNvGraphicFramePr/>
          <p:nvPr/>
        </p:nvGraphicFramePr>
        <p:xfrm>
          <a:off x="494875" y="2714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{32D8231F-90ED-4B5F-A8C1-D72043D2BE51}</a:tableStyleId>
              </a:tblPr>
              <a:tblGrid>
                <a:gridCol w="2374825"/>
                <a:gridCol w="2448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Componente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Volume de </a:t>
                      </a: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itens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Língua Portuguesa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Matemática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Total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48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Matriz da avaliação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395561" y="1126316"/>
            <a:ext cx="8352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prova avalia os conteúdos mais importantes do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ciclo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(1EM - 3EM)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Foco maior nos conteúdos de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1º semestre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(3EM)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Alinhamento com a matriz da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Prova Paulista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 Didático</a:t>
            </a:r>
            <a:endParaRPr b="1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3587"/>
          <a:stretch/>
        </p:blipFill>
        <p:spPr>
          <a:xfrm>
            <a:off x="625966" y="2450450"/>
            <a:ext cx="3022676" cy="1649499"/>
          </a:xfrm>
          <a:prstGeom prst="rect">
            <a:avLst/>
          </a:prstGeom>
          <a:noFill/>
          <a:ln>
            <a:noFill/>
          </a:ln>
          <a:effectLst>
            <a:outerShdw blurRad="71876" rotWithShape="0" algn="bl" dir="4200000" dist="47918">
              <a:srgbClr val="000000">
                <a:alpha val="25882"/>
              </a:srgbClr>
            </a:outerShdw>
          </a:effectLst>
        </p:spPr>
      </p:pic>
      <p:sp>
        <p:nvSpPr>
          <p:cNvPr id="76" name="Google Shape;76;p12"/>
          <p:cNvSpPr/>
          <p:nvPr/>
        </p:nvSpPr>
        <p:spPr>
          <a:xfrm>
            <a:off x="3850015" y="2715100"/>
            <a:ext cx="3240000" cy="112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Disponibilizaremos a lista de descritores da prova, que posteriormente será incluída no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Guia do Currículo Priorizado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Calendário de aplicação (junho/2026)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82" name="Google Shape;82;p13"/>
          <p:cNvGraphicFramePr/>
          <p:nvPr/>
        </p:nvGraphicFramePr>
        <p:xfrm>
          <a:off x="494891" y="12457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{32D8231F-90ED-4B5F-A8C1-D72043D2BE51}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SEGUNDA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TERÇA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QUARTA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QUINTA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SEXTA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9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10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11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12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15 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16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17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18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19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22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23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🟢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25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26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🟡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29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30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" name="Google Shape;83;p13"/>
          <p:cNvSpPr txBox="1"/>
          <p:nvPr/>
        </p:nvSpPr>
        <p:spPr>
          <a:xfrm>
            <a:off x="6620495" y="1207914"/>
            <a:ext cx="22509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🔵 Prova Paulista</a:t>
            </a:r>
            <a:endParaRPr b="0" i="0" sz="14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🟢 Saresp</a:t>
            </a:r>
            <a:endParaRPr b="0" i="0" sz="14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🟡 Aplicação </a:t>
            </a: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Extra</a:t>
            </a:r>
            <a:endParaRPr b="0" i="0" sz="14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85074" y="3816525"/>
            <a:ext cx="55515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🟡 Aplicação </a:t>
            </a: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Extra</a:t>
            </a: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em caso de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feriado </a:t>
            </a: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(informado pela URE) ou </a:t>
            </a:r>
            <a:r>
              <a:rPr b="1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intercorrência </a:t>
            </a: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na aplicação (mediante reporte).</a:t>
            </a:r>
            <a:endParaRPr b="0" i="0" sz="14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