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Roboto"/>
      <p:regular r:id="rId39"/>
      <p:bold r:id="rId40"/>
      <p:italic r:id="rId41"/>
      <p:boldItalic r:id="rId42"/>
    </p:embeddedFont>
    <p:embeddedFont>
      <p:font typeface="Montserrat"/>
      <p:regular r:id="rId43"/>
      <p:bold r:id="rId44"/>
      <p:italic r:id="rId45"/>
      <p:boldItalic r:id="rId46"/>
    </p:embeddedFont>
    <p:embeddedFont>
      <p:font typeface="Montserrat Black"/>
      <p:bold r:id="rId47"/>
      <p:boldItalic r:id="rId48"/>
    </p:embeddedFont>
    <p:embeddedFont>
      <p:font typeface="Rubik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A6DC045-E781-4B5A-8063-D881BA811572}">
  <a:tblStyle styleId="{EA6DC045-E781-4B5A-8063-D881BA81157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.fntdata"/><Relationship Id="rId42" Type="http://schemas.openxmlformats.org/officeDocument/2006/relationships/font" Target="fonts/Roboto-boldItalic.fntdata"/><Relationship Id="rId41" Type="http://schemas.openxmlformats.org/officeDocument/2006/relationships/font" Target="fonts/Roboto-italic.fntdata"/><Relationship Id="rId44" Type="http://schemas.openxmlformats.org/officeDocument/2006/relationships/font" Target="fonts/Montserrat-bold.fntdata"/><Relationship Id="rId43" Type="http://schemas.openxmlformats.org/officeDocument/2006/relationships/font" Target="fonts/Montserrat-regular.fntdata"/><Relationship Id="rId46" Type="http://schemas.openxmlformats.org/officeDocument/2006/relationships/font" Target="fonts/Montserrat-boldItalic.fntdata"/><Relationship Id="rId45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Black-boldItalic.fntdata"/><Relationship Id="rId47" Type="http://schemas.openxmlformats.org/officeDocument/2006/relationships/font" Target="fonts/MontserratBlack-bold.fntdata"/><Relationship Id="rId49" Type="http://schemas.openxmlformats.org/officeDocument/2006/relationships/font" Target="fonts/Rubi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font" Target="fonts/Roboto-regular.fntdata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ubik-italic.fntdata"/><Relationship Id="rId50" Type="http://schemas.openxmlformats.org/officeDocument/2006/relationships/font" Target="fonts/Rubik-bold.fntdata"/><Relationship Id="rId52" Type="http://schemas.openxmlformats.org/officeDocument/2006/relationships/font" Target="fonts/Rubik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ublic-sam.mkt.dynamics.com/api/orgs/f6ce9f55-d055-4af8-a7b9-ca6b0763c6b5/r/li6f21BV8ECxWH5fkXwBAAAAAAA?msdynmkt_target=%7B%22TargetUrl%22%3A%22https%253A%252F%252Fpreparasp.jovensgenios.com%252Finstituicao%22%2C%22RedirectOptions%22%3A%7B%225%22%3Anull%2C%221%22%3Anull%7D%7D&amp;msdynmkt_digest=m70mnu9gmCMkg8EM5CsTYV1%2BthQ%2FChdTs%2F%2BTUdjq%2Fcw%3D&amp;msdynmkt_secretVersion=66e0eab861b14ed79183e36602b7d8ae" TargetMode="External"/><Relationship Id="rId3" Type="http://schemas.openxmlformats.org/officeDocument/2006/relationships/hyperlink" Target="https://public-sam.mkt.dynamics.com/api/orgs/f6ce9f55-d055-4af8-a7b9-ca6b0763c6b5/r/li6f21BV8ECxWH5fkXwBAAAAAAA?msdynmkt_target=%7B%22TargetUrl%22%3A%22https%253A%252F%252Fpreparasp.jovensgenios.com%252Finstituicao%22%2C%22RedirectOptions%22%3A%7B%225%22%3Anull%2C%221%22%3Anull%7D%7D&amp;msdynmkt_digest=m70mnu9gmCMkg8EM5CsTYV1%2BthQ%2FChdTs%2F%2BTUdjq%2Fcw%3D&amp;msdynmkt_secretVersion=66e0eab861b14ed79183e36602b7d8ae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" name="Google Shape;2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d901f8402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454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🔗 </a:t>
            </a:r>
            <a:r>
              <a:rPr b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Acesso:</a:t>
            </a:r>
            <a:br>
              <a:rPr lang="pt-BR" sz="1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pt-BR" sz="1300">
                <a:solidFill>
                  <a:schemeClr val="dk1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pt-BR" sz="1300" u="sng">
                <a:solidFill>
                  <a:srgbClr val="1155CC"/>
                </a:solidFill>
                <a:latin typeface="Rubik"/>
                <a:ea typeface="Rubik"/>
                <a:cs typeface="Rubik"/>
                <a:sym typeface="Rubik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https://preparasp.jovensgenios.com/instituicao</a:t>
            </a:r>
            <a:endParaRPr/>
          </a:p>
        </p:txBody>
      </p:sp>
      <p:sp>
        <p:nvSpPr>
          <p:cNvPr id="80" name="Google Shape;80;g3d901f8402f_0_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e1278946fa_3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3e1278946fa_3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d901f8402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g3d901f8402f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e1278946fa_3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05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essa solicitação deve ser imediatamente após a ocorrência, de modo que tenhamos tempo suficiente para disponibilizar a aplicação extra</a:t>
            </a:r>
            <a:r>
              <a:rPr lang="pt-BR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99" name="Google Shape;99;g3e1278946fa_3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df90392a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g3df90392a8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e1278946fa_3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g3e1278946fa_3_1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e1278946fa_3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g3e1278946fa_3_1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e1278946fa_3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3e1278946fa_3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e1278946fa_3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3e1278946fa_3_1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e1278946fa_3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g3e1278946fa_3_1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3e1278946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" name="Google Shape;28;g3e1278946f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e1278946fa_3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g3e1278946fa_3_1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e1278946fa_3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3e1278946fa_3_1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e1278946f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g3e1278946fa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e1278946fa_3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3e1278946fa_3_1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e1278946fa_3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3e1278946fa_3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d901f8402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g3d901f8402f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e11f6c9ea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g3e11f6c9ea6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e1278946fa_3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3e1278946fa_3_1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e1278946fa_3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Escolas com mais de 1 ciclo tem sua nota calculada considerando a média ponderada de cada ciclo.</a:t>
            </a:r>
            <a:endParaRPr/>
          </a:p>
        </p:txBody>
      </p:sp>
      <p:sp>
        <p:nvSpPr>
          <p:cNvPr id="201" name="Google Shape;201;g3e1278946fa_3_1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e1278946fa_3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Escolas com mais de 1 ciclo tem sua nota calculada considerando a média ponderada de cada ciclo.</a:t>
            </a:r>
            <a:endParaRPr/>
          </a:p>
        </p:txBody>
      </p:sp>
      <p:sp>
        <p:nvSpPr>
          <p:cNvPr id="208" name="Google Shape;208;g3e1278946fa_3_2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d99ce4b5ea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" name="Google Shape;37;g3d99ce4b5ea_4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e1278946fa_3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3e1278946fa_3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e1278946fa_3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g3e1278946fa_3_1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e1278946fa_3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g3e1278946fa_3_2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e1278946fa_3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g3e1278946fa_3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e1278946fa_3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g3e1278946fa_3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e1278946fa_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" name="Google Shape;49;g3e1278946fa_3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e1278946fa_3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" name="Google Shape;54;g3e1278946fa_3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d901f8402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" name="Google Shape;59;g3d901f8402f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d901f8402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" name="Google Shape;65;g3d901f8402f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e1278946fa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" name="Google Shape;72;g3e1278946fa_3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>
  <p:cSld name="Slide de Título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9" name="Google Shape;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085" y="3139823"/>
            <a:ext cx="4504508" cy="1844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rpo da apresentação">
  <p:cSld name="TITLE_1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" name="Google Shape;13;p3"/>
          <p:cNvSpPr/>
          <p:nvPr/>
        </p:nvSpPr>
        <p:spPr>
          <a:xfrm rot="10800000">
            <a:off x="-19050" y="4862450"/>
            <a:ext cx="9166200" cy="2835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tipo&#10;&#10;Descrição gerada automaticamente" id="14" name="Google Shape;1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85720" y="4390170"/>
            <a:ext cx="1944216" cy="48583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 rot="10800000">
            <a:off x="-11100" y="0"/>
            <a:ext cx="9166200" cy="28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/>
          <p:nvPr/>
        </p:nvSpPr>
        <p:spPr>
          <a:xfrm>
            <a:off x="238025" y="4494125"/>
            <a:ext cx="69840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pt-BR" sz="7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Diretoria de Avaliação | Subsecretaria Pedagógica</a:t>
            </a:r>
            <a:endParaRPr b="0" i="0" sz="7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49">
          <p15:clr>
            <a:srgbClr val="E46962"/>
          </p15:clr>
        </p15:guide>
        <p15:guide id="2" orient="horz" pos="37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ítulo" showMasterSp="0">
  <p:cSld name="Title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tipo&#10;&#10;Descrição gerada automaticamente" id="18" name="Google Shape;1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63776" y="3754234"/>
            <a:ext cx="1791325" cy="12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/>
          <p:nvPr/>
        </p:nvSpPr>
        <p:spPr>
          <a:xfrm rot="10800000">
            <a:off x="-11100" y="0"/>
            <a:ext cx="9166200" cy="28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4"/>
          <p:cNvSpPr/>
          <p:nvPr/>
        </p:nvSpPr>
        <p:spPr>
          <a:xfrm rot="10800000">
            <a:off x="-19050" y="4862450"/>
            <a:ext cx="9166200" cy="2835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/>
        </p:nvSpPr>
        <p:spPr>
          <a:xfrm>
            <a:off x="4765608" y="3673701"/>
            <a:ext cx="3760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400" u="none" cap="none" strike="noStrik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SARESP 2026</a:t>
            </a:r>
            <a:endParaRPr b="1" i="0" sz="1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1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3ª série do Ensino Médio</a:t>
            </a:r>
            <a:endParaRPr sz="19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4"/>
          <p:cNvPicPr preferRelativeResize="0"/>
          <p:nvPr/>
        </p:nvPicPr>
        <p:blipFill rotWithShape="1">
          <a:blip r:embed="rId3">
            <a:alphaModFix/>
          </a:blip>
          <a:srcRect b="12661" l="3370" r="4046" t="17153"/>
          <a:stretch/>
        </p:blipFill>
        <p:spPr>
          <a:xfrm>
            <a:off x="701575" y="2604235"/>
            <a:ext cx="4179749" cy="16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/>
          <p:nvPr/>
        </p:nvSpPr>
        <p:spPr>
          <a:xfrm>
            <a:off x="395536" y="590366"/>
            <a:ext cx="835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Trilha do Provão no Prepara SP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144125" y="1088175"/>
            <a:ext cx="83529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Trilha autodirigida </a:t>
            </a: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para os estudantes da 3ª série do EM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Listas semanais de exercícios</a:t>
            </a: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, focadas no que cai na prova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1º semestre → </a:t>
            </a: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LP e MT</a:t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2º semestre → </a:t>
            </a: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LP, MT, CH, CN e </a:t>
            </a: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</a:t>
            </a: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edaçã</a:t>
            </a: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o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>
            <a:off x="395550" y="2006551"/>
            <a:ext cx="83529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pt-BR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SOBRE A APLICAÇÃO</a:t>
            </a:r>
            <a:endParaRPr b="1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Saresp 3EM</a:t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/>
        </p:nvSpPr>
        <p:spPr>
          <a:xfrm>
            <a:off x="395536" y="590366"/>
            <a:ext cx="835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Calendário de </a:t>
            </a:r>
            <a:r>
              <a:rPr b="1" lang="pt-BR" sz="2400">
                <a:latin typeface="Rubik"/>
                <a:ea typeface="Rubik"/>
                <a:cs typeface="Rubik"/>
                <a:sym typeface="Rubik"/>
              </a:rPr>
              <a:t>A</a:t>
            </a:r>
            <a:r>
              <a:rPr b="1" i="0" lang="pt-BR" sz="2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plicação </a:t>
            </a:r>
            <a:r>
              <a:rPr b="1" lang="pt-BR" sz="2400">
                <a:latin typeface="Rubik"/>
                <a:ea typeface="Rubik"/>
                <a:cs typeface="Rubik"/>
                <a:sym typeface="Rubik"/>
              </a:rPr>
              <a:t>- </a:t>
            </a:r>
            <a:r>
              <a:rPr b="1" i="0" lang="pt-BR" sz="2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junho/2026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95" name="Google Shape;95;p16"/>
          <p:cNvGraphicFramePr/>
          <p:nvPr/>
        </p:nvGraphicFramePr>
        <p:xfrm>
          <a:off x="494891" y="15427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{EA6DC045-E781-4B5A-8063-D881BA811572}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SEGUNDA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TERÇA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QUARTA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QUINTA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SEXTA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1C2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3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4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5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8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9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10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11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12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15 🔵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16 </a:t>
                      </a:r>
                      <a:r>
                        <a:rPr lang="pt-BR" sz="14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🔵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17 </a:t>
                      </a:r>
                      <a:r>
                        <a:rPr lang="pt-BR" sz="14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🔵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18 </a:t>
                      </a:r>
                      <a:r>
                        <a:rPr lang="pt-BR" sz="14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🔵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19 </a:t>
                      </a:r>
                      <a:r>
                        <a:rPr lang="pt-BR" sz="14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🔵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22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23 </a:t>
                      </a:r>
                      <a:r>
                        <a:rPr lang="pt-BR" sz="14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🟢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24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25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26 </a:t>
                      </a:r>
                      <a:r>
                        <a:rPr lang="pt-BR" sz="14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🟡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29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30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6" name="Google Shape;96;p16"/>
          <p:cNvSpPr txBox="1"/>
          <p:nvPr/>
        </p:nvSpPr>
        <p:spPr>
          <a:xfrm>
            <a:off x="6620495" y="1504955"/>
            <a:ext cx="2250900" cy="9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🔵 Prova Paulista</a:t>
            </a:r>
            <a:endParaRPr b="0" i="0" sz="14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🟢 Saresp</a:t>
            </a:r>
            <a:endParaRPr b="0" i="0" sz="14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🟡 Aplicação </a:t>
            </a:r>
            <a:r>
              <a:rPr b="0" i="0" lang="pt-BR" sz="14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Extra</a:t>
            </a:r>
            <a:endParaRPr b="0" i="0" sz="14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/>
        </p:nvSpPr>
        <p:spPr>
          <a:xfrm>
            <a:off x="395536" y="590366"/>
            <a:ext cx="835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pt-BR" sz="2400">
                <a:latin typeface="Rubik"/>
                <a:ea typeface="Rubik"/>
                <a:cs typeface="Rubik"/>
                <a:sym typeface="Rubik"/>
              </a:rPr>
              <a:t>Aplicação Extra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395561" y="1126316"/>
            <a:ext cx="83529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Ocorre em dois casos específicos: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Feriado (previamente indicado pelo dirigente)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Intercorrência durante a aplicação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○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Falta de energia elétrica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○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Indisponibilidade de internet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○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Evento climático grave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➡️ Unidades escolares deverão fazer a </a:t>
            </a: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solicitação </a:t>
            </a: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da aplicação extra através do SIS - Sistema Integrado Saresp.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/>
        </p:nvSpPr>
        <p:spPr>
          <a:xfrm>
            <a:off x="395533" y="590375"/>
            <a:ext cx="240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pt-BR" sz="2400">
                <a:latin typeface="Rubik"/>
                <a:ea typeface="Rubik"/>
                <a:cs typeface="Rubik"/>
                <a:sym typeface="Rubik"/>
              </a:rPr>
              <a:t>Público-alvo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5322750" y="1254825"/>
            <a:ext cx="2890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 txBox="1"/>
          <p:nvPr/>
        </p:nvSpPr>
        <p:spPr>
          <a:xfrm>
            <a:off x="395550" y="1309375"/>
            <a:ext cx="88491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➡️ </a:t>
            </a:r>
            <a:r>
              <a:rPr b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Escolas da rede estadual com turmas de Ensino Médio (3EM)</a:t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Mesmo público que realiza habitualmente o Saresp Digital (6EF - 9EF):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b="1" lang="pt-BR" sz="1800" u="sng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Inclui</a:t>
            </a: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turmas regulares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b="1" lang="pt-BR" sz="1800" u="sng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Não</a:t>
            </a:r>
            <a:r>
              <a:rPr b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</a:t>
            </a: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nclui turmas multisseriadas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b="1" lang="pt-BR" sz="1800" u="sng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Não</a:t>
            </a:r>
            <a:r>
              <a:rPr b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inclui rede municipal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b="1" lang="pt-BR" sz="1800" u="sng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Não</a:t>
            </a:r>
            <a:r>
              <a:rPr b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inclui EJA, Escolas Indígenas e Fundação Casa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b="1" lang="pt-BR" sz="1800" u="sng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Não</a:t>
            </a:r>
            <a:r>
              <a:rPr b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inclui adesão de outras instituições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3211800" y="4377026"/>
            <a:ext cx="272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Rubik"/>
                <a:ea typeface="Rubik"/>
                <a:cs typeface="Rubik"/>
                <a:sym typeface="Rubik"/>
              </a:rPr>
              <a:t>⚠️ database: 04/05/2026</a:t>
            </a:r>
            <a:endParaRPr b="1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/>
        </p:nvSpPr>
        <p:spPr>
          <a:xfrm>
            <a:off x="395519" y="590375"/>
            <a:ext cx="423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pt-BR" sz="2400">
                <a:latin typeface="Rubik"/>
                <a:ea typeface="Rubik"/>
                <a:cs typeface="Rubik"/>
                <a:sym typeface="Rubik"/>
              </a:rPr>
              <a:t>Período de Aplicação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5322750" y="1254825"/>
            <a:ext cx="289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9"/>
          <p:cNvSpPr txBox="1"/>
          <p:nvPr/>
        </p:nvSpPr>
        <p:spPr>
          <a:xfrm>
            <a:off x="395550" y="1309375"/>
            <a:ext cx="8849100" cy="22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➡️ </a:t>
            </a:r>
            <a:r>
              <a:rPr b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Durante horário regular de aulas da unidade escolar</a:t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Tempo total de prova de 3h00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Tempo mínimo de permanência de 1h30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Acréscimo de até 1h00 de prova para Educação Especial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Não há intervalo durante a aplicação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Não paralisa as aulas dos demais estudantes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/>
        </p:nvSpPr>
        <p:spPr>
          <a:xfrm>
            <a:off x="395518" y="590375"/>
            <a:ext cx="451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pt-BR" sz="2400">
                <a:latin typeface="Rubik"/>
                <a:ea typeface="Rubik"/>
                <a:cs typeface="Rubik"/>
                <a:sym typeface="Rubik"/>
              </a:rPr>
              <a:t>Estudantes Elegíveis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5322750" y="1254825"/>
            <a:ext cx="289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 txBox="1"/>
          <p:nvPr/>
        </p:nvSpPr>
        <p:spPr>
          <a:xfrm>
            <a:off x="395550" y="1309375"/>
            <a:ext cx="8849100" cy="29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➡️ Adoção das mesmas estratégias utilizadas pela unidade escolar</a:t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Sala extra e tempo extra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Audiodescrição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Além disso, uso do apoio já disponível da unidade escolar: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Ledor e outros recursos de acessibilidade (lupas)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Profissional de apoio, professor de libras, intérprete, etc.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3211800" y="4377025"/>
            <a:ext cx="289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Rubik"/>
                <a:ea typeface="Rubik"/>
                <a:cs typeface="Rubik"/>
                <a:sym typeface="Rubik"/>
              </a:rPr>
              <a:t>⚠️ estudantes regularizados</a:t>
            </a:r>
            <a:endParaRPr b="1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/>
        </p:nvSpPr>
        <p:spPr>
          <a:xfrm>
            <a:off x="395550" y="2006551"/>
            <a:ext cx="83529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pt-BR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PLANEJAMENTO</a:t>
            </a:r>
            <a:endParaRPr b="1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Saresp 3EM</a:t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/>
        </p:nvSpPr>
        <p:spPr>
          <a:xfrm>
            <a:off x="395518" y="590375"/>
            <a:ext cx="451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pt-BR" sz="2400">
                <a:latin typeface="Rubik"/>
                <a:ea typeface="Rubik"/>
                <a:cs typeface="Rubik"/>
                <a:sym typeface="Rubik"/>
              </a:rPr>
              <a:t>Instrumentos de Orientação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5322750" y="1254825"/>
            <a:ext cx="289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37" name="Google Shape;137;p22"/>
          <p:cNvGraphicFramePr/>
          <p:nvPr/>
        </p:nvGraphicFramePr>
        <p:xfrm>
          <a:off x="499925" y="12548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{EA6DC045-E781-4B5A-8063-D881BA811572}</a:tableStyleId>
              </a:tblPr>
              <a:tblGrid>
                <a:gridCol w="3014475"/>
                <a:gridCol w="31372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Instrumento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Público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1C2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>
                          <a:latin typeface="Rubik"/>
                          <a:ea typeface="Rubik"/>
                          <a:cs typeface="Rubik"/>
                          <a:sym typeface="Rubik"/>
                        </a:rPr>
                        <a:t>Manual de Orientação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>
                          <a:latin typeface="Rubik"/>
                          <a:ea typeface="Rubik"/>
                          <a:cs typeface="Rubik"/>
                          <a:sym typeface="Rubik"/>
                        </a:rPr>
                        <a:t>Escolas e Unidades Regionais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>
                          <a:latin typeface="Rubik"/>
                          <a:ea typeface="Rubik"/>
                          <a:cs typeface="Rubik"/>
                          <a:sym typeface="Rubik"/>
                        </a:rPr>
                        <a:t>Manual do Aplicador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>
                          <a:latin typeface="Rubik"/>
                          <a:ea typeface="Rubik"/>
                          <a:cs typeface="Rubik"/>
                          <a:sym typeface="Rubik"/>
                        </a:rPr>
                        <a:t>Aplicador (professor da rede)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Rubik"/>
                          <a:ea typeface="Rubik"/>
                          <a:cs typeface="Rubik"/>
                          <a:sym typeface="Rubik"/>
                        </a:rPr>
                        <a:t>Vídeo de Aplicação</a:t>
                      </a:r>
                      <a:endParaRPr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Rubik"/>
                          <a:ea typeface="Rubik"/>
                          <a:cs typeface="Rubik"/>
                          <a:sym typeface="Rubik"/>
                        </a:rPr>
                        <a:t>A</a:t>
                      </a:r>
                      <a:r>
                        <a:rPr lang="pt-BR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plicador (professor da rede)</a:t>
                      </a:r>
                      <a:endParaRPr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>
                          <a:latin typeface="Rubik"/>
                          <a:ea typeface="Rubik"/>
                          <a:cs typeface="Rubik"/>
                          <a:sym typeface="Rubik"/>
                        </a:rPr>
                        <a:t>Manual do Fiscal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>
                          <a:latin typeface="Rubik"/>
                          <a:ea typeface="Rubik"/>
                          <a:cs typeface="Rubik"/>
                          <a:sym typeface="Rubik"/>
                        </a:rPr>
                        <a:t>Fiscal (contratado)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Rubik"/>
                          <a:ea typeface="Rubik"/>
                          <a:cs typeface="Rubik"/>
                          <a:sym typeface="Rubik"/>
                        </a:rPr>
                        <a:t>Manual do Agente Vunesp / Apoio Regional</a:t>
                      </a:r>
                      <a:endParaRPr sz="11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Rubik"/>
                          <a:ea typeface="Rubik"/>
                          <a:cs typeface="Rubik"/>
                          <a:sym typeface="Rubik"/>
                        </a:rPr>
                        <a:t>Vunesp e Unidades Regionais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Rubik"/>
                          <a:ea typeface="Rubik"/>
                          <a:cs typeface="Rubik"/>
                          <a:sym typeface="Rubik"/>
                        </a:rPr>
                        <a:t>Manual do SIS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latin typeface="Rubik"/>
                          <a:ea typeface="Rubik"/>
                          <a:cs typeface="Rubik"/>
                          <a:sym typeface="Rubik"/>
                        </a:rPr>
                        <a:t>Escolas e Unidades Regionais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/>
        </p:nvSpPr>
        <p:spPr>
          <a:xfrm>
            <a:off x="395518" y="590375"/>
            <a:ext cx="451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pt-BR" sz="2400">
                <a:latin typeface="Rubik"/>
                <a:ea typeface="Rubik"/>
                <a:cs typeface="Rubik"/>
                <a:sym typeface="Rubik"/>
              </a:rPr>
              <a:t>Coordenador de Avaliação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3" name="Google Shape;143;p23"/>
          <p:cNvSpPr txBox="1"/>
          <p:nvPr/>
        </p:nvSpPr>
        <p:spPr>
          <a:xfrm>
            <a:off x="5322750" y="1254825"/>
            <a:ext cx="289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3"/>
          <p:cNvSpPr txBox="1"/>
          <p:nvPr/>
        </p:nvSpPr>
        <p:spPr>
          <a:xfrm>
            <a:off x="395550" y="1309375"/>
            <a:ext cx="8849100" cy="29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➡️ Antes da prova</a:t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Tomar conhecimento das orientações da Seduc-SP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Elaborar o plano de aplicação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○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Desdobrar informações dentro da Unidade Regional de Ensino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○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Capacitar diretores escolares para a aplicação da prova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○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Garantir a formação dos professores aplicadores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○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Alocar os professores aplicadores via SIS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○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Validar necessidade de salas extra nas unidades escolares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/>
        </p:nvSpPr>
        <p:spPr>
          <a:xfrm>
            <a:off x="395536" y="590366"/>
            <a:ext cx="835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pt-BR" sz="2400">
                <a:latin typeface="Rubik"/>
                <a:ea typeface="Rubik"/>
                <a:cs typeface="Rubik"/>
                <a:sym typeface="Rubik"/>
              </a:rPr>
              <a:t>Calendário Formativo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1" name="Google Shape;31;p6"/>
          <p:cNvSpPr txBox="1"/>
          <p:nvPr/>
        </p:nvSpPr>
        <p:spPr>
          <a:xfrm>
            <a:off x="395550" y="1309375"/>
            <a:ext cx="8442600" cy="29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✅ </a:t>
            </a:r>
            <a:r>
              <a:rPr b="1" lang="pt-BR" sz="1800" u="sng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13/05</a:t>
            </a:r>
            <a:r>
              <a:rPr b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: </a:t>
            </a: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Orientação Técnica online para Supervisores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➡️ </a:t>
            </a:r>
            <a:r>
              <a:rPr b="1" lang="pt-BR" sz="1800" u="sng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22/05</a:t>
            </a:r>
            <a:r>
              <a:rPr b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: </a:t>
            </a: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Orientação Técnica online para PEC Língua Portuguesa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➡️ </a:t>
            </a:r>
            <a:r>
              <a:rPr b="1" lang="pt-BR" sz="1800" u="sng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22/05</a:t>
            </a:r>
            <a:r>
              <a:rPr b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: </a:t>
            </a: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Orientação Técnica online para PEC Matemática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➡️ </a:t>
            </a:r>
            <a:r>
              <a:rPr b="1" lang="pt-BR" sz="1800" u="sng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26/05</a:t>
            </a:r>
            <a:r>
              <a:rPr b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: </a:t>
            </a: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Live para Supervisores e Diretores </a:t>
            </a:r>
            <a:r>
              <a:rPr i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[A confirmar]</a:t>
            </a:r>
            <a:endParaRPr i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➡️ </a:t>
            </a:r>
            <a:r>
              <a:rPr b="1" lang="pt-BR" sz="1800" u="sng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29/05</a:t>
            </a:r>
            <a:r>
              <a:rPr b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: </a:t>
            </a: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Encontro Presencial para Supervisores </a:t>
            </a:r>
            <a:r>
              <a:rPr i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[A confirmar]</a:t>
            </a:r>
            <a:endParaRPr i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2" name="Google Shape;32;p6"/>
          <p:cNvSpPr/>
          <p:nvPr/>
        </p:nvSpPr>
        <p:spPr>
          <a:xfrm>
            <a:off x="206550" y="1417459"/>
            <a:ext cx="188700" cy="188700"/>
          </a:xfrm>
          <a:prstGeom prst="ellipse">
            <a:avLst/>
          </a:prstGeom>
          <a:solidFill>
            <a:srgbClr val="ED1C24"/>
          </a:solidFill>
          <a:ln>
            <a:noFill/>
          </a:ln>
        </p:spPr>
        <p:txBody>
          <a:bodyPr anchorCtr="0" anchor="ctr" bIns="91300" lIns="91300" spcFirstLastPara="1" rIns="91300" wrap="square" tIns="91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98"/>
          </a:p>
        </p:txBody>
      </p:sp>
      <p:sp>
        <p:nvSpPr>
          <p:cNvPr id="33" name="Google Shape;33;p6"/>
          <p:cNvSpPr/>
          <p:nvPr/>
        </p:nvSpPr>
        <p:spPr>
          <a:xfrm>
            <a:off x="206550" y="3318311"/>
            <a:ext cx="188700" cy="188700"/>
          </a:xfrm>
          <a:prstGeom prst="ellipse">
            <a:avLst/>
          </a:prstGeom>
          <a:solidFill>
            <a:srgbClr val="ED1C24"/>
          </a:solidFill>
          <a:ln>
            <a:noFill/>
          </a:ln>
        </p:spPr>
        <p:txBody>
          <a:bodyPr anchorCtr="0" anchor="ctr" bIns="91300" lIns="91300" spcFirstLastPara="1" rIns="91300" wrap="square" tIns="91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98"/>
          </a:p>
        </p:txBody>
      </p:sp>
      <p:sp>
        <p:nvSpPr>
          <p:cNvPr id="34" name="Google Shape;34;p6"/>
          <p:cNvSpPr/>
          <p:nvPr/>
        </p:nvSpPr>
        <p:spPr>
          <a:xfrm>
            <a:off x="206550" y="3938895"/>
            <a:ext cx="188700" cy="188700"/>
          </a:xfrm>
          <a:prstGeom prst="ellipse">
            <a:avLst/>
          </a:prstGeom>
          <a:solidFill>
            <a:srgbClr val="ED1C24"/>
          </a:solidFill>
          <a:ln>
            <a:noFill/>
          </a:ln>
        </p:spPr>
        <p:txBody>
          <a:bodyPr anchorCtr="0" anchor="ctr" bIns="91300" lIns="91300" spcFirstLastPara="1" rIns="91300" wrap="square" tIns="91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98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/>
        </p:nvSpPr>
        <p:spPr>
          <a:xfrm>
            <a:off x="395518" y="590375"/>
            <a:ext cx="451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pt-BR" sz="2400">
                <a:latin typeface="Rubik"/>
                <a:ea typeface="Rubik"/>
                <a:cs typeface="Rubik"/>
                <a:sym typeface="Rubik"/>
              </a:rPr>
              <a:t>Coordenador de Avaliação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0" name="Google Shape;150;p24"/>
          <p:cNvSpPr txBox="1"/>
          <p:nvPr/>
        </p:nvSpPr>
        <p:spPr>
          <a:xfrm>
            <a:off x="5322750" y="1254825"/>
            <a:ext cx="289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4"/>
          <p:cNvSpPr txBox="1"/>
          <p:nvPr/>
        </p:nvSpPr>
        <p:spPr>
          <a:xfrm>
            <a:off x="395550" y="1309375"/>
            <a:ext cx="8849100" cy="29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➡️ Durante a prova</a:t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Atuar como articulador entre Seduc e unidades escolares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Coordenar plantões de dúvidas e apoiar unidades escolares e regional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Supervisionar o processo, garantindo sigilo e segurança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Reportar </a:t>
            </a: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imediatamente intercorrências ou irregularidades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○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Ao agente Vunesp e à Seduc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➡️ Após a prova: Relatório Regional de Acompanhamento</a:t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/>
        </p:nvSpPr>
        <p:spPr>
          <a:xfrm>
            <a:off x="395526" y="590375"/>
            <a:ext cx="542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pt-BR" sz="2400">
                <a:latin typeface="Rubik"/>
                <a:ea typeface="Rubik"/>
                <a:cs typeface="Rubik"/>
                <a:sym typeface="Rubik"/>
              </a:rPr>
              <a:t>Cronograma de Desdobramentos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7" name="Google Shape;157;p25"/>
          <p:cNvSpPr txBox="1"/>
          <p:nvPr/>
        </p:nvSpPr>
        <p:spPr>
          <a:xfrm>
            <a:off x="5322750" y="1254825"/>
            <a:ext cx="289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5"/>
          <p:cNvSpPr txBox="1"/>
          <p:nvPr/>
        </p:nvSpPr>
        <p:spPr>
          <a:xfrm>
            <a:off x="395550" y="1309375"/>
            <a:ext cx="8849100" cy="3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✅ </a:t>
            </a:r>
            <a:r>
              <a:rPr b="1" lang="pt-BR" sz="1800" u="sng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13/05</a:t>
            </a:r>
            <a:r>
              <a:rPr b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: </a:t>
            </a: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Orientação Técnica online para Supervisores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Desdobrar informações gerais na URE/Escolas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Desenhar alocação dos professores aplicadores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➡️ </a:t>
            </a:r>
            <a:r>
              <a:rPr b="1" lang="pt-BR" sz="1800" u="sng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26/05</a:t>
            </a:r>
            <a:r>
              <a:rPr b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: </a:t>
            </a: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Live para Supervisores e Diretores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➡️ </a:t>
            </a:r>
            <a:r>
              <a:rPr b="1" lang="pt-BR" sz="1800" u="sng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29/05</a:t>
            </a:r>
            <a:r>
              <a:rPr b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: </a:t>
            </a: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Encontro Presencial para Supervisores</a:t>
            </a:r>
            <a:endParaRPr i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▶️ </a:t>
            </a:r>
            <a:r>
              <a:rPr b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Até </a:t>
            </a:r>
            <a:r>
              <a:rPr b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08/06</a:t>
            </a:r>
            <a:r>
              <a:rPr b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:</a:t>
            </a: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Formação dos diretores escolares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▶️ </a:t>
            </a:r>
            <a:r>
              <a:rPr b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Até 12/06:</a:t>
            </a: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Formação dos professores aplicadores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/>
        </p:nvSpPr>
        <p:spPr>
          <a:xfrm>
            <a:off x="395536" y="590366"/>
            <a:ext cx="835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pt-BR" sz="2400">
                <a:latin typeface="Rubik"/>
                <a:ea typeface="Rubik"/>
                <a:cs typeface="Rubik"/>
                <a:sym typeface="Rubik"/>
              </a:rPr>
              <a:t>Validação Técnica dos Dispositivos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4" name="Google Shape;164;p26"/>
          <p:cNvSpPr txBox="1"/>
          <p:nvPr/>
        </p:nvSpPr>
        <p:spPr>
          <a:xfrm>
            <a:off x="395550" y="1309375"/>
            <a:ext cx="8748600" cy="25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➡️ Verificar compatibilidade com o sistema da prova</a:t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Processo realizado pela unidade escolar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SEINTEC/SETEC apoiam o processo e necessidades de remanejamento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Supervisores devem acompanhar, garantindo cumprimento do prazo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Monitoramento em tempo real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○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Seduc &gt; URE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○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URE &gt; Escolas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/>
        </p:nvSpPr>
        <p:spPr>
          <a:xfrm>
            <a:off x="395536" y="590366"/>
            <a:ext cx="835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pt-BR" sz="2400">
                <a:latin typeface="Rubik"/>
                <a:ea typeface="Rubik"/>
                <a:cs typeface="Rubik"/>
                <a:sym typeface="Rubik"/>
              </a:rPr>
              <a:t>Validação Técnica dos Dispositivos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0" name="Google Shape;17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075" y="1200914"/>
            <a:ext cx="4460426" cy="31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7"/>
          <p:cNvSpPr/>
          <p:nvPr/>
        </p:nvSpPr>
        <p:spPr>
          <a:xfrm>
            <a:off x="4199427" y="2292925"/>
            <a:ext cx="1714500" cy="2373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t-BR" sz="12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ATÉ 03 DE JUNHO</a:t>
            </a:r>
            <a:endParaRPr b="1" i="0" sz="1200" u="none" cap="none" strike="noStrike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/>
        </p:nvSpPr>
        <p:spPr>
          <a:xfrm>
            <a:off x="395550" y="2006551"/>
            <a:ext cx="83529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pt-BR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RESULTADOS</a:t>
            </a:r>
            <a:endParaRPr b="1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pt-BR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aresp 3EM</a:t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/>
        </p:nvSpPr>
        <p:spPr>
          <a:xfrm>
            <a:off x="395536" y="590366"/>
            <a:ext cx="835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Uso da nota da prova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2" name="Google Shape;182;p29"/>
          <p:cNvSpPr txBox="1"/>
          <p:nvPr/>
        </p:nvSpPr>
        <p:spPr>
          <a:xfrm>
            <a:off x="395561" y="1126316"/>
            <a:ext cx="83529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Prova vai compor a nota do estudante no 2º bimestre (LP/MAT)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sng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Composição da nota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183" name="Google Shape;183;p29"/>
          <p:cNvGraphicFramePr/>
          <p:nvPr/>
        </p:nvGraphicFramePr>
        <p:xfrm>
          <a:off x="513175" y="2256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{EA6DC045-E781-4B5A-8063-D881BA811572}</a:tableStyleId>
              </a:tblPr>
              <a:tblGrid>
                <a:gridCol w="2283275"/>
                <a:gridCol w="21002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Componente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Peso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1C2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Prova Paulista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25 %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Saresp 3ª série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25 %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Outras avaliações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50 %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/>
        </p:nvSpPr>
        <p:spPr>
          <a:xfrm>
            <a:off x="395536" y="590366"/>
            <a:ext cx="835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pt-BR" sz="2400">
                <a:latin typeface="Rubik"/>
                <a:ea typeface="Rubik"/>
                <a:cs typeface="Rubik"/>
                <a:sym typeface="Rubik"/>
              </a:rPr>
              <a:t>Saresp Equidade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395561" y="1126316"/>
            <a:ext cx="8352900" cy="25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Mede a evolução da proporção de alunos abaixo do básico em cada escola em cada ciclo (AI, AF e EM).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➡️ </a:t>
            </a:r>
            <a:r>
              <a:rPr b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Quanto maior a redução de uma avaliação para a outra, melhor!</a:t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SARESP Equidade tem peso 1 no SuperBI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Valor é o % de redução dos alunos abaixo do básico nas 2 últimas edições do SARESP (ex.: de 2024 para 2025)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0" name="Google Shape;190;p30"/>
          <p:cNvSpPr txBox="1"/>
          <p:nvPr/>
        </p:nvSpPr>
        <p:spPr>
          <a:xfrm>
            <a:off x="-3825575" y="15442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/>
        </p:nvSpPr>
        <p:spPr>
          <a:xfrm>
            <a:off x="395536" y="590366"/>
            <a:ext cx="835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pt-BR" sz="2400">
                <a:latin typeface="Rubik"/>
                <a:ea typeface="Rubik"/>
                <a:cs typeface="Rubik"/>
                <a:sym typeface="Rubik"/>
              </a:rPr>
              <a:t>Super BI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6" name="Google Shape;196;p31"/>
          <p:cNvSpPr txBox="1"/>
          <p:nvPr/>
        </p:nvSpPr>
        <p:spPr>
          <a:xfrm>
            <a:off x="-3825575" y="15442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034" y="1267001"/>
            <a:ext cx="8839204" cy="350029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1"/>
          <p:cNvSpPr/>
          <p:nvPr/>
        </p:nvSpPr>
        <p:spPr>
          <a:xfrm>
            <a:off x="6482800" y="2527450"/>
            <a:ext cx="625200" cy="2239800"/>
          </a:xfrm>
          <a:prstGeom prst="rect">
            <a:avLst/>
          </a:prstGeom>
          <a:noFill/>
          <a:ln cap="flat" cmpd="sng" w="38100">
            <a:solidFill>
              <a:srgbClr val="ED1C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/>
        </p:nvSpPr>
        <p:spPr>
          <a:xfrm>
            <a:off x="395536" y="590366"/>
            <a:ext cx="835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pt-BR" sz="2400">
                <a:latin typeface="Rubik"/>
                <a:ea typeface="Rubik"/>
                <a:cs typeface="Rubik"/>
                <a:sym typeface="Rubik"/>
              </a:rPr>
              <a:t>Cálculo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04" name="Google Shape;20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4466"/>
            <a:ext cx="8839204" cy="309890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2"/>
          <p:cNvSpPr/>
          <p:nvPr/>
        </p:nvSpPr>
        <p:spPr>
          <a:xfrm>
            <a:off x="6842325" y="967175"/>
            <a:ext cx="1813500" cy="2373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t-BR" sz="12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A PARTIR DO B2</a:t>
            </a:r>
            <a:endParaRPr b="1" i="0" sz="1200" u="none" cap="none" strike="noStrike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/>
        </p:nvSpPr>
        <p:spPr>
          <a:xfrm>
            <a:off x="395561" y="590541"/>
            <a:ext cx="835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pt-BR" sz="2400">
                <a:latin typeface="Rubik"/>
                <a:ea typeface="Rubik"/>
                <a:cs typeface="Rubik"/>
                <a:sym typeface="Rubik"/>
              </a:rPr>
              <a:t>Saresp Equidade vs. Provão Paulista Seriado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11" name="Google Shape;21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26472"/>
            <a:ext cx="8839204" cy="3064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Google Shape;39;p7"/>
          <p:cNvGraphicFramePr/>
          <p:nvPr/>
        </p:nvGraphicFramePr>
        <p:xfrm>
          <a:off x="507917" y="12697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{EA6DC045-E781-4B5A-8063-D881BA811572}</a:tableStyleId>
              </a:tblPr>
              <a:tblGrid>
                <a:gridCol w="1082900"/>
                <a:gridCol w="1623000"/>
                <a:gridCol w="1368550"/>
                <a:gridCol w="1729000"/>
                <a:gridCol w="12890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pt-BR" sz="1500" u="none" cap="none" strike="noStrik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MÊS</a:t>
                      </a:r>
                      <a:endParaRPr b="1" sz="1500" u="none" cap="none" strike="noStrik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pt-BR" sz="1500" u="none" cap="none" strike="noStrik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AVALIAÇÃO</a:t>
                      </a:r>
                      <a:endParaRPr b="1" sz="1500" u="none" cap="none" strike="noStrik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pt-BR" sz="1500" u="none" cap="none" strike="noStrik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SÉRIE</a:t>
                      </a:r>
                      <a:endParaRPr b="1" sz="1500" u="none" cap="none" strike="noStrik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pt-BR" sz="1500" u="none" cap="none" strike="noStrik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COMPONENTES</a:t>
                      </a:r>
                      <a:endParaRPr b="1" sz="1500" u="none" cap="none" strike="noStrik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pt-BR" sz="1500" u="none" cap="none" strike="noStrik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FORMATO</a:t>
                      </a:r>
                      <a:endParaRPr b="1" sz="1500" u="none" cap="none" strike="noStrik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1C2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>
                          <a:latin typeface="Rubik"/>
                          <a:ea typeface="Rubik"/>
                          <a:cs typeface="Rubik"/>
                          <a:sym typeface="Rubik"/>
                        </a:rPr>
                        <a:t>23/06/26</a:t>
                      </a:r>
                      <a:endParaRPr sz="15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SARESP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3EM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LP e MT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Digital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>
                          <a:latin typeface="Rubik"/>
                          <a:ea typeface="Rubik"/>
                          <a:cs typeface="Rubik"/>
                          <a:sym typeface="Rubik"/>
                        </a:rPr>
                        <a:t>n</a:t>
                      </a:r>
                      <a:r>
                        <a:rPr lang="pt-BR" sz="15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ov e dez</a:t>
                      </a:r>
                      <a:endParaRPr sz="15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SARESP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2EF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LP e MT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Física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n</a:t>
                      </a:r>
                      <a:r>
                        <a:rPr lang="pt-BR" sz="15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ov e dez</a:t>
                      </a:r>
                      <a:endParaRPr sz="15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SARESP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5EF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LP e MT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Física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n</a:t>
                      </a:r>
                      <a:r>
                        <a:rPr lang="pt-BR" sz="15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ov e dez</a:t>
                      </a:r>
                      <a:endParaRPr sz="15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SARESP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6EF – 9EF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LP e MT + outros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Digital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n</a:t>
                      </a:r>
                      <a:r>
                        <a:rPr lang="pt-BR" sz="15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ov e dez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Provão Paulista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1EM </a:t>
                      </a:r>
                      <a:r>
                        <a:rPr lang="pt-BR" sz="1500">
                          <a:solidFill>
                            <a:schemeClr val="dk1"/>
                          </a:solidFill>
                        </a:rPr>
                        <a:t>–</a:t>
                      </a:r>
                      <a:r>
                        <a:rPr lang="pt-BR" sz="15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 3EM</a:t>
                      </a:r>
                      <a:endParaRPr sz="15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 u="none" cap="none" strike="noStrike">
                          <a:solidFill>
                            <a:schemeClr val="dk1"/>
                          </a:solidFill>
                        </a:rPr>
                        <a:t>LP e MT + outros</a:t>
                      </a:r>
                      <a:endParaRPr sz="15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Física</a:t>
                      </a:r>
                      <a:endParaRPr sz="15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n</a:t>
                      </a:r>
                      <a:r>
                        <a:rPr lang="pt-BR" sz="1500" u="none" cap="none" strike="noStrike">
                          <a:solidFill>
                            <a:schemeClr val="dk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ov e dez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Itinerários</a:t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2EM </a:t>
                      </a:r>
                      <a:r>
                        <a:rPr lang="pt-BR" sz="1500">
                          <a:solidFill>
                            <a:schemeClr val="dk1"/>
                          </a:solidFill>
                        </a:rPr>
                        <a:t>–</a:t>
                      </a:r>
                      <a:r>
                        <a:rPr lang="pt-BR" sz="15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 3EM</a:t>
                      </a:r>
                      <a:endParaRPr sz="15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>
                          <a:solidFill>
                            <a:schemeClr val="dk1"/>
                          </a:solidFill>
                        </a:rPr>
                        <a:t>IF</a:t>
                      </a:r>
                      <a:r>
                        <a:rPr lang="pt-BR" sz="1500" u="none" cap="none" strike="noStrike">
                          <a:solidFill>
                            <a:schemeClr val="dk1"/>
                          </a:solidFill>
                        </a:rPr>
                        <a:t> + EPT</a:t>
                      </a:r>
                      <a:endParaRPr sz="1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Digital</a:t>
                      </a:r>
                      <a:endParaRPr sz="15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0" name="Google Shape;40;p7"/>
          <p:cNvSpPr txBox="1"/>
          <p:nvPr/>
        </p:nvSpPr>
        <p:spPr>
          <a:xfrm>
            <a:off x="395536" y="590366"/>
            <a:ext cx="835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pt-BR" sz="2400">
                <a:latin typeface="Rubik"/>
                <a:ea typeface="Rubik"/>
                <a:cs typeface="Rubik"/>
                <a:sym typeface="Rubik"/>
              </a:rPr>
              <a:t>Calendário Avaliativo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1" name="Google Shape;41;p7"/>
          <p:cNvSpPr/>
          <p:nvPr/>
        </p:nvSpPr>
        <p:spPr>
          <a:xfrm>
            <a:off x="7429600" y="1761404"/>
            <a:ext cx="813000" cy="2373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NOVO</a:t>
            </a:r>
            <a:endParaRPr b="1" i="0" sz="1200" u="none" cap="none" strike="noStrike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/>
          <p:nvPr/>
        </p:nvSpPr>
        <p:spPr>
          <a:xfrm>
            <a:off x="395550" y="2006551"/>
            <a:ext cx="83529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pt-BR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PRÓXIMOS PASSOS</a:t>
            </a:r>
            <a:endParaRPr b="1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pt-BR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aresp 3EM</a:t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/>
          <p:nvPr/>
        </p:nvSpPr>
        <p:spPr>
          <a:xfrm>
            <a:off x="395536" y="590366"/>
            <a:ext cx="835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pt-BR" sz="2400">
                <a:latin typeface="Rubik"/>
                <a:ea typeface="Rubik"/>
                <a:cs typeface="Rubik"/>
                <a:sym typeface="Rubik"/>
              </a:rPr>
              <a:t>Calendário Formativo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22" name="Google Shape;222;p35"/>
          <p:cNvSpPr txBox="1"/>
          <p:nvPr/>
        </p:nvSpPr>
        <p:spPr>
          <a:xfrm>
            <a:off x="395550" y="1309375"/>
            <a:ext cx="8442600" cy="29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✅ </a:t>
            </a:r>
            <a:r>
              <a:rPr b="1" lang="pt-BR" sz="1800" u="sng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13/05</a:t>
            </a:r>
            <a:r>
              <a:rPr b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: </a:t>
            </a: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Orientação Técnica online para Supervisores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➡️ </a:t>
            </a:r>
            <a:r>
              <a:rPr b="1" lang="pt-BR" sz="1800" u="sng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22/05</a:t>
            </a:r>
            <a:r>
              <a:rPr b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: </a:t>
            </a: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Orientação Técnica online para PEC Língua Portuguesa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➡️ </a:t>
            </a:r>
            <a:r>
              <a:rPr b="1" lang="pt-BR" sz="1800" u="sng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22/05</a:t>
            </a:r>
            <a:r>
              <a:rPr b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: </a:t>
            </a: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Orientação Técnica online para PEC Matemática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➡️ </a:t>
            </a:r>
            <a:r>
              <a:rPr b="1" lang="pt-BR" sz="1800" u="sng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26/05</a:t>
            </a:r>
            <a:r>
              <a:rPr b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: </a:t>
            </a: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Live para Supervisores e Diretores </a:t>
            </a:r>
            <a:r>
              <a:rPr i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[A confirmar]</a:t>
            </a:r>
            <a:endParaRPr i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➡️ </a:t>
            </a:r>
            <a:r>
              <a:rPr b="1" lang="pt-BR" sz="1800" u="sng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29/05</a:t>
            </a:r>
            <a:r>
              <a:rPr b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: </a:t>
            </a: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Encontro Presencial para Supervisores </a:t>
            </a:r>
            <a:r>
              <a:rPr i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[A confirmar]</a:t>
            </a:r>
            <a:endParaRPr i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23" name="Google Shape;223;p35"/>
          <p:cNvSpPr/>
          <p:nvPr/>
        </p:nvSpPr>
        <p:spPr>
          <a:xfrm>
            <a:off x="206550" y="1417459"/>
            <a:ext cx="188700" cy="188700"/>
          </a:xfrm>
          <a:prstGeom prst="ellipse">
            <a:avLst/>
          </a:prstGeom>
          <a:solidFill>
            <a:srgbClr val="ED1C24"/>
          </a:solidFill>
          <a:ln>
            <a:noFill/>
          </a:ln>
        </p:spPr>
        <p:txBody>
          <a:bodyPr anchorCtr="0" anchor="ctr" bIns="91300" lIns="91300" spcFirstLastPara="1" rIns="91300" wrap="square" tIns="91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98"/>
          </a:p>
        </p:txBody>
      </p:sp>
      <p:sp>
        <p:nvSpPr>
          <p:cNvPr id="224" name="Google Shape;224;p35"/>
          <p:cNvSpPr/>
          <p:nvPr/>
        </p:nvSpPr>
        <p:spPr>
          <a:xfrm>
            <a:off x="206550" y="3318311"/>
            <a:ext cx="188700" cy="188700"/>
          </a:xfrm>
          <a:prstGeom prst="ellipse">
            <a:avLst/>
          </a:prstGeom>
          <a:solidFill>
            <a:srgbClr val="ED1C24"/>
          </a:solidFill>
          <a:ln>
            <a:noFill/>
          </a:ln>
        </p:spPr>
        <p:txBody>
          <a:bodyPr anchorCtr="0" anchor="ctr" bIns="91300" lIns="91300" spcFirstLastPara="1" rIns="91300" wrap="square" tIns="91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98"/>
          </a:p>
        </p:txBody>
      </p:sp>
      <p:sp>
        <p:nvSpPr>
          <p:cNvPr id="225" name="Google Shape;225;p35"/>
          <p:cNvSpPr/>
          <p:nvPr/>
        </p:nvSpPr>
        <p:spPr>
          <a:xfrm>
            <a:off x="206550" y="3938895"/>
            <a:ext cx="188700" cy="188700"/>
          </a:xfrm>
          <a:prstGeom prst="ellipse">
            <a:avLst/>
          </a:prstGeom>
          <a:solidFill>
            <a:srgbClr val="ED1C24"/>
          </a:solidFill>
          <a:ln>
            <a:noFill/>
          </a:ln>
        </p:spPr>
        <p:txBody>
          <a:bodyPr anchorCtr="0" anchor="ctr" bIns="91300" lIns="91300" spcFirstLastPara="1" rIns="91300" wrap="square" tIns="91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98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/>
          <p:nvPr/>
        </p:nvSpPr>
        <p:spPr>
          <a:xfrm>
            <a:off x="395536" y="590366"/>
            <a:ext cx="835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pt-BR" sz="2400">
                <a:latin typeface="Rubik"/>
                <a:ea typeface="Rubik"/>
                <a:cs typeface="Rubik"/>
                <a:sym typeface="Rubik"/>
              </a:rPr>
              <a:t>Calendário Formativo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31" name="Google Shape;231;p36"/>
          <p:cNvSpPr txBox="1"/>
          <p:nvPr/>
        </p:nvSpPr>
        <p:spPr>
          <a:xfrm>
            <a:off x="395550" y="1309375"/>
            <a:ext cx="8442600" cy="29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 u="sng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Seduc:</a:t>
            </a:r>
            <a:endParaRPr b="1" sz="1800" u="sng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Envio das orientações para validação dos dispositivos (hoje)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Confirmação das datas e horários dos próximos encontros (essa semana)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Publicação da resolução (semana que vem)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 u="sng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Coordenadores:</a:t>
            </a:r>
            <a:endParaRPr b="1" sz="1800" u="sng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Desdobramento das informações gerais na URE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Início do processo de validação dos dispositivos (acompanhamento)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Planejamento da alocação dos professores aplicadores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/>
          <p:nvPr/>
        </p:nvSpPr>
        <p:spPr>
          <a:xfrm>
            <a:off x="3680850" y="1680600"/>
            <a:ext cx="1782300" cy="1782300"/>
          </a:xfrm>
          <a:prstGeom prst="ellipse">
            <a:avLst/>
          </a:prstGeom>
          <a:solidFill>
            <a:srgbClr val="ED1C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CONTAMOS </a:t>
            </a:r>
            <a:r>
              <a:rPr b="1" lang="pt-BR" sz="13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COM VOCÊS!</a:t>
            </a:r>
            <a:endParaRPr b="1" sz="13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37" name="Google Shape;237;p37"/>
          <p:cNvSpPr txBox="1"/>
          <p:nvPr/>
        </p:nvSpPr>
        <p:spPr>
          <a:xfrm>
            <a:off x="3072000" y="43774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</a:rPr>
              <a:t>https://diaval-hub.vercel.app/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/>
        </p:nvSpPr>
        <p:spPr>
          <a:xfrm>
            <a:off x="395550" y="2006551"/>
            <a:ext cx="83529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pt-BR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INFORMAÇÕES GERAIS</a:t>
            </a:r>
            <a:endParaRPr b="1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Saresp 3EM</a:t>
            </a:r>
            <a:endParaRPr b="0" i="0" sz="3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3125"/>
            <a:ext cx="9143999" cy="4100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0"/>
          <p:cNvPicPr preferRelativeResize="0"/>
          <p:nvPr/>
        </p:nvPicPr>
        <p:blipFill rotWithShape="1">
          <a:blip r:embed="rId3">
            <a:alphaModFix/>
          </a:blip>
          <a:srcRect b="0" l="10673" r="12041" t="0"/>
          <a:stretch/>
        </p:blipFill>
        <p:spPr>
          <a:xfrm>
            <a:off x="0" y="293125"/>
            <a:ext cx="9144000" cy="4130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/>
        </p:nvSpPr>
        <p:spPr>
          <a:xfrm>
            <a:off x="395536" y="590366"/>
            <a:ext cx="835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pt-BR" sz="2400">
                <a:latin typeface="Rubik"/>
                <a:ea typeface="Rubik"/>
                <a:cs typeface="Rubik"/>
                <a:sym typeface="Rubik"/>
              </a:rPr>
              <a:t>Saresp 3EM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2" name="Google Shape;62;p11"/>
          <p:cNvSpPr txBox="1"/>
          <p:nvPr/>
        </p:nvSpPr>
        <p:spPr>
          <a:xfrm>
            <a:off x="395550" y="1309375"/>
            <a:ext cx="8849100" cy="25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➡️ </a:t>
            </a:r>
            <a:r>
              <a:rPr b="1"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Retomar a série histórica para o Ensino Médio</a:t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Mas, além disso, a prova é uma oportunidade de: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Ter um indicador preliminar de desempenho, por nível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Identificar lacunas de aprendizagem a tempo de corrigi-las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Apoiar escolas a focar no que é essencial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Praticar para o Provão Paulista e ingressar na universidade</a:t>
            </a:r>
            <a:endParaRPr b="0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/>
        </p:nvSpPr>
        <p:spPr>
          <a:xfrm>
            <a:off x="395536" y="590366"/>
            <a:ext cx="835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Especificações da </a:t>
            </a:r>
            <a:r>
              <a:rPr b="1" lang="pt-BR" sz="2400">
                <a:latin typeface="Rubik"/>
                <a:ea typeface="Rubik"/>
                <a:cs typeface="Rubik"/>
                <a:sym typeface="Rubik"/>
              </a:rPr>
              <a:t>P</a:t>
            </a:r>
            <a:r>
              <a:rPr b="1" i="0" lang="pt-BR" sz="2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rova</a:t>
            </a:r>
            <a:endParaRPr b="1" i="0" sz="2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8" name="Google Shape;68;p12"/>
          <p:cNvSpPr txBox="1"/>
          <p:nvPr/>
        </p:nvSpPr>
        <p:spPr>
          <a:xfrm>
            <a:off x="395561" y="1126316"/>
            <a:ext cx="83529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Avalia os componentes de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Língua Portuguesa</a:t>
            </a:r>
            <a:r>
              <a:rPr b="0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Matemática</a:t>
            </a:r>
            <a:endParaRPr b="1" i="0" sz="1800" u="none" cap="none" strike="noStrik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Prioriza c</a:t>
            </a: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onteúdos mais importantes do </a:t>
            </a: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ciclo</a:t>
            </a: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(1EM - 3EM)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Char char="●"/>
            </a:pP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Foco maior nos conteúdos de </a:t>
            </a: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1º semestre</a:t>
            </a:r>
            <a:r>
              <a:rPr lang="pt-BR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(3EM)</a:t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69" name="Google Shape;69;p12"/>
          <p:cNvGraphicFramePr/>
          <p:nvPr/>
        </p:nvGraphicFramePr>
        <p:xfrm>
          <a:off x="932600" y="23701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{EA6DC045-E781-4B5A-8063-D881BA811572}</a:tableStyleId>
              </a:tblPr>
              <a:tblGrid>
                <a:gridCol w="2374825"/>
                <a:gridCol w="24480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Componente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Volume de </a:t>
                      </a:r>
                      <a:r>
                        <a:rPr b="1" lang="pt-BR" sz="1400" u="none" cap="none" strike="noStrike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itens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1C2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Língua Portuguesa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24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Matemática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24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Total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48</a:t>
                      </a:r>
                      <a:endParaRPr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700" y="590550"/>
            <a:ext cx="3306586" cy="3719137"/>
          </a:xfrm>
          <a:prstGeom prst="rect">
            <a:avLst/>
          </a:prstGeom>
          <a:noFill/>
          <a:ln>
            <a:noFill/>
          </a:ln>
          <a:effectLst>
            <a:outerShdw blurRad="66811" rotWithShape="0" algn="bl" dir="5400000" dist="22270">
              <a:srgbClr val="000000">
                <a:alpha val="50000"/>
              </a:srgbClr>
            </a:outerShdw>
          </a:effectLst>
        </p:spPr>
      </p:pic>
      <p:pic>
        <p:nvPicPr>
          <p:cNvPr id="75" name="Google Shape;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5128" y="590548"/>
            <a:ext cx="3378912" cy="3719150"/>
          </a:xfrm>
          <a:prstGeom prst="rect">
            <a:avLst/>
          </a:prstGeom>
          <a:noFill/>
          <a:ln>
            <a:noFill/>
          </a:ln>
          <a:effectLst>
            <a:outerShdw blurRad="66811" rotWithShape="0" algn="bl" dir="5400000" dist="22270">
              <a:srgbClr val="000000">
                <a:alpha val="50000"/>
              </a:srgbClr>
            </a:outerShdw>
          </a:effectLst>
        </p:spPr>
      </p:pic>
      <p:sp>
        <p:nvSpPr>
          <p:cNvPr id="76" name="Google Shape;76;p13"/>
          <p:cNvSpPr/>
          <p:nvPr/>
        </p:nvSpPr>
        <p:spPr>
          <a:xfrm>
            <a:off x="1276725" y="4200250"/>
            <a:ext cx="1714500" cy="2373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t-BR" sz="12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PARA ESTUDANTES</a:t>
            </a:r>
            <a:endParaRPr b="1" i="0" sz="1200" u="none" cap="none" strike="noStrike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4887327" y="4200250"/>
            <a:ext cx="1714500" cy="2373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t-BR" sz="12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PARA ESCOLAS</a:t>
            </a:r>
            <a:endParaRPr b="1" i="0" sz="1200" u="none" cap="none" strike="noStrike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