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Calibri (MS) Bold" charset="1" panose="020F0702030404030204"/>
      <p:regular r:id="rId34"/>
    </p:embeddedFont>
    <p:embeddedFont>
      <p:font typeface="Arial" charset="1" panose="020B0604020202020204"/>
      <p:regular r:id="rId35"/>
    </p:embeddedFont>
    <p:embeddedFont>
      <p:font typeface="Calibri (MS)" charset="1" panose="020F05020202040302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notesMasters/notesMaster1.xml" Type="http://schemas.openxmlformats.org/officeDocument/2006/relationships/notesMaster"/><Relationship Id="rId32" Target="theme/theme2.xml" Type="http://schemas.openxmlformats.org/officeDocument/2006/relationships/theme"/><Relationship Id="rId33" Target="notesSlides/notesSlide1.xml" Type="http://schemas.openxmlformats.org/officeDocument/2006/relationships/notesSlide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notesSlides/notesSlide2.xml" Type="http://schemas.openxmlformats.org/officeDocument/2006/relationships/notesSlide"/><Relationship Id="rId38" Target="notesSlides/notesSlide3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jpe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jpeg" Type="http://schemas.openxmlformats.org/officeDocument/2006/relationships/image"/><Relationship Id="rId11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jpeg" Type="http://schemas.openxmlformats.org/officeDocument/2006/relationships/image"/><Relationship Id="rId11" Target="https://atendimento.educacao.sp.gov.br/" TargetMode="External" Type="http://schemas.openxmlformats.org/officeDocument/2006/relationships/hyperlink"/><Relationship Id="rId12" Target="https://drive.google.com/file/d/1x-oRm568UMBPiD6OlO7LQ58v_SvCKDY9/view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jpe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https://sed.educacao.sp.gov.br/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0" y="8552955"/>
            <a:ext cx="11125200" cy="76695"/>
          </a:xfrm>
          <a:custGeom>
            <a:avLst/>
            <a:gdLst/>
            <a:ahLst/>
            <a:cxnLst/>
            <a:rect r="r" b="b" t="t" l="l"/>
            <a:pathLst>
              <a:path h="76695" w="11125200">
                <a:moveTo>
                  <a:pt x="0" y="0"/>
                </a:moveTo>
                <a:lnTo>
                  <a:pt x="11125200" y="0"/>
                </a:lnTo>
                <a:lnTo>
                  <a:pt x="11125200" y="76695"/>
                </a:lnTo>
                <a:lnTo>
                  <a:pt x="0" y="76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7279719" y="0"/>
            <a:ext cx="11008281" cy="10519620"/>
            <a:chOff x="0" y="0"/>
            <a:chExt cx="14677707" cy="1402615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677771" cy="14026135"/>
            </a:xfrm>
            <a:custGeom>
              <a:avLst/>
              <a:gdLst/>
              <a:ahLst/>
              <a:cxnLst/>
              <a:rect r="r" b="b" t="t" l="l"/>
              <a:pathLst>
                <a:path h="14026135" w="14677771">
                  <a:moveTo>
                    <a:pt x="0" y="0"/>
                  </a:moveTo>
                  <a:lnTo>
                    <a:pt x="14677771" y="0"/>
                  </a:lnTo>
                  <a:lnTo>
                    <a:pt x="14677771" y="14026135"/>
                  </a:lnTo>
                  <a:lnTo>
                    <a:pt x="0" y="1402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940" t="-37916" r="-105198" b="-6379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194697" y="9069086"/>
            <a:ext cx="1512456" cy="775135"/>
            <a:chOff x="0" y="0"/>
            <a:chExt cx="2016608" cy="103351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590800" y="9069086"/>
            <a:ext cx="1900761" cy="749446"/>
            <a:chOff x="0" y="0"/>
            <a:chExt cx="2534348" cy="99926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7316753" y="9150487"/>
            <a:ext cx="5022075" cy="627755"/>
            <a:chOff x="0" y="0"/>
            <a:chExt cx="6696100" cy="83700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228600" y="8949338"/>
            <a:ext cx="1900761" cy="1017965"/>
            <a:chOff x="0" y="0"/>
            <a:chExt cx="2534348" cy="1357287"/>
          </a:xfrm>
        </p:grpSpPr>
        <p:sp>
          <p:nvSpPr>
            <p:cNvPr name="Freeform 34" id="3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6138" y="4904880"/>
            <a:ext cx="8797119" cy="3139326"/>
            <a:chOff x="0" y="0"/>
            <a:chExt cx="11729491" cy="41857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1729493" cy="4185761"/>
            </a:xfrm>
            <a:custGeom>
              <a:avLst/>
              <a:gdLst/>
              <a:ahLst/>
              <a:cxnLst/>
              <a:rect r="r" b="b" t="t" l="l"/>
              <a:pathLst>
                <a:path h="4185761" w="11729493">
                  <a:moveTo>
                    <a:pt x="0" y="0"/>
                  </a:moveTo>
                  <a:lnTo>
                    <a:pt x="11729493" y="0"/>
                  </a:lnTo>
                  <a:lnTo>
                    <a:pt x="11729493" y="4185761"/>
                  </a:lnTo>
                  <a:lnTo>
                    <a:pt x="0" y="4185761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601" r="0" b="-4601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42875"/>
              <a:ext cx="11729491" cy="432864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7920"/>
                </a:lnSpc>
              </a:pPr>
              <a:r>
                <a:rPr lang="en-US" sz="6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Tutorial – </a:t>
              </a:r>
            </a:p>
            <a:p>
              <a:pPr algn="l">
                <a:lnSpc>
                  <a:spcPts val="7920"/>
                </a:lnSpc>
              </a:pPr>
              <a:r>
                <a:rPr lang="en-US" sz="6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 – Outras Redes – SED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4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Com o filtro preenchido, selecione o tipo de ensino e clique em Selecionar.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668000" y="6746138"/>
            <a:ext cx="6781257" cy="2136486"/>
            <a:chOff x="0" y="0"/>
            <a:chExt cx="9041676" cy="284864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041678" cy="2848643"/>
            </a:xfrm>
            <a:custGeom>
              <a:avLst/>
              <a:gdLst/>
              <a:ahLst/>
              <a:cxnLst/>
              <a:rect r="r" b="b" t="t" l="l"/>
              <a:pathLst>
                <a:path h="2848643" w="9041678">
                  <a:moveTo>
                    <a:pt x="0" y="0"/>
                  </a:moveTo>
                  <a:lnTo>
                    <a:pt x="9041678" y="0"/>
                  </a:lnTo>
                  <a:lnTo>
                    <a:pt x="9041678" y="2848643"/>
                  </a:lnTo>
                  <a:lnTo>
                    <a:pt x="0" y="284864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1845" r="0" b="-11846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9041676" cy="291532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4320"/>
                </a:lnSpc>
              </a:pPr>
              <a:r>
                <a:rPr lang="en-US" b="true" sz="3600" spc="-5">
                  <a:solidFill>
                    <a:srgbClr val="EFC20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Importante:</a:t>
              </a:r>
            </a:p>
            <a:p>
              <a:pPr algn="l">
                <a:lnSpc>
                  <a:spcPts val="3840"/>
                </a:lnSpc>
              </a:pPr>
              <a:r>
                <a:rPr lang="en-US" sz="3200" spc="-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Só serão visualizados os tipos de ensino que foram coletados no  Cadastro de Alunos.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72617" y="2059486"/>
            <a:ext cx="9358436" cy="6795764"/>
            <a:chOff x="0" y="0"/>
            <a:chExt cx="12477915" cy="906101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477877" cy="9061069"/>
            </a:xfrm>
            <a:custGeom>
              <a:avLst/>
              <a:gdLst/>
              <a:ahLst/>
              <a:cxnLst/>
              <a:rect r="r" b="b" t="t" l="l"/>
              <a:pathLst>
                <a:path h="9061069" w="12477877">
                  <a:moveTo>
                    <a:pt x="0" y="0"/>
                  </a:moveTo>
                  <a:lnTo>
                    <a:pt x="12477877" y="0"/>
                  </a:lnTo>
                  <a:lnTo>
                    <a:pt x="12477877" y="9061069"/>
                  </a:lnTo>
                  <a:lnTo>
                    <a:pt x="0" y="9061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4654553" y="6540503"/>
            <a:ext cx="1139828" cy="539753"/>
            <a:chOff x="0" y="0"/>
            <a:chExt cx="1519771" cy="71967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519682" cy="719584"/>
            </a:xfrm>
            <a:custGeom>
              <a:avLst/>
              <a:gdLst/>
              <a:ahLst/>
              <a:cxnLst/>
              <a:rect r="r" b="b" t="t" l="l"/>
              <a:pathLst>
                <a:path h="719584" w="1519682">
                  <a:moveTo>
                    <a:pt x="16891" y="0"/>
                  </a:moveTo>
                  <a:lnTo>
                    <a:pt x="1502791" y="0"/>
                  </a:lnTo>
                  <a:cubicBezTo>
                    <a:pt x="1512189" y="0"/>
                    <a:pt x="1519682" y="7620"/>
                    <a:pt x="1519682" y="16891"/>
                  </a:cubicBezTo>
                  <a:lnTo>
                    <a:pt x="1519682" y="702691"/>
                  </a:lnTo>
                  <a:cubicBezTo>
                    <a:pt x="1519682" y="712089"/>
                    <a:pt x="1512062" y="719582"/>
                    <a:pt x="1502791" y="719582"/>
                  </a:cubicBezTo>
                  <a:lnTo>
                    <a:pt x="16891" y="719582"/>
                  </a:lnTo>
                  <a:cubicBezTo>
                    <a:pt x="7620" y="719709"/>
                    <a:pt x="0" y="712089"/>
                    <a:pt x="0" y="7026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702691"/>
                  </a:lnTo>
                  <a:lnTo>
                    <a:pt x="16891" y="702691"/>
                  </a:lnTo>
                  <a:lnTo>
                    <a:pt x="16891" y="685800"/>
                  </a:lnTo>
                  <a:lnTo>
                    <a:pt x="1502791" y="685800"/>
                  </a:lnTo>
                  <a:lnTo>
                    <a:pt x="1502791" y="702691"/>
                  </a:lnTo>
                  <a:lnTo>
                    <a:pt x="1485900" y="702691"/>
                  </a:lnTo>
                  <a:lnTo>
                    <a:pt x="1485900" y="16891"/>
                  </a:lnTo>
                  <a:lnTo>
                    <a:pt x="1502791" y="16891"/>
                  </a:lnTo>
                  <a:lnTo>
                    <a:pt x="15027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00B05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4823050" y="7199919"/>
            <a:ext cx="772897" cy="239097"/>
            <a:chOff x="0" y="0"/>
            <a:chExt cx="1030529" cy="31879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030478" cy="318770"/>
            </a:xfrm>
            <a:custGeom>
              <a:avLst/>
              <a:gdLst/>
              <a:ahLst/>
              <a:cxnLst/>
              <a:rect r="r" b="b" t="t" l="l"/>
              <a:pathLst>
                <a:path h="318770" w="1030478">
                  <a:moveTo>
                    <a:pt x="0" y="0"/>
                  </a:moveTo>
                  <a:lnTo>
                    <a:pt x="1030478" y="0"/>
                  </a:lnTo>
                  <a:lnTo>
                    <a:pt x="1030478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8613" r="-4" b="-8621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5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Selecione o fundamento legal correspondente e clique em Selecionar.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668000" y="4409332"/>
            <a:ext cx="6781257" cy="4478150"/>
            <a:chOff x="0" y="0"/>
            <a:chExt cx="9041676" cy="597086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041678" cy="5970865"/>
            </a:xfrm>
            <a:custGeom>
              <a:avLst/>
              <a:gdLst/>
              <a:ahLst/>
              <a:cxnLst/>
              <a:rect r="r" b="b" t="t" l="l"/>
              <a:pathLst>
                <a:path h="5970865" w="9041678">
                  <a:moveTo>
                    <a:pt x="0" y="0"/>
                  </a:moveTo>
                  <a:lnTo>
                    <a:pt x="9041678" y="0"/>
                  </a:lnTo>
                  <a:lnTo>
                    <a:pt x="9041678" y="5970865"/>
                  </a:lnTo>
                  <a:lnTo>
                    <a:pt x="0" y="5970865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-34728" t="0" r="-34728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9041676" cy="603754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4320"/>
                </a:lnSpc>
              </a:pPr>
              <a:r>
                <a:rPr lang="en-US" b="true" sz="3600" spc="-5">
                  <a:solidFill>
                    <a:srgbClr val="EFC20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Importante:</a:t>
              </a:r>
            </a:p>
            <a:p>
              <a:pPr algn="just">
                <a:lnSpc>
                  <a:spcPts val="3840"/>
                </a:lnSpc>
              </a:pPr>
              <a:r>
                <a:rPr lang="en-US" sz="3200" spc="-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Lembrando que, para cada período, a escola  deve cadastrar uma matriz. No caso dos  períodos manhã e tarde, cadastre uma matriz  com o período diurno. </a:t>
              </a:r>
            </a:p>
            <a:p>
              <a:pPr algn="just">
                <a:lnSpc>
                  <a:spcPts val="3840"/>
                </a:lnSpc>
              </a:pPr>
              <a:r>
                <a:rPr lang="en-US" sz="3200" spc="-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carga horária e o módulo constarão em branco.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04014" y="2101996"/>
            <a:ext cx="6858476" cy="3354314"/>
            <a:chOff x="0" y="0"/>
            <a:chExt cx="9144635" cy="447241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144635" cy="4472432"/>
            </a:xfrm>
            <a:custGeom>
              <a:avLst/>
              <a:gdLst/>
              <a:ahLst/>
              <a:cxnLst/>
              <a:rect r="r" b="b" t="t" l="l"/>
              <a:pathLst>
                <a:path h="4472432" w="9144635">
                  <a:moveTo>
                    <a:pt x="0" y="0"/>
                  </a:moveTo>
                  <a:lnTo>
                    <a:pt x="9144635" y="0"/>
                  </a:lnTo>
                  <a:lnTo>
                    <a:pt x="9144635" y="4472432"/>
                  </a:lnTo>
                  <a:lnTo>
                    <a:pt x="0" y="447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827084" y="5580497"/>
            <a:ext cx="8316916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6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Selecione o período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370182" y="6298854"/>
            <a:ext cx="4142232" cy="2447544"/>
            <a:chOff x="0" y="0"/>
            <a:chExt cx="5522976" cy="32633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22976" cy="3263392"/>
            </a:xfrm>
            <a:custGeom>
              <a:avLst/>
              <a:gdLst/>
              <a:ahLst/>
              <a:cxnLst/>
              <a:rect r="r" b="b" t="t" l="l"/>
              <a:pathLst>
                <a:path h="3263392" w="5522976">
                  <a:moveTo>
                    <a:pt x="0" y="0"/>
                  </a:moveTo>
                  <a:lnTo>
                    <a:pt x="5522976" y="0"/>
                  </a:lnTo>
                  <a:lnTo>
                    <a:pt x="5522976" y="3263392"/>
                  </a:lnTo>
                  <a:lnTo>
                    <a:pt x="0" y="3263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" t="0" r="-5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3879790" y="7124471"/>
            <a:ext cx="1335148" cy="420910"/>
            <a:chOff x="0" y="0"/>
            <a:chExt cx="1780197" cy="56121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780159" cy="561213"/>
            </a:xfrm>
            <a:custGeom>
              <a:avLst/>
              <a:gdLst/>
              <a:ahLst/>
              <a:cxnLst/>
              <a:rect r="r" b="b" t="t" l="l"/>
              <a:pathLst>
                <a:path h="561213" w="1780159">
                  <a:moveTo>
                    <a:pt x="16891" y="0"/>
                  </a:moveTo>
                  <a:lnTo>
                    <a:pt x="1763268" y="0"/>
                  </a:lnTo>
                  <a:cubicBezTo>
                    <a:pt x="1772666" y="0"/>
                    <a:pt x="1780159" y="7620"/>
                    <a:pt x="1780159" y="16891"/>
                  </a:cubicBezTo>
                  <a:lnTo>
                    <a:pt x="1780159" y="544322"/>
                  </a:lnTo>
                  <a:cubicBezTo>
                    <a:pt x="1780159" y="553720"/>
                    <a:pt x="1772539" y="561213"/>
                    <a:pt x="1763268" y="561213"/>
                  </a:cubicBezTo>
                  <a:lnTo>
                    <a:pt x="16891" y="561213"/>
                  </a:lnTo>
                  <a:cubicBezTo>
                    <a:pt x="7620" y="561213"/>
                    <a:pt x="0" y="553593"/>
                    <a:pt x="0" y="54432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544322"/>
                  </a:lnTo>
                  <a:lnTo>
                    <a:pt x="16891" y="544322"/>
                  </a:lnTo>
                  <a:lnTo>
                    <a:pt x="16891" y="527304"/>
                  </a:lnTo>
                  <a:lnTo>
                    <a:pt x="1763268" y="527304"/>
                  </a:lnTo>
                  <a:lnTo>
                    <a:pt x="1763268" y="544195"/>
                  </a:lnTo>
                  <a:lnTo>
                    <a:pt x="1746377" y="544195"/>
                  </a:lnTo>
                  <a:lnTo>
                    <a:pt x="1746377" y="16891"/>
                  </a:lnTo>
                  <a:lnTo>
                    <a:pt x="1763268" y="16891"/>
                  </a:lnTo>
                  <a:lnTo>
                    <a:pt x="1763268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00B050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8316916" cy="5133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7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Abrirá um quadro com todas as disciplinas correspondentes ao fundamento legal selecionado. Confira o quadro e preencha com a quantidade de aulas de cada disciplina e série de acordo com a realidade da escola.  No caso de o tipo de ensino não possuir alguma das disciplinas, selecione 00.</a:t>
            </a: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Clique em Salvar para gravar as alterações.</a:t>
            </a:r>
          </a:p>
          <a:p>
            <a:pPr algn="l">
              <a:lnSpc>
                <a:spcPts val="3840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9536620" y="1488005"/>
            <a:ext cx="7590234" cy="7310999"/>
            <a:chOff x="0" y="0"/>
            <a:chExt cx="10120312" cy="974799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120249" cy="9748012"/>
            </a:xfrm>
            <a:custGeom>
              <a:avLst/>
              <a:gdLst/>
              <a:ahLst/>
              <a:cxnLst/>
              <a:rect r="r" b="b" t="t" l="l"/>
              <a:pathLst>
                <a:path h="9748012" w="10120249">
                  <a:moveTo>
                    <a:pt x="0" y="0"/>
                  </a:moveTo>
                  <a:lnTo>
                    <a:pt x="10120249" y="0"/>
                  </a:lnTo>
                  <a:lnTo>
                    <a:pt x="10120249" y="9748012"/>
                  </a:lnTo>
                  <a:lnTo>
                    <a:pt x="0" y="9748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5840075" y="8367712"/>
            <a:ext cx="657225" cy="381000"/>
            <a:chOff x="0" y="0"/>
            <a:chExt cx="876300" cy="508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6300" cy="508000"/>
            </a:xfrm>
            <a:custGeom>
              <a:avLst/>
              <a:gdLst/>
              <a:ahLst/>
              <a:cxnLst/>
              <a:rect r="r" b="b" t="t" l="l"/>
              <a:pathLst>
                <a:path h="508000" w="876300">
                  <a:moveTo>
                    <a:pt x="25400" y="0"/>
                  </a:moveTo>
                  <a:lnTo>
                    <a:pt x="850900" y="0"/>
                  </a:lnTo>
                  <a:cubicBezTo>
                    <a:pt x="864870" y="0"/>
                    <a:pt x="876300" y="11430"/>
                    <a:pt x="876300" y="25400"/>
                  </a:cubicBezTo>
                  <a:lnTo>
                    <a:pt x="876300" y="482600"/>
                  </a:lnTo>
                  <a:cubicBezTo>
                    <a:pt x="876300" y="496570"/>
                    <a:pt x="864870" y="508000"/>
                    <a:pt x="850900" y="508000"/>
                  </a:cubicBezTo>
                  <a:lnTo>
                    <a:pt x="25400" y="508000"/>
                  </a:lnTo>
                  <a:cubicBezTo>
                    <a:pt x="11430" y="508000"/>
                    <a:pt x="0" y="496570"/>
                    <a:pt x="0" y="48260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482600"/>
                  </a:lnTo>
                  <a:lnTo>
                    <a:pt x="25400" y="482600"/>
                  </a:lnTo>
                  <a:lnTo>
                    <a:pt x="25400" y="457200"/>
                  </a:lnTo>
                  <a:lnTo>
                    <a:pt x="850900" y="457200"/>
                  </a:lnTo>
                  <a:lnTo>
                    <a:pt x="850900" y="482600"/>
                  </a:lnTo>
                  <a:lnTo>
                    <a:pt x="825500" y="482600"/>
                  </a:lnTo>
                  <a:lnTo>
                    <a:pt x="825500" y="25400"/>
                  </a:lnTo>
                  <a:lnTo>
                    <a:pt x="850900" y="25400"/>
                  </a:lnTo>
                  <a:lnTo>
                    <a:pt x="8509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B050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400800" y="-12697"/>
            <a:ext cx="11887200" cy="9381906"/>
            <a:chOff x="0" y="0"/>
            <a:chExt cx="15849600" cy="1250920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5849600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849600">
                  <a:moveTo>
                    <a:pt x="0" y="0"/>
                  </a:moveTo>
                  <a:lnTo>
                    <a:pt x="15849600" y="0"/>
                  </a:lnTo>
                  <a:lnTo>
                    <a:pt x="15849600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-9647" r="-53847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21718" y="3949551"/>
            <a:ext cx="11403682" cy="2554548"/>
            <a:chOff x="0" y="0"/>
            <a:chExt cx="15204910" cy="34060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5204908" cy="3406060"/>
            </a:xfrm>
            <a:custGeom>
              <a:avLst/>
              <a:gdLst/>
              <a:ahLst/>
              <a:cxnLst/>
              <a:rect r="r" b="b" t="t" l="l"/>
              <a:pathLst>
                <a:path h="3406060" w="15204908">
                  <a:moveTo>
                    <a:pt x="0" y="0"/>
                  </a:moveTo>
                  <a:lnTo>
                    <a:pt x="15204908" y="0"/>
                  </a:lnTo>
                  <a:lnTo>
                    <a:pt x="15204908" y="3406060"/>
                  </a:lnTo>
                  <a:lnTo>
                    <a:pt x="0" y="340606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36982" r="0" b="-36982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61925"/>
              <a:ext cx="15204910" cy="35679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COPIAR MATRIZ DO</a:t>
              </a:r>
            </a:p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ANO ANTERIOR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40" id="40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131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1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Acesse o menu Gestão Escolar, depois selecione o submenu Matriz Curricular, por fim clique em Matriz Curricular. Ou se preferir digite “Matriz Curricular” no acesso rápido.</a:t>
            </a:r>
          </a:p>
          <a:p>
            <a:pPr algn="l">
              <a:lnSpc>
                <a:spcPts val="3840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3203410" y="3206163"/>
            <a:ext cx="3584810" cy="5071110"/>
            <a:chOff x="0" y="0"/>
            <a:chExt cx="4779747" cy="67614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779772" cy="6761480"/>
            </a:xfrm>
            <a:custGeom>
              <a:avLst/>
              <a:gdLst/>
              <a:ahLst/>
              <a:cxnLst/>
              <a:rect r="r" b="b" t="t" l="l"/>
              <a:pathLst>
                <a:path h="6761480" w="4779772">
                  <a:moveTo>
                    <a:pt x="0" y="0"/>
                  </a:moveTo>
                  <a:lnTo>
                    <a:pt x="4779772" y="0"/>
                  </a:lnTo>
                  <a:lnTo>
                    <a:pt x="4779772" y="6761480"/>
                  </a:lnTo>
                  <a:lnTo>
                    <a:pt x="0" y="6761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6" r="0" b="-6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3181283" y="3112122"/>
            <a:ext cx="3658886" cy="4000033"/>
          </a:xfrm>
          <a:custGeom>
            <a:avLst/>
            <a:gdLst/>
            <a:ahLst/>
            <a:cxnLst/>
            <a:rect r="r" b="b" t="t" l="l"/>
            <a:pathLst>
              <a:path h="4000033" w="3658886">
                <a:moveTo>
                  <a:pt x="0" y="0"/>
                </a:moveTo>
                <a:lnTo>
                  <a:pt x="3658886" y="0"/>
                </a:lnTo>
                <a:lnTo>
                  <a:pt x="3658886" y="4000034"/>
                </a:lnTo>
                <a:lnTo>
                  <a:pt x="0" y="40000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9464269" y="4426706"/>
            <a:ext cx="6997579" cy="1433579"/>
            <a:chOff x="0" y="0"/>
            <a:chExt cx="9330106" cy="191143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330055" cy="1911477"/>
            </a:xfrm>
            <a:custGeom>
              <a:avLst/>
              <a:gdLst/>
              <a:ahLst/>
              <a:cxnLst/>
              <a:rect r="r" b="b" t="t" l="l"/>
              <a:pathLst>
                <a:path h="1911477" w="9330055">
                  <a:moveTo>
                    <a:pt x="0" y="0"/>
                  </a:moveTo>
                  <a:lnTo>
                    <a:pt x="9330055" y="0"/>
                  </a:lnTo>
                  <a:lnTo>
                    <a:pt x="9330055" y="1911477"/>
                  </a:lnTo>
                  <a:lnTo>
                    <a:pt x="0" y="191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1"/>
              </a:stretch>
            </a:blipFill>
          </p:spPr>
        </p:sp>
      </p:grpSp>
      <p:sp>
        <p:nvSpPr>
          <p:cNvPr name="AutoShape 31" id="31"/>
          <p:cNvSpPr/>
          <p:nvPr/>
        </p:nvSpPr>
        <p:spPr>
          <a:xfrm rot="2260620">
            <a:off x="11913851" y="3307213"/>
            <a:ext cx="2254472" cy="0"/>
          </a:xfrm>
          <a:prstGeom prst="line">
            <a:avLst/>
          </a:prstGeom>
          <a:ln cap="rnd" w="47625">
            <a:solidFill>
              <a:srgbClr val="9BBB59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1829" y="1383649"/>
            <a:ext cx="16601618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2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Clique em + Copiar Matriz Ano Anterior.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2104473" y="2272970"/>
            <a:ext cx="14079064" cy="5883926"/>
            <a:chOff x="0" y="0"/>
            <a:chExt cx="18772086" cy="784523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8772124" cy="7845171"/>
            </a:xfrm>
            <a:custGeom>
              <a:avLst/>
              <a:gdLst/>
              <a:ahLst/>
              <a:cxnLst/>
              <a:rect r="r" b="b" t="t" l="l"/>
              <a:pathLst>
                <a:path h="7845171" w="18772124">
                  <a:moveTo>
                    <a:pt x="0" y="0"/>
                  </a:moveTo>
                  <a:lnTo>
                    <a:pt x="18772124" y="0"/>
                  </a:lnTo>
                  <a:lnTo>
                    <a:pt x="18772124" y="7845171"/>
                  </a:lnTo>
                  <a:lnTo>
                    <a:pt x="0" y="784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1829" y="1383649"/>
            <a:ext cx="16601618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3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Confirme as informações, depois clique em Copiar Matrizes.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4656230" y="7411183"/>
            <a:ext cx="9001858" cy="1393546"/>
            <a:chOff x="0" y="0"/>
            <a:chExt cx="12002478" cy="185806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002516" cy="1858010"/>
            </a:xfrm>
            <a:custGeom>
              <a:avLst/>
              <a:gdLst/>
              <a:ahLst/>
              <a:cxnLst/>
              <a:rect r="r" b="b" t="t" l="l"/>
              <a:pathLst>
                <a:path h="1858010" w="12002516">
                  <a:moveTo>
                    <a:pt x="0" y="0"/>
                  </a:moveTo>
                  <a:lnTo>
                    <a:pt x="12002516" y="0"/>
                  </a:lnTo>
                  <a:lnTo>
                    <a:pt x="12002516" y="1858010"/>
                  </a:lnTo>
                  <a:lnTo>
                    <a:pt x="0" y="1858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133" r="0" b="-9135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4656220" y="2034711"/>
            <a:ext cx="9001858" cy="5132375"/>
            <a:chOff x="0" y="0"/>
            <a:chExt cx="12002478" cy="684316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002516" cy="6843141"/>
            </a:xfrm>
            <a:custGeom>
              <a:avLst/>
              <a:gdLst/>
              <a:ahLst/>
              <a:cxnLst/>
              <a:rect r="r" b="b" t="t" l="l"/>
              <a:pathLst>
                <a:path h="6843141" w="12002516">
                  <a:moveTo>
                    <a:pt x="0" y="0"/>
                  </a:moveTo>
                  <a:lnTo>
                    <a:pt x="12002516" y="0"/>
                  </a:lnTo>
                  <a:lnTo>
                    <a:pt x="12002516" y="6843141"/>
                  </a:lnTo>
                  <a:lnTo>
                    <a:pt x="0" y="6843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1463338" y="6648450"/>
            <a:ext cx="1519238" cy="537677"/>
            <a:chOff x="0" y="0"/>
            <a:chExt cx="2025650" cy="71690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25650" cy="716915"/>
            </a:xfrm>
            <a:custGeom>
              <a:avLst/>
              <a:gdLst/>
              <a:ahLst/>
              <a:cxnLst/>
              <a:rect r="r" b="b" t="t" l="l"/>
              <a:pathLst>
                <a:path h="716915" w="2025650">
                  <a:moveTo>
                    <a:pt x="38100" y="0"/>
                  </a:moveTo>
                  <a:lnTo>
                    <a:pt x="1987550" y="0"/>
                  </a:lnTo>
                  <a:cubicBezTo>
                    <a:pt x="2008632" y="0"/>
                    <a:pt x="2025650" y="17018"/>
                    <a:pt x="2025650" y="38100"/>
                  </a:cubicBezTo>
                  <a:lnTo>
                    <a:pt x="2025650" y="678815"/>
                  </a:lnTo>
                  <a:cubicBezTo>
                    <a:pt x="2025650" y="699897"/>
                    <a:pt x="2008632" y="716915"/>
                    <a:pt x="1987550" y="716915"/>
                  </a:cubicBezTo>
                  <a:lnTo>
                    <a:pt x="38100" y="716915"/>
                  </a:lnTo>
                  <a:cubicBezTo>
                    <a:pt x="17018" y="716915"/>
                    <a:pt x="0" y="699897"/>
                    <a:pt x="0" y="678815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678815"/>
                  </a:lnTo>
                  <a:lnTo>
                    <a:pt x="38100" y="678815"/>
                  </a:lnTo>
                  <a:lnTo>
                    <a:pt x="38100" y="640715"/>
                  </a:lnTo>
                  <a:lnTo>
                    <a:pt x="1987550" y="640715"/>
                  </a:lnTo>
                  <a:lnTo>
                    <a:pt x="1987550" y="678815"/>
                  </a:lnTo>
                  <a:lnTo>
                    <a:pt x="1949450" y="678815"/>
                  </a:lnTo>
                  <a:lnTo>
                    <a:pt x="1949450" y="38100"/>
                  </a:lnTo>
                  <a:lnTo>
                    <a:pt x="1987550" y="38100"/>
                  </a:lnTo>
                  <a:lnTo>
                    <a:pt x="1987550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B050"/>
            </a:solid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400800" y="-12697"/>
            <a:ext cx="11887200" cy="9381906"/>
            <a:chOff x="0" y="0"/>
            <a:chExt cx="15849600" cy="1250920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5849600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849600">
                  <a:moveTo>
                    <a:pt x="0" y="0"/>
                  </a:moveTo>
                  <a:lnTo>
                    <a:pt x="15849600" y="0"/>
                  </a:lnTo>
                  <a:lnTo>
                    <a:pt x="15849600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-9647" r="-53847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21718" y="4565104"/>
            <a:ext cx="11403682" cy="1323442"/>
            <a:chOff x="0" y="0"/>
            <a:chExt cx="15204910" cy="176458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5204908" cy="1764585"/>
            </a:xfrm>
            <a:custGeom>
              <a:avLst/>
              <a:gdLst/>
              <a:ahLst/>
              <a:cxnLst/>
              <a:rect r="r" b="b" t="t" l="l"/>
              <a:pathLst>
                <a:path h="1764585" w="15204908">
                  <a:moveTo>
                    <a:pt x="0" y="0"/>
                  </a:moveTo>
                  <a:lnTo>
                    <a:pt x="15204908" y="0"/>
                  </a:lnTo>
                  <a:lnTo>
                    <a:pt x="15204908" y="1764585"/>
                  </a:lnTo>
                  <a:lnTo>
                    <a:pt x="0" y="1764585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17896" r="0" b="-117896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61925"/>
              <a:ext cx="15204910" cy="19265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CONSULTAR MATRIZ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40" id="40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131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1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Acesse o menu Gestão Escolar, depois selecione o submenu Matriz Curricular, por fim clique em Matriz Curricular. Ou se preferir digite “Matriz Curricular” no acesso rápido.</a:t>
            </a:r>
          </a:p>
          <a:p>
            <a:pPr algn="l">
              <a:lnSpc>
                <a:spcPts val="3840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3203410" y="3206163"/>
            <a:ext cx="3584810" cy="5071110"/>
            <a:chOff x="0" y="0"/>
            <a:chExt cx="4779747" cy="67614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779772" cy="6761480"/>
            </a:xfrm>
            <a:custGeom>
              <a:avLst/>
              <a:gdLst/>
              <a:ahLst/>
              <a:cxnLst/>
              <a:rect r="r" b="b" t="t" l="l"/>
              <a:pathLst>
                <a:path h="6761480" w="4779772">
                  <a:moveTo>
                    <a:pt x="0" y="0"/>
                  </a:moveTo>
                  <a:lnTo>
                    <a:pt x="4779772" y="0"/>
                  </a:lnTo>
                  <a:lnTo>
                    <a:pt x="4779772" y="6761480"/>
                  </a:lnTo>
                  <a:lnTo>
                    <a:pt x="0" y="6761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6" r="0" b="-6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3181283" y="3112122"/>
            <a:ext cx="3658886" cy="4000033"/>
          </a:xfrm>
          <a:custGeom>
            <a:avLst/>
            <a:gdLst/>
            <a:ahLst/>
            <a:cxnLst/>
            <a:rect r="r" b="b" t="t" l="l"/>
            <a:pathLst>
              <a:path h="4000033" w="3658886">
                <a:moveTo>
                  <a:pt x="0" y="0"/>
                </a:moveTo>
                <a:lnTo>
                  <a:pt x="3658886" y="0"/>
                </a:lnTo>
                <a:lnTo>
                  <a:pt x="3658886" y="4000034"/>
                </a:lnTo>
                <a:lnTo>
                  <a:pt x="0" y="40000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9464269" y="4426706"/>
            <a:ext cx="6997579" cy="1433579"/>
            <a:chOff x="0" y="0"/>
            <a:chExt cx="9330106" cy="191143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330055" cy="1911477"/>
            </a:xfrm>
            <a:custGeom>
              <a:avLst/>
              <a:gdLst/>
              <a:ahLst/>
              <a:cxnLst/>
              <a:rect r="r" b="b" t="t" l="l"/>
              <a:pathLst>
                <a:path h="1911477" w="9330055">
                  <a:moveTo>
                    <a:pt x="0" y="0"/>
                  </a:moveTo>
                  <a:lnTo>
                    <a:pt x="9330055" y="0"/>
                  </a:lnTo>
                  <a:lnTo>
                    <a:pt x="9330055" y="1911477"/>
                  </a:lnTo>
                  <a:lnTo>
                    <a:pt x="0" y="191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1"/>
              </a:stretch>
            </a:blipFill>
          </p:spPr>
        </p:sp>
      </p:grpSp>
      <p:sp>
        <p:nvSpPr>
          <p:cNvPr name="AutoShape 31" id="31"/>
          <p:cNvSpPr/>
          <p:nvPr/>
        </p:nvSpPr>
        <p:spPr>
          <a:xfrm rot="2260620">
            <a:off x="11913851" y="3307213"/>
            <a:ext cx="2254472" cy="0"/>
          </a:xfrm>
          <a:prstGeom prst="line">
            <a:avLst/>
          </a:prstGeom>
          <a:ln cap="rnd" w="47625">
            <a:solidFill>
              <a:srgbClr val="9BBB59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1829" y="1383649"/>
            <a:ext cx="16601618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2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Preencha os filtros e clique em pesquisar. Observe que após o cadastro, a matriz foi homologada  automaticamente.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56345" y="2425808"/>
            <a:ext cx="10212534" cy="6268288"/>
            <a:chOff x="0" y="0"/>
            <a:chExt cx="13616711" cy="8357718"/>
          </a:xfrm>
        </p:grpSpPr>
        <p:sp>
          <p:nvSpPr>
            <p:cNvPr name="Freeform 27" id="27" descr="Interface gráfica do usuário  Descrição gerada automaticamente"/>
            <p:cNvSpPr/>
            <p:nvPr/>
          </p:nvSpPr>
          <p:spPr>
            <a:xfrm flipH="false" flipV="false" rot="0">
              <a:off x="0" y="0"/>
              <a:ext cx="13616687" cy="8357743"/>
            </a:xfrm>
            <a:custGeom>
              <a:avLst/>
              <a:gdLst/>
              <a:ahLst/>
              <a:cxnLst/>
              <a:rect r="r" b="b" t="t" l="l"/>
              <a:pathLst>
                <a:path h="8357743" w="13616687">
                  <a:moveTo>
                    <a:pt x="0" y="0"/>
                  </a:moveTo>
                  <a:lnTo>
                    <a:pt x="13616687" y="0"/>
                  </a:lnTo>
                  <a:lnTo>
                    <a:pt x="13616687" y="8357743"/>
                  </a:lnTo>
                  <a:lnTo>
                    <a:pt x="0" y="8357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500" r="0" b="-499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11854" y="6432118"/>
            <a:ext cx="755542" cy="340023"/>
            <a:chOff x="0" y="0"/>
            <a:chExt cx="1007389" cy="45336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95426" cy="441835"/>
            </a:xfrm>
            <a:custGeom>
              <a:avLst/>
              <a:gdLst/>
              <a:ahLst/>
              <a:cxnLst/>
              <a:rect r="r" b="b" t="t" l="l"/>
              <a:pathLst>
                <a:path h="441835" w="995426">
                  <a:moveTo>
                    <a:pt x="16891" y="0"/>
                  </a:moveTo>
                  <a:lnTo>
                    <a:pt x="978535" y="0"/>
                  </a:lnTo>
                  <a:cubicBezTo>
                    <a:pt x="987933" y="0"/>
                    <a:pt x="995426" y="7620"/>
                    <a:pt x="995426" y="16891"/>
                  </a:cubicBezTo>
                  <a:lnTo>
                    <a:pt x="995426" y="424942"/>
                  </a:lnTo>
                  <a:cubicBezTo>
                    <a:pt x="995426" y="434340"/>
                    <a:pt x="987806" y="441833"/>
                    <a:pt x="978535" y="441833"/>
                  </a:cubicBezTo>
                  <a:lnTo>
                    <a:pt x="16891" y="441833"/>
                  </a:lnTo>
                  <a:cubicBezTo>
                    <a:pt x="7620" y="441960"/>
                    <a:pt x="0" y="434340"/>
                    <a:pt x="0" y="42494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424942"/>
                  </a:lnTo>
                  <a:lnTo>
                    <a:pt x="16891" y="424942"/>
                  </a:lnTo>
                  <a:lnTo>
                    <a:pt x="16891" y="408051"/>
                  </a:lnTo>
                  <a:lnTo>
                    <a:pt x="978535" y="408051"/>
                  </a:lnTo>
                  <a:lnTo>
                    <a:pt x="978535" y="424942"/>
                  </a:lnTo>
                  <a:lnTo>
                    <a:pt x="961644" y="424942"/>
                  </a:lnTo>
                  <a:lnTo>
                    <a:pt x="961644" y="16891"/>
                  </a:lnTo>
                  <a:lnTo>
                    <a:pt x="978535" y="16891"/>
                  </a:lnTo>
                  <a:lnTo>
                    <a:pt x="97853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639183" y="7962233"/>
            <a:ext cx="755542" cy="238020"/>
            <a:chOff x="0" y="0"/>
            <a:chExt cx="1007389" cy="31736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95426" cy="305818"/>
            </a:xfrm>
            <a:custGeom>
              <a:avLst/>
              <a:gdLst/>
              <a:ahLst/>
              <a:cxnLst/>
              <a:rect r="r" b="b" t="t" l="l"/>
              <a:pathLst>
                <a:path h="305818" w="995426">
                  <a:moveTo>
                    <a:pt x="16891" y="0"/>
                  </a:moveTo>
                  <a:lnTo>
                    <a:pt x="978535" y="0"/>
                  </a:lnTo>
                  <a:cubicBezTo>
                    <a:pt x="987933" y="0"/>
                    <a:pt x="995426" y="7620"/>
                    <a:pt x="995426" y="16891"/>
                  </a:cubicBezTo>
                  <a:lnTo>
                    <a:pt x="995426" y="288925"/>
                  </a:lnTo>
                  <a:cubicBezTo>
                    <a:pt x="995426" y="298323"/>
                    <a:pt x="987806" y="305816"/>
                    <a:pt x="978535" y="305816"/>
                  </a:cubicBezTo>
                  <a:lnTo>
                    <a:pt x="16891" y="305816"/>
                  </a:lnTo>
                  <a:cubicBezTo>
                    <a:pt x="7620" y="305943"/>
                    <a:pt x="0" y="298323"/>
                    <a:pt x="0" y="28892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88925"/>
                  </a:lnTo>
                  <a:lnTo>
                    <a:pt x="16891" y="288925"/>
                  </a:lnTo>
                  <a:lnTo>
                    <a:pt x="16891" y="272034"/>
                  </a:lnTo>
                  <a:lnTo>
                    <a:pt x="978535" y="272034"/>
                  </a:lnTo>
                  <a:lnTo>
                    <a:pt x="978535" y="288925"/>
                  </a:lnTo>
                  <a:lnTo>
                    <a:pt x="961644" y="288925"/>
                  </a:lnTo>
                  <a:lnTo>
                    <a:pt x="961644" y="16891"/>
                  </a:lnTo>
                  <a:lnTo>
                    <a:pt x="978535" y="16891"/>
                  </a:lnTo>
                  <a:lnTo>
                    <a:pt x="97853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0294106" y="7962233"/>
            <a:ext cx="367217" cy="238020"/>
            <a:chOff x="0" y="0"/>
            <a:chExt cx="489623" cy="31736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77647" cy="305818"/>
            </a:xfrm>
            <a:custGeom>
              <a:avLst/>
              <a:gdLst/>
              <a:ahLst/>
              <a:cxnLst/>
              <a:rect r="r" b="b" t="t" l="l"/>
              <a:pathLst>
                <a:path h="305818" w="477647">
                  <a:moveTo>
                    <a:pt x="16891" y="0"/>
                  </a:moveTo>
                  <a:lnTo>
                    <a:pt x="460756" y="0"/>
                  </a:lnTo>
                  <a:cubicBezTo>
                    <a:pt x="470154" y="0"/>
                    <a:pt x="477647" y="7620"/>
                    <a:pt x="477647" y="16891"/>
                  </a:cubicBezTo>
                  <a:lnTo>
                    <a:pt x="477647" y="288925"/>
                  </a:lnTo>
                  <a:cubicBezTo>
                    <a:pt x="477647" y="298323"/>
                    <a:pt x="470027" y="305816"/>
                    <a:pt x="460756" y="305816"/>
                  </a:cubicBezTo>
                  <a:lnTo>
                    <a:pt x="16891" y="305816"/>
                  </a:lnTo>
                  <a:cubicBezTo>
                    <a:pt x="7620" y="305943"/>
                    <a:pt x="0" y="298323"/>
                    <a:pt x="0" y="28892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88925"/>
                  </a:lnTo>
                  <a:lnTo>
                    <a:pt x="16891" y="288925"/>
                  </a:lnTo>
                  <a:lnTo>
                    <a:pt x="16891" y="272034"/>
                  </a:lnTo>
                  <a:lnTo>
                    <a:pt x="460756" y="272034"/>
                  </a:lnTo>
                  <a:lnTo>
                    <a:pt x="460756" y="288925"/>
                  </a:lnTo>
                  <a:lnTo>
                    <a:pt x="443865" y="288925"/>
                  </a:lnTo>
                  <a:lnTo>
                    <a:pt x="443865" y="16891"/>
                  </a:lnTo>
                  <a:lnTo>
                    <a:pt x="460756" y="16891"/>
                  </a:lnTo>
                  <a:lnTo>
                    <a:pt x="46075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1422742" y="2780948"/>
            <a:ext cx="6026515" cy="6101667"/>
            <a:chOff x="0" y="0"/>
            <a:chExt cx="8035354" cy="813555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035354" cy="8135560"/>
            </a:xfrm>
            <a:custGeom>
              <a:avLst/>
              <a:gdLst/>
              <a:ahLst/>
              <a:cxnLst/>
              <a:rect r="r" b="b" t="t" l="l"/>
              <a:pathLst>
                <a:path h="8135560" w="8035354">
                  <a:moveTo>
                    <a:pt x="0" y="0"/>
                  </a:moveTo>
                  <a:lnTo>
                    <a:pt x="8035354" y="0"/>
                  </a:lnTo>
                  <a:lnTo>
                    <a:pt x="8035354" y="8135560"/>
                  </a:lnTo>
                  <a:lnTo>
                    <a:pt x="0" y="813556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-79903" t="0" r="-79903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66675"/>
              <a:ext cx="8035354" cy="820223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4320"/>
                </a:lnSpc>
              </a:pPr>
              <a:r>
                <a:rPr lang="en-US" b="true" sz="3600" spc="-5">
                  <a:solidFill>
                    <a:srgbClr val="EFC20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Importante:</a:t>
              </a:r>
            </a:p>
            <a:p>
              <a:pPr algn="l">
                <a:lnSpc>
                  <a:spcPts val="3840"/>
                </a:lnSpc>
              </a:pPr>
              <a:r>
                <a:rPr lang="en-US" sz="3200" spc="-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Caso seja cadastrada/homologada  uma nova matriz com o mesmo tipo  de ensino e período, a matriz  homologada terá o status alterado  para “substituída” e passará a valer a última matriz cadastrada/homologada. Veja na imagem ao lado.</a:t>
              </a:r>
            </a:p>
            <a:p>
              <a:pPr algn="l">
                <a:lnSpc>
                  <a:spcPts val="3840"/>
                </a:lnSpc>
              </a:pPr>
            </a:p>
            <a:p>
              <a:pPr algn="l">
                <a:lnSpc>
                  <a:spcPts val="3840"/>
                </a:lnSpc>
              </a:pPr>
              <a:r>
                <a:rPr lang="en-US" sz="3200" spc="-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quadro de aulas é gerado após o cadastro/homologação.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121398" y="1366018"/>
            <a:ext cx="14051204" cy="265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b="true" sz="3600" spc="-8">
                <a:solidFill>
                  <a:srgbClr val="EFC20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Introdução</a:t>
            </a: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</a:pPr>
            <a:r>
              <a:rPr lang="en-US" sz="32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Este tutorial apresenta o passo a passo para a realização do cadastro da Matriz  Curricular pelas outras redes na Plataforma Secretaria Escolar Digital - SED.</a:t>
            </a:r>
          </a:p>
          <a:p>
            <a:pPr algn="just">
              <a:lnSpc>
                <a:spcPts val="3840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899565" y="5059709"/>
            <a:ext cx="1462183" cy="2124866"/>
            <a:chOff x="0" y="0"/>
            <a:chExt cx="1949577" cy="283315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949577" cy="2833116"/>
            </a:xfrm>
            <a:custGeom>
              <a:avLst/>
              <a:gdLst/>
              <a:ahLst/>
              <a:cxnLst/>
              <a:rect r="r" b="b" t="t" l="l"/>
              <a:pathLst>
                <a:path h="2833116" w="1949577">
                  <a:moveTo>
                    <a:pt x="0" y="0"/>
                  </a:moveTo>
                  <a:lnTo>
                    <a:pt x="1949577" y="0"/>
                  </a:lnTo>
                  <a:lnTo>
                    <a:pt x="1949577" y="2833116"/>
                  </a:lnTo>
                  <a:lnTo>
                    <a:pt x="0" y="2833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6" t="0" r="-86" b="-1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1006052" y="7313133"/>
            <a:ext cx="4567819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Associação do Docente  da classe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849514" y="7067502"/>
            <a:ext cx="2515953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Cadastro da Matriz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8073371" y="4959639"/>
            <a:ext cx="2068239" cy="2068239"/>
            <a:chOff x="0" y="0"/>
            <a:chExt cx="2757653" cy="2757653"/>
          </a:xfrm>
        </p:grpSpPr>
        <p:sp>
          <p:nvSpPr>
            <p:cNvPr name="Freeform 34" id="34" descr="Checkmark icon"/>
            <p:cNvSpPr/>
            <p:nvPr/>
          </p:nvSpPr>
          <p:spPr>
            <a:xfrm flipH="false" flipV="false" rot="0">
              <a:off x="0" y="0"/>
              <a:ext cx="2757678" cy="2757678"/>
            </a:xfrm>
            <a:custGeom>
              <a:avLst/>
              <a:gdLst/>
              <a:ahLst/>
              <a:cxnLst/>
              <a:rect r="r" b="b" t="t" l="l"/>
              <a:pathLst>
                <a:path h="2757678" w="2757678">
                  <a:moveTo>
                    <a:pt x="0" y="0"/>
                  </a:moveTo>
                  <a:lnTo>
                    <a:pt x="2757678" y="0"/>
                  </a:lnTo>
                  <a:lnTo>
                    <a:pt x="2757678" y="2757678"/>
                  </a:lnTo>
                  <a:lnTo>
                    <a:pt x="0" y="2757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675863" y="5907310"/>
            <a:ext cx="450752" cy="348958"/>
            <a:chOff x="0" y="0"/>
            <a:chExt cx="601002" cy="46527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00964" cy="465328"/>
            </a:xfrm>
            <a:custGeom>
              <a:avLst/>
              <a:gdLst/>
              <a:ahLst/>
              <a:cxnLst/>
              <a:rect r="r" b="b" t="t" l="l"/>
              <a:pathLst>
                <a:path h="465328" w="600964">
                  <a:moveTo>
                    <a:pt x="0" y="116332"/>
                  </a:moveTo>
                  <a:lnTo>
                    <a:pt x="368427" y="116332"/>
                  </a:lnTo>
                  <a:lnTo>
                    <a:pt x="368427" y="0"/>
                  </a:lnTo>
                  <a:lnTo>
                    <a:pt x="600964" y="232664"/>
                  </a:lnTo>
                  <a:lnTo>
                    <a:pt x="368427" y="465328"/>
                  </a:lnTo>
                  <a:lnTo>
                    <a:pt x="368427" y="348996"/>
                  </a:lnTo>
                  <a:lnTo>
                    <a:pt x="0" y="348996"/>
                  </a:lnTo>
                  <a:close/>
                </a:path>
              </a:pathLst>
            </a:custGeom>
            <a:solidFill>
              <a:srgbClr val="EC7C3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0782195" y="5907310"/>
            <a:ext cx="450752" cy="348958"/>
            <a:chOff x="0" y="0"/>
            <a:chExt cx="601002" cy="46527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0964" cy="465328"/>
            </a:xfrm>
            <a:custGeom>
              <a:avLst/>
              <a:gdLst/>
              <a:ahLst/>
              <a:cxnLst/>
              <a:rect r="r" b="b" t="t" l="l"/>
              <a:pathLst>
                <a:path h="465328" w="600964">
                  <a:moveTo>
                    <a:pt x="0" y="116332"/>
                  </a:moveTo>
                  <a:lnTo>
                    <a:pt x="368427" y="116332"/>
                  </a:lnTo>
                  <a:lnTo>
                    <a:pt x="368427" y="0"/>
                  </a:lnTo>
                  <a:lnTo>
                    <a:pt x="600964" y="232664"/>
                  </a:lnTo>
                  <a:lnTo>
                    <a:pt x="368427" y="465328"/>
                  </a:lnTo>
                  <a:lnTo>
                    <a:pt x="368427" y="348996"/>
                  </a:lnTo>
                  <a:lnTo>
                    <a:pt x="0" y="348996"/>
                  </a:lnTo>
                  <a:close/>
                </a:path>
              </a:pathLst>
            </a:custGeom>
            <a:solidFill>
              <a:srgbClr val="EC7C30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3669554" y="7118842"/>
            <a:ext cx="2159317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Coleta de Classes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3792274" y="5017198"/>
            <a:ext cx="1913887" cy="1913887"/>
            <a:chOff x="0" y="0"/>
            <a:chExt cx="2551849" cy="255184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551811" cy="2551811"/>
            </a:xfrm>
            <a:custGeom>
              <a:avLst/>
              <a:gdLst/>
              <a:ahLst/>
              <a:cxnLst/>
              <a:rect r="r" b="b" t="t" l="l"/>
              <a:pathLst>
                <a:path h="2551811" w="2551811">
                  <a:moveTo>
                    <a:pt x="0" y="1275969"/>
                  </a:moveTo>
                  <a:cubicBezTo>
                    <a:pt x="0" y="571246"/>
                    <a:pt x="571246" y="0"/>
                    <a:pt x="1275969" y="0"/>
                  </a:cubicBezTo>
                  <a:cubicBezTo>
                    <a:pt x="1980692" y="0"/>
                    <a:pt x="2551811" y="571246"/>
                    <a:pt x="2551811" y="1275969"/>
                  </a:cubicBezTo>
                  <a:cubicBezTo>
                    <a:pt x="2551811" y="1980692"/>
                    <a:pt x="1980565" y="2551811"/>
                    <a:pt x="1275969" y="2551811"/>
                  </a:cubicBezTo>
                  <a:cubicBezTo>
                    <a:pt x="571373" y="2551811"/>
                    <a:pt x="0" y="1980565"/>
                    <a:pt x="0" y="1275969"/>
                  </a:cubicBezTo>
                  <a:close/>
                </a:path>
              </a:pathLst>
            </a:custGeom>
            <a:solidFill>
              <a:srgbClr val="85DAFF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4104665" y="5375977"/>
            <a:ext cx="1339901" cy="1120140"/>
            <a:chOff x="0" y="0"/>
            <a:chExt cx="1786534" cy="1493520"/>
          </a:xfrm>
        </p:grpSpPr>
        <p:sp>
          <p:nvSpPr>
            <p:cNvPr name="Freeform 43" id="43" descr="Forma, Ícone  Descrição gerada automaticamente"/>
            <p:cNvSpPr/>
            <p:nvPr/>
          </p:nvSpPr>
          <p:spPr>
            <a:xfrm flipH="false" flipV="false" rot="0">
              <a:off x="0" y="0"/>
              <a:ext cx="1786509" cy="1493520"/>
            </a:xfrm>
            <a:custGeom>
              <a:avLst/>
              <a:gdLst/>
              <a:ahLst/>
              <a:cxnLst/>
              <a:rect r="r" b="b" t="t" l="l"/>
              <a:pathLst>
                <a:path h="1493520" w="1786509">
                  <a:moveTo>
                    <a:pt x="0" y="0"/>
                  </a:moveTo>
                  <a:lnTo>
                    <a:pt x="1786509" y="0"/>
                  </a:lnTo>
                  <a:lnTo>
                    <a:pt x="1786509" y="1493520"/>
                  </a:lnTo>
                  <a:lnTo>
                    <a:pt x="0" y="149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37836" t="-509208" r="-420497" b="-29789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400800" y="-12697"/>
            <a:ext cx="11887200" cy="9381906"/>
            <a:chOff x="0" y="0"/>
            <a:chExt cx="15849600" cy="1250920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5849600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849600">
                  <a:moveTo>
                    <a:pt x="0" y="0"/>
                  </a:moveTo>
                  <a:lnTo>
                    <a:pt x="15849600" y="0"/>
                  </a:lnTo>
                  <a:lnTo>
                    <a:pt x="15849600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-9647" r="-53847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21718" y="4565104"/>
            <a:ext cx="11403682" cy="1323442"/>
            <a:chOff x="0" y="0"/>
            <a:chExt cx="15204910" cy="176458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5204908" cy="1764585"/>
            </a:xfrm>
            <a:custGeom>
              <a:avLst/>
              <a:gdLst/>
              <a:ahLst/>
              <a:cxnLst/>
              <a:rect r="r" b="b" t="t" l="l"/>
              <a:pathLst>
                <a:path h="1764585" w="15204908">
                  <a:moveTo>
                    <a:pt x="0" y="0"/>
                  </a:moveTo>
                  <a:lnTo>
                    <a:pt x="15204908" y="0"/>
                  </a:lnTo>
                  <a:lnTo>
                    <a:pt x="15204908" y="1764585"/>
                  </a:lnTo>
                  <a:lnTo>
                    <a:pt x="0" y="1764585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17896" r="0" b="-117896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61925"/>
              <a:ext cx="15204910" cy="19265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QUADRO DE AULAS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40" id="40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1829" y="1383649"/>
            <a:ext cx="16601618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1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Acesse o menu Gestão Escolar, depois selecione o submenu Matriz Curricular, por fim clique em Quadro de Aulas. Ou se preferir digite  “Quadro de Aulas” no acesso rápido.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2937548" y="3693909"/>
            <a:ext cx="2962656" cy="4191000"/>
            <a:chOff x="0" y="0"/>
            <a:chExt cx="3950208" cy="5588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950208" cy="5588000"/>
            </a:xfrm>
            <a:custGeom>
              <a:avLst/>
              <a:gdLst/>
              <a:ahLst/>
              <a:cxnLst/>
              <a:rect r="r" b="b" t="t" l="l"/>
              <a:pathLst>
                <a:path h="5588000" w="3950208">
                  <a:moveTo>
                    <a:pt x="0" y="0"/>
                  </a:moveTo>
                  <a:lnTo>
                    <a:pt x="3950208" y="0"/>
                  </a:lnTo>
                  <a:lnTo>
                    <a:pt x="3950208" y="5588000"/>
                  </a:lnTo>
                  <a:lnTo>
                    <a:pt x="0" y="55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6" r="0" b="-6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2875064" y="3675621"/>
            <a:ext cx="3032760" cy="3194685"/>
          </a:xfrm>
          <a:custGeom>
            <a:avLst/>
            <a:gdLst/>
            <a:ahLst/>
            <a:cxnLst/>
            <a:rect r="r" b="b" t="t" l="l"/>
            <a:pathLst>
              <a:path h="3194685" w="3032760">
                <a:moveTo>
                  <a:pt x="0" y="0"/>
                </a:moveTo>
                <a:lnTo>
                  <a:pt x="3032760" y="0"/>
                </a:lnTo>
                <a:lnTo>
                  <a:pt x="3032760" y="3194685"/>
                </a:lnTo>
                <a:lnTo>
                  <a:pt x="0" y="31946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9" id="29"/>
          <p:cNvSpPr/>
          <p:nvPr/>
        </p:nvSpPr>
        <p:spPr>
          <a:xfrm rot="-8730840">
            <a:off x="3543900" y="5284784"/>
            <a:ext cx="5955106" cy="0"/>
          </a:xfrm>
          <a:prstGeom prst="line">
            <a:avLst/>
          </a:prstGeom>
          <a:ln cap="rnd" w="47625">
            <a:solidFill>
              <a:srgbClr val="EC7C3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1829" y="1383649"/>
            <a:ext cx="16601618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2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Selecione os filtros e depois clique em Gerar Relatório.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794491" y="3228499"/>
            <a:ext cx="14725317" cy="4653363"/>
            <a:chOff x="0" y="0"/>
            <a:chExt cx="19633756" cy="6204483"/>
          </a:xfrm>
        </p:grpSpPr>
        <p:sp>
          <p:nvSpPr>
            <p:cNvPr name="Freeform 27" id="27" descr="Interface gráfica do usuário  Descrição gerada automaticamente"/>
            <p:cNvSpPr/>
            <p:nvPr/>
          </p:nvSpPr>
          <p:spPr>
            <a:xfrm flipH="false" flipV="false" rot="0">
              <a:off x="0" y="0"/>
              <a:ext cx="19633692" cy="6204458"/>
            </a:xfrm>
            <a:custGeom>
              <a:avLst/>
              <a:gdLst/>
              <a:ahLst/>
              <a:cxnLst/>
              <a:rect r="r" b="b" t="t" l="l"/>
              <a:pathLst>
                <a:path h="6204458" w="19633692">
                  <a:moveTo>
                    <a:pt x="0" y="0"/>
                  </a:moveTo>
                  <a:lnTo>
                    <a:pt x="19633692" y="0"/>
                  </a:lnTo>
                  <a:lnTo>
                    <a:pt x="19633692" y="6204458"/>
                  </a:lnTo>
                  <a:lnTo>
                    <a:pt x="0" y="6204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-382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1829" y="1383649"/>
            <a:ext cx="16601618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quadro de aulas será baixado em extensão PDF.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988438" y="2106930"/>
            <a:ext cx="7966119" cy="6733537"/>
            <a:chOff x="0" y="0"/>
            <a:chExt cx="10621493" cy="897804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621518" cy="8978011"/>
            </a:xfrm>
            <a:custGeom>
              <a:avLst/>
              <a:gdLst/>
              <a:ahLst/>
              <a:cxnLst/>
              <a:rect r="r" b="b" t="t" l="l"/>
              <a:pathLst>
                <a:path h="8978011" w="10621518">
                  <a:moveTo>
                    <a:pt x="0" y="0"/>
                  </a:moveTo>
                  <a:lnTo>
                    <a:pt x="10621518" y="0"/>
                  </a:lnTo>
                  <a:lnTo>
                    <a:pt x="10621518" y="8978011"/>
                  </a:lnTo>
                  <a:lnTo>
                    <a:pt x="0" y="8978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43290" b="-2548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317842" y="2675592"/>
            <a:ext cx="6026515" cy="5116782"/>
            <a:chOff x="0" y="0"/>
            <a:chExt cx="8035354" cy="682237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035354" cy="6822380"/>
            </a:xfrm>
            <a:custGeom>
              <a:avLst/>
              <a:gdLst/>
              <a:ahLst/>
              <a:cxnLst/>
              <a:rect r="r" b="b" t="t" l="l"/>
              <a:pathLst>
                <a:path h="6822380" w="8035354">
                  <a:moveTo>
                    <a:pt x="0" y="0"/>
                  </a:moveTo>
                  <a:lnTo>
                    <a:pt x="8035354" y="0"/>
                  </a:lnTo>
                  <a:lnTo>
                    <a:pt x="8035354" y="6822380"/>
                  </a:lnTo>
                  <a:lnTo>
                    <a:pt x="0" y="682238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-58935" t="0" r="-58935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66675"/>
              <a:ext cx="8035354" cy="688905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b="true" sz="3600" spc="-5">
                  <a:solidFill>
                    <a:srgbClr val="EFC20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Importante:</a:t>
              </a:r>
            </a:p>
            <a:p>
              <a:pPr algn="ctr">
                <a:lnSpc>
                  <a:spcPts val="3840"/>
                </a:lnSpc>
              </a:pPr>
              <a:r>
                <a:rPr lang="en-US" sz="3200" spc="-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Quadro de Aulas será gerado  para as turmas do respectivo tipo  de ensino/turno cadastradas no  Sistema Cadastro de Alunos.</a:t>
              </a:r>
            </a:p>
            <a:p>
              <a:pPr algn="ctr">
                <a:lnSpc>
                  <a:spcPts val="3840"/>
                </a:lnSpc>
              </a:pPr>
            </a:p>
            <a:p>
              <a:pPr algn="ctr">
                <a:lnSpc>
                  <a:spcPts val="3840"/>
                </a:lnSpc>
              </a:pPr>
              <a:r>
                <a:rPr lang="en-US" sz="3200" spc="-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Caso sejam coletadas novas  turmas do mesmo tipo de ensino, a  geração do Quadro de Aulas será  automática.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166652" y="3069038"/>
            <a:ext cx="13703675" cy="4398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6"/>
              </a:lnSpc>
            </a:pPr>
            <a:r>
              <a:rPr lang="en-US" sz="3200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  <a:r>
              <a:rPr lang="en-US" sz="3200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Assunto: Censo Escolar</a:t>
            </a:r>
          </a:p>
          <a:p>
            <a:pPr algn="ctr">
              <a:lnSpc>
                <a:spcPts val="3863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Qualquer dúvida acesse o tutorial do portal de atendimento, </a:t>
            </a:r>
            <a:r>
              <a:rPr lang="en-US" sz="2799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clicando no botão abaixo: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6135586" y="5325660"/>
            <a:ext cx="6016828" cy="811101"/>
            <a:chOff x="0" y="0"/>
            <a:chExt cx="8022438" cy="1081468"/>
          </a:xfrm>
        </p:grpSpPr>
        <p:sp>
          <p:nvSpPr>
            <p:cNvPr name="Freeform 27" id="27">
              <a:hlinkClick r:id="rId11" tooltip="https://atendimento.educacao.sp.gov.br/"/>
            </p:cNvPr>
            <p:cNvSpPr/>
            <p:nvPr/>
          </p:nvSpPr>
          <p:spPr>
            <a:xfrm flipH="false" flipV="false" rot="0">
              <a:off x="0" y="0"/>
              <a:ext cx="8022463" cy="1081405"/>
            </a:xfrm>
            <a:custGeom>
              <a:avLst/>
              <a:gdLst/>
              <a:ahLst/>
              <a:cxnLst/>
              <a:rect r="r" b="b" t="t" l="l"/>
              <a:pathLst>
                <a:path h="1081405" w="8022463">
                  <a:moveTo>
                    <a:pt x="0" y="180213"/>
                  </a:moveTo>
                  <a:cubicBezTo>
                    <a:pt x="0" y="80645"/>
                    <a:pt x="80645" y="0"/>
                    <a:pt x="180213" y="0"/>
                  </a:cubicBezTo>
                  <a:lnTo>
                    <a:pt x="7842250" y="0"/>
                  </a:lnTo>
                  <a:cubicBezTo>
                    <a:pt x="7941818" y="0"/>
                    <a:pt x="8022463" y="80645"/>
                    <a:pt x="8022463" y="180213"/>
                  </a:cubicBezTo>
                  <a:lnTo>
                    <a:pt x="8022463" y="901192"/>
                  </a:lnTo>
                  <a:cubicBezTo>
                    <a:pt x="8022463" y="1000760"/>
                    <a:pt x="7941818" y="1081405"/>
                    <a:pt x="7842250" y="1081405"/>
                  </a:cubicBezTo>
                  <a:lnTo>
                    <a:pt x="180213" y="1081405"/>
                  </a:lnTo>
                  <a:cubicBezTo>
                    <a:pt x="80645" y="1081405"/>
                    <a:pt x="0" y="1000760"/>
                    <a:pt x="0" y="901192"/>
                  </a:cubicBezTo>
                  <a:close/>
                </a:path>
              </a:pathLst>
            </a:custGeom>
            <a:solidFill>
              <a:srgbClr val="EFC20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8022438" cy="11386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2626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Abrir uma Nova Ocorrência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120932" y="2905125"/>
            <a:ext cx="45720" cy="4624711"/>
            <a:chOff x="0" y="0"/>
            <a:chExt cx="60960" cy="616628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0960" cy="6166231"/>
            </a:xfrm>
            <a:custGeom>
              <a:avLst/>
              <a:gdLst/>
              <a:ahLst/>
              <a:cxnLst/>
              <a:rect r="r" b="b" t="t" l="l"/>
              <a:pathLst>
                <a:path h="6166231" w="60960">
                  <a:moveTo>
                    <a:pt x="0" y="0"/>
                  </a:moveTo>
                  <a:lnTo>
                    <a:pt x="60960" y="0"/>
                  </a:lnTo>
                  <a:lnTo>
                    <a:pt x="60960" y="6166231"/>
                  </a:lnTo>
                  <a:lnTo>
                    <a:pt x="0" y="6166231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7547315" y="7982331"/>
            <a:ext cx="3193371" cy="689315"/>
            <a:chOff x="0" y="0"/>
            <a:chExt cx="4257827" cy="919086"/>
          </a:xfrm>
        </p:grpSpPr>
        <p:sp>
          <p:nvSpPr>
            <p:cNvPr name="Freeform 32" id="32">
              <a:hlinkClick r:id="rId12" tooltip="https://drive.google.com/file/d/1x-oRm568UMBPiD6OlO7LQ58v_SvCKDY9/view"/>
            </p:cNvPr>
            <p:cNvSpPr/>
            <p:nvPr/>
          </p:nvSpPr>
          <p:spPr>
            <a:xfrm flipH="false" flipV="false" rot="0">
              <a:off x="0" y="0"/>
              <a:ext cx="4257802" cy="919099"/>
            </a:xfrm>
            <a:custGeom>
              <a:avLst/>
              <a:gdLst/>
              <a:ahLst/>
              <a:cxnLst/>
              <a:rect r="r" b="b" t="t" l="l"/>
              <a:pathLst>
                <a:path h="919099" w="4257802">
                  <a:moveTo>
                    <a:pt x="0" y="0"/>
                  </a:moveTo>
                  <a:lnTo>
                    <a:pt x="4257802" y="0"/>
                  </a:lnTo>
                  <a:lnTo>
                    <a:pt x="4257802" y="919099"/>
                  </a:lnTo>
                  <a:lnTo>
                    <a:pt x="0" y="919099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"/>
              <a:ext cx="4257827" cy="928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Acesse o Tutorial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PORTAL DE ATENDIMENTO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0" y="8552955"/>
            <a:ext cx="11125200" cy="76695"/>
          </a:xfrm>
          <a:custGeom>
            <a:avLst/>
            <a:gdLst/>
            <a:ahLst/>
            <a:cxnLst/>
            <a:rect r="r" b="b" t="t" l="l"/>
            <a:pathLst>
              <a:path h="76695" w="11125200">
                <a:moveTo>
                  <a:pt x="0" y="0"/>
                </a:moveTo>
                <a:lnTo>
                  <a:pt x="11125200" y="0"/>
                </a:lnTo>
                <a:lnTo>
                  <a:pt x="11125200" y="76695"/>
                </a:lnTo>
                <a:lnTo>
                  <a:pt x="0" y="76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7279719" y="0"/>
            <a:ext cx="11008281" cy="10519620"/>
            <a:chOff x="0" y="0"/>
            <a:chExt cx="14677707" cy="1402615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677771" cy="14026135"/>
            </a:xfrm>
            <a:custGeom>
              <a:avLst/>
              <a:gdLst/>
              <a:ahLst/>
              <a:cxnLst/>
              <a:rect r="r" b="b" t="t" l="l"/>
              <a:pathLst>
                <a:path h="14026135" w="14677771">
                  <a:moveTo>
                    <a:pt x="0" y="0"/>
                  </a:moveTo>
                  <a:lnTo>
                    <a:pt x="14677771" y="0"/>
                  </a:lnTo>
                  <a:lnTo>
                    <a:pt x="14677771" y="14026135"/>
                  </a:lnTo>
                  <a:lnTo>
                    <a:pt x="0" y="1402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940" t="-37916" r="-105198" b="-6379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194697" y="9069086"/>
            <a:ext cx="1512456" cy="775135"/>
            <a:chOff x="0" y="0"/>
            <a:chExt cx="2016608" cy="103351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590800" y="9069086"/>
            <a:ext cx="1900761" cy="749446"/>
            <a:chOff x="0" y="0"/>
            <a:chExt cx="2534348" cy="99926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7316753" y="9150487"/>
            <a:ext cx="5022075" cy="627755"/>
            <a:chOff x="0" y="0"/>
            <a:chExt cx="6696100" cy="83700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228600" y="8949338"/>
            <a:ext cx="1900761" cy="1017965"/>
            <a:chOff x="0" y="0"/>
            <a:chExt cx="2534348" cy="1357287"/>
          </a:xfrm>
        </p:grpSpPr>
        <p:sp>
          <p:nvSpPr>
            <p:cNvPr name="Freeform 34" id="3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21718" y="3949551"/>
            <a:ext cx="6679282" cy="2554548"/>
            <a:chOff x="0" y="0"/>
            <a:chExt cx="8905710" cy="340606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905708" cy="3406060"/>
            </a:xfrm>
            <a:custGeom>
              <a:avLst/>
              <a:gdLst/>
              <a:ahLst/>
              <a:cxnLst/>
              <a:rect r="r" b="b" t="t" l="l"/>
              <a:pathLst>
                <a:path h="3406060" w="8905708">
                  <a:moveTo>
                    <a:pt x="0" y="0"/>
                  </a:moveTo>
                  <a:lnTo>
                    <a:pt x="8905708" y="0"/>
                  </a:lnTo>
                  <a:lnTo>
                    <a:pt x="8905708" y="3406060"/>
                  </a:lnTo>
                  <a:lnTo>
                    <a:pt x="0" y="340606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946" r="0" b="-946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61925"/>
              <a:ext cx="8905710" cy="35679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OBRIGADO!</a:t>
              </a:r>
            </a:p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TODOS(AS)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765151" y="4258132"/>
            <a:ext cx="2827563" cy="2006603"/>
            <a:chOff x="0" y="0"/>
            <a:chExt cx="3770084" cy="267547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770122" cy="2675509"/>
            </a:xfrm>
            <a:custGeom>
              <a:avLst/>
              <a:gdLst/>
              <a:ahLst/>
              <a:cxnLst/>
              <a:rect r="r" b="b" t="t" l="l"/>
              <a:pathLst>
                <a:path h="2675509" w="3770122">
                  <a:moveTo>
                    <a:pt x="0" y="445897"/>
                  </a:moveTo>
                  <a:cubicBezTo>
                    <a:pt x="0" y="199644"/>
                    <a:pt x="199644" y="0"/>
                    <a:pt x="445897" y="0"/>
                  </a:cubicBezTo>
                  <a:lnTo>
                    <a:pt x="3324225" y="0"/>
                  </a:lnTo>
                  <a:cubicBezTo>
                    <a:pt x="3570478" y="0"/>
                    <a:pt x="3770122" y="199644"/>
                    <a:pt x="3770122" y="445897"/>
                  </a:cubicBezTo>
                  <a:lnTo>
                    <a:pt x="3770122" y="2229612"/>
                  </a:lnTo>
                  <a:cubicBezTo>
                    <a:pt x="3770122" y="2475865"/>
                    <a:pt x="3570478" y="2675509"/>
                    <a:pt x="3324225" y="2675509"/>
                  </a:cubicBezTo>
                  <a:lnTo>
                    <a:pt x="445897" y="2675509"/>
                  </a:lnTo>
                  <a:cubicBezTo>
                    <a:pt x="199644" y="2675509"/>
                    <a:pt x="0" y="2475865"/>
                    <a:pt x="0" y="2229612"/>
                  </a:cubicBezTo>
                  <a:close/>
                </a:path>
              </a:pathLst>
            </a:custGeom>
            <a:solidFill>
              <a:srgbClr val="EFC20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770084" cy="2713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Secretária ou Diretor Cadastra as matrizes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1146974" y="4175579"/>
            <a:ext cx="2827563" cy="2006603"/>
            <a:chOff x="0" y="0"/>
            <a:chExt cx="3770084" cy="267547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770122" cy="2675509"/>
            </a:xfrm>
            <a:custGeom>
              <a:avLst/>
              <a:gdLst/>
              <a:ahLst/>
              <a:cxnLst/>
              <a:rect r="r" b="b" t="t" l="l"/>
              <a:pathLst>
                <a:path h="2675509" w="3770122">
                  <a:moveTo>
                    <a:pt x="0" y="445897"/>
                  </a:moveTo>
                  <a:cubicBezTo>
                    <a:pt x="0" y="199644"/>
                    <a:pt x="199644" y="0"/>
                    <a:pt x="445897" y="0"/>
                  </a:cubicBezTo>
                  <a:lnTo>
                    <a:pt x="3324225" y="0"/>
                  </a:lnTo>
                  <a:cubicBezTo>
                    <a:pt x="3570478" y="0"/>
                    <a:pt x="3770122" y="199644"/>
                    <a:pt x="3770122" y="445897"/>
                  </a:cubicBezTo>
                  <a:lnTo>
                    <a:pt x="3770122" y="2229612"/>
                  </a:lnTo>
                  <a:cubicBezTo>
                    <a:pt x="3770122" y="2475865"/>
                    <a:pt x="3570478" y="2675509"/>
                    <a:pt x="3324225" y="2675509"/>
                  </a:cubicBezTo>
                  <a:lnTo>
                    <a:pt x="445897" y="2675509"/>
                  </a:lnTo>
                  <a:cubicBezTo>
                    <a:pt x="199644" y="2675509"/>
                    <a:pt x="0" y="2475865"/>
                    <a:pt x="0" y="2229612"/>
                  </a:cubicBezTo>
                  <a:close/>
                </a:path>
              </a:pathLst>
            </a:custGeom>
            <a:solidFill>
              <a:srgbClr val="00B05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770084" cy="2713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Após o cadastro, as matrizes curriculares são homologadas automaticamente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528797" y="4175579"/>
            <a:ext cx="2827563" cy="2006603"/>
            <a:chOff x="0" y="0"/>
            <a:chExt cx="3770084" cy="267547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770122" cy="2675509"/>
            </a:xfrm>
            <a:custGeom>
              <a:avLst/>
              <a:gdLst/>
              <a:ahLst/>
              <a:cxnLst/>
              <a:rect r="r" b="b" t="t" l="l"/>
              <a:pathLst>
                <a:path h="2675509" w="3770122">
                  <a:moveTo>
                    <a:pt x="0" y="445897"/>
                  </a:moveTo>
                  <a:cubicBezTo>
                    <a:pt x="0" y="199644"/>
                    <a:pt x="199644" y="0"/>
                    <a:pt x="445897" y="0"/>
                  </a:cubicBezTo>
                  <a:lnTo>
                    <a:pt x="3324225" y="0"/>
                  </a:lnTo>
                  <a:cubicBezTo>
                    <a:pt x="3570478" y="0"/>
                    <a:pt x="3770122" y="199644"/>
                    <a:pt x="3770122" y="445897"/>
                  </a:cubicBezTo>
                  <a:lnTo>
                    <a:pt x="3770122" y="2229612"/>
                  </a:lnTo>
                  <a:cubicBezTo>
                    <a:pt x="3770122" y="2475865"/>
                    <a:pt x="3570478" y="2675509"/>
                    <a:pt x="3324225" y="2675509"/>
                  </a:cubicBezTo>
                  <a:lnTo>
                    <a:pt x="445897" y="2675509"/>
                  </a:lnTo>
                  <a:cubicBezTo>
                    <a:pt x="199644" y="2675509"/>
                    <a:pt x="0" y="2475865"/>
                    <a:pt x="0" y="2229612"/>
                  </a:cubicBezTo>
                  <a:close/>
                </a:path>
              </a:pathLst>
            </a:custGeom>
            <a:solidFill>
              <a:srgbClr val="4D75B2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3770084" cy="2713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Quadro de Aulas é gerado automaticamente após o cadastro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8700" y="2800599"/>
            <a:ext cx="5399313" cy="5892800"/>
            <a:chOff x="0" y="0"/>
            <a:chExt cx="7199084" cy="785706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199122" cy="7857105"/>
            </a:xfrm>
            <a:custGeom>
              <a:avLst/>
              <a:gdLst/>
              <a:ahLst/>
              <a:cxnLst/>
              <a:rect r="r" b="b" t="t" l="l"/>
              <a:pathLst>
                <a:path h="7857105" w="7199122">
                  <a:moveTo>
                    <a:pt x="0" y="1199895"/>
                  </a:moveTo>
                  <a:cubicBezTo>
                    <a:pt x="0" y="537210"/>
                    <a:pt x="537210" y="0"/>
                    <a:pt x="1199896" y="0"/>
                  </a:cubicBezTo>
                  <a:lnTo>
                    <a:pt x="5999226" y="0"/>
                  </a:lnTo>
                  <a:cubicBezTo>
                    <a:pt x="6661912" y="0"/>
                    <a:pt x="7199122" y="537210"/>
                    <a:pt x="7199122" y="1199895"/>
                  </a:cubicBezTo>
                  <a:lnTo>
                    <a:pt x="7199122" y="6657209"/>
                  </a:lnTo>
                  <a:cubicBezTo>
                    <a:pt x="7199122" y="7319895"/>
                    <a:pt x="6661912" y="7857105"/>
                    <a:pt x="5999226" y="7857105"/>
                  </a:cubicBezTo>
                  <a:lnTo>
                    <a:pt x="1199896" y="7857105"/>
                  </a:lnTo>
                  <a:cubicBezTo>
                    <a:pt x="537210" y="7857105"/>
                    <a:pt x="0" y="7319895"/>
                    <a:pt x="0" y="6657209"/>
                  </a:cubicBezTo>
                  <a:close/>
                </a:path>
              </a:pathLst>
            </a:custGeom>
            <a:solidFill>
              <a:srgbClr val="8ACA4A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7199084" cy="7904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900"/>
                </a:lnSpc>
              </a:pPr>
              <a:r>
                <a:rPr lang="en-US" sz="24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Os perfis que possuem acesso ao  módulo são: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Secretário – Outras Redes  Diretor – Outras Redes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P.M. - Supervisor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P.M. – Secretário Municipal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P.M. - Informações Educacionais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P.M. - Informações Educacionais –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Diretor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Supervisor de Ensino  Dirigente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-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CIE – Diretor (a)  CIE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CIE – NRM</a:t>
              </a:r>
            </a:p>
            <a:p>
              <a:pPr algn="l">
                <a:lnSpc>
                  <a:spcPts val="2879"/>
                </a:lnSpc>
              </a:pPr>
              <a:r>
                <a:rPr lang="en-US" sz="2400" spc="5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CIE – NIT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132122" y="1549403"/>
            <a:ext cx="5399313" cy="914400"/>
            <a:chOff x="0" y="0"/>
            <a:chExt cx="7199084" cy="1219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199122" cy="1219200"/>
            </a:xfrm>
            <a:custGeom>
              <a:avLst/>
              <a:gdLst/>
              <a:ahLst/>
              <a:cxnLst/>
              <a:rect r="r" b="b" t="t" l="l"/>
              <a:pathLst>
                <a:path h="1219200" w="7199122">
                  <a:moveTo>
                    <a:pt x="0" y="203200"/>
                  </a:moveTo>
                  <a:cubicBezTo>
                    <a:pt x="0" y="90932"/>
                    <a:pt x="90932" y="0"/>
                    <a:pt x="203200" y="0"/>
                  </a:cubicBezTo>
                  <a:lnTo>
                    <a:pt x="6995922" y="0"/>
                  </a:lnTo>
                  <a:cubicBezTo>
                    <a:pt x="7108190" y="0"/>
                    <a:pt x="7199122" y="90932"/>
                    <a:pt x="7199122" y="203200"/>
                  </a:cubicBezTo>
                  <a:lnTo>
                    <a:pt x="7199122" y="1016000"/>
                  </a:lnTo>
                  <a:cubicBezTo>
                    <a:pt x="7199122" y="1128268"/>
                    <a:pt x="7108190" y="1219200"/>
                    <a:pt x="6995922" y="1219200"/>
                  </a:cubicBezTo>
                  <a:lnTo>
                    <a:pt x="203200" y="1219200"/>
                  </a:lnTo>
                  <a:cubicBezTo>
                    <a:pt x="90932" y="1219200"/>
                    <a:pt x="0" y="1128268"/>
                    <a:pt x="0" y="1016000"/>
                  </a:cubicBezTo>
                  <a:close/>
                </a:path>
              </a:pathLst>
            </a:custGeom>
            <a:solidFill>
              <a:srgbClr val="8ACA4A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76200"/>
              <a:ext cx="7199084" cy="1295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00"/>
                </a:lnSpc>
              </a:pPr>
              <a:r>
                <a:rPr lang="en-US" sz="4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PERFIS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0006241" y="1549403"/>
            <a:ext cx="5399313" cy="914400"/>
            <a:chOff x="0" y="0"/>
            <a:chExt cx="7199084" cy="12192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7199122" cy="1219200"/>
            </a:xfrm>
            <a:custGeom>
              <a:avLst/>
              <a:gdLst/>
              <a:ahLst/>
              <a:cxnLst/>
              <a:rect r="r" b="b" t="t" l="l"/>
              <a:pathLst>
                <a:path h="1219200" w="7199122">
                  <a:moveTo>
                    <a:pt x="0" y="203200"/>
                  </a:moveTo>
                  <a:cubicBezTo>
                    <a:pt x="0" y="90932"/>
                    <a:pt x="90932" y="0"/>
                    <a:pt x="203200" y="0"/>
                  </a:cubicBezTo>
                  <a:lnTo>
                    <a:pt x="6995922" y="0"/>
                  </a:lnTo>
                  <a:cubicBezTo>
                    <a:pt x="7108190" y="0"/>
                    <a:pt x="7199122" y="90932"/>
                    <a:pt x="7199122" y="203200"/>
                  </a:cubicBezTo>
                  <a:lnTo>
                    <a:pt x="7199122" y="1016000"/>
                  </a:lnTo>
                  <a:cubicBezTo>
                    <a:pt x="7199122" y="1128268"/>
                    <a:pt x="7108190" y="1219200"/>
                    <a:pt x="6995922" y="1219200"/>
                  </a:cubicBezTo>
                  <a:lnTo>
                    <a:pt x="203200" y="1219200"/>
                  </a:lnTo>
                  <a:cubicBezTo>
                    <a:pt x="90932" y="1219200"/>
                    <a:pt x="0" y="1128268"/>
                    <a:pt x="0" y="1016000"/>
                  </a:cubicBezTo>
                  <a:close/>
                </a:path>
              </a:pathLst>
            </a:custGeom>
            <a:solidFill>
              <a:srgbClr val="8ACA4A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76200"/>
              <a:ext cx="7199084" cy="1295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00"/>
                </a:lnSpc>
              </a:pPr>
              <a:r>
                <a:rPr lang="en-US" sz="4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FLUXO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0723797" y="5068891"/>
            <a:ext cx="292103" cy="365122"/>
            <a:chOff x="0" y="0"/>
            <a:chExt cx="389471" cy="486829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89509" cy="486791"/>
            </a:xfrm>
            <a:custGeom>
              <a:avLst/>
              <a:gdLst/>
              <a:ahLst/>
              <a:cxnLst/>
              <a:rect r="r" b="b" t="t" l="l"/>
              <a:pathLst>
                <a:path h="486791" w="389509">
                  <a:moveTo>
                    <a:pt x="0" y="121666"/>
                  </a:moveTo>
                  <a:lnTo>
                    <a:pt x="194691" y="121666"/>
                  </a:lnTo>
                  <a:lnTo>
                    <a:pt x="194691" y="0"/>
                  </a:lnTo>
                  <a:lnTo>
                    <a:pt x="389509" y="243459"/>
                  </a:lnTo>
                  <a:lnTo>
                    <a:pt x="194691" y="486791"/>
                  </a:lnTo>
                  <a:lnTo>
                    <a:pt x="194691" y="365125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8ACA4A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4105620" y="5068891"/>
            <a:ext cx="292103" cy="365122"/>
            <a:chOff x="0" y="0"/>
            <a:chExt cx="389471" cy="486829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89509" cy="486791"/>
            </a:xfrm>
            <a:custGeom>
              <a:avLst/>
              <a:gdLst/>
              <a:ahLst/>
              <a:cxnLst/>
              <a:rect r="r" b="b" t="t" l="l"/>
              <a:pathLst>
                <a:path h="486791" w="389509">
                  <a:moveTo>
                    <a:pt x="0" y="121666"/>
                  </a:moveTo>
                  <a:lnTo>
                    <a:pt x="194691" y="121666"/>
                  </a:lnTo>
                  <a:lnTo>
                    <a:pt x="194691" y="0"/>
                  </a:lnTo>
                  <a:lnTo>
                    <a:pt x="389509" y="243459"/>
                  </a:lnTo>
                  <a:lnTo>
                    <a:pt x="194691" y="486791"/>
                  </a:lnTo>
                  <a:lnTo>
                    <a:pt x="194691" y="365125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8ACA4A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7834817" y="6528549"/>
            <a:ext cx="9037320" cy="104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Esse cadastro é imprescindível para realização da associação do professor à  classe.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6134" y="1375410"/>
            <a:ext cx="16597312" cy="7453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EFC20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É importante destacar:</a:t>
            </a: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matriz cadastrada/homologada pela unidade tem validade para o tipo de ensino como um  todo. Por exemplo: a matriz cadastrada para os anos iniciais do ensino fundamental valerá  para o 1º ano, 2º ano, 3º ano, 4º ano e 5º ano.</a:t>
            </a: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carga horária e o módulo cadastrados para cada tipo de ensino estão em branco porque  cada escola pode possuir um plano de curso diferente da outra, além disso, essas  informações não migram para o censo escolar. Neste caso a escola deve ignorar esses  campos e prosseguir com o cadastro das matrizes normalmente.</a:t>
            </a:r>
          </a:p>
          <a:p>
            <a:pPr algn="l">
              <a:lnSpc>
                <a:spcPts val="3840"/>
              </a:lnSpc>
            </a:pPr>
          </a:p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Os fundamentos legais disponibilizados no sistema são modelos à vista do Censo Escolar e  da legislação. Ainda que não reflitam integralmente a realidade da escola, orientamos a sua  utilização neste momento tendo em vista o prazo para realização das ações, com o objetivo  de simplificação dos procedimentos a serem realizados.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46134" y="1723292"/>
            <a:ext cx="16597312" cy="700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Caso as turmas de um mesmo tipo de ensino possuam grade de aulas diferente uma da  outra, por exemplo, a turma A tem 3 aulas de arte e a turma B tem 4 aulas de arte,  recomendamos cadastrar um número aproximado para que atenda as duas situações, neste  caso 4 aulas. Essas informações divergentes não terão prejuízos para a unidade escolar. O  importante é que constem todas as disciplinas que todas as turmas daquele tipo de ensino  ofertam (ex: se a turma A oferta Arte, mas a turma B não, insira Arte na matriz e na  associação somente vincule para a turma A).</a:t>
            </a: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disciplina de libras não deverá ser inserida no cadastro da matriz, pois será disponibilizada  automaticamente no módulo associação de professor à classe, desde que a turma possua  ao menos um aluno com deficiência auditiva.</a:t>
            </a: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Adicionalmente vale ressaltar que as imagens do quadro de aulas presentes neste tutorial  são imagens fictícias meramente ilustrativas. No sistema serão disponibilizados os  fundamentos e disciplinas que deverão ser usados.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400800" y="-12697"/>
            <a:ext cx="11887200" cy="9381906"/>
            <a:chOff x="0" y="0"/>
            <a:chExt cx="15849600" cy="1250920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5849600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849600">
                  <a:moveTo>
                    <a:pt x="0" y="0"/>
                  </a:moveTo>
                  <a:lnTo>
                    <a:pt x="15849600" y="0"/>
                  </a:lnTo>
                  <a:lnTo>
                    <a:pt x="15849600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-9647" r="-53847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21718" y="3949551"/>
            <a:ext cx="11403682" cy="2554548"/>
            <a:chOff x="0" y="0"/>
            <a:chExt cx="15204910" cy="34060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5204908" cy="3406060"/>
            </a:xfrm>
            <a:custGeom>
              <a:avLst/>
              <a:gdLst/>
              <a:ahLst/>
              <a:cxnLst/>
              <a:rect r="r" b="b" t="t" l="l"/>
              <a:pathLst>
                <a:path h="3406060" w="15204908">
                  <a:moveTo>
                    <a:pt x="0" y="0"/>
                  </a:moveTo>
                  <a:lnTo>
                    <a:pt x="15204908" y="0"/>
                  </a:lnTo>
                  <a:lnTo>
                    <a:pt x="15204908" y="3406060"/>
                  </a:lnTo>
                  <a:lnTo>
                    <a:pt x="0" y="340606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36982" r="0" b="-36982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61925"/>
              <a:ext cx="15204910" cy="35679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</a:t>
              </a:r>
            </a:p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CURRICULAR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40" id="40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39962" y="2960951"/>
            <a:ext cx="16584197" cy="5273564"/>
            <a:chOff x="0" y="0"/>
            <a:chExt cx="22112262" cy="7031418"/>
          </a:xfrm>
        </p:grpSpPr>
        <p:sp>
          <p:nvSpPr>
            <p:cNvPr name="Freeform 23" id="23" descr="Interface gráfica do usuário, Aplicativo  Descrição gerada automaticamente"/>
            <p:cNvSpPr/>
            <p:nvPr/>
          </p:nvSpPr>
          <p:spPr>
            <a:xfrm flipH="false" flipV="false" rot="0">
              <a:off x="0" y="0"/>
              <a:ext cx="22112224" cy="7031482"/>
            </a:xfrm>
            <a:custGeom>
              <a:avLst/>
              <a:gdLst/>
              <a:ahLst/>
              <a:cxnLst/>
              <a:rect r="r" b="b" t="t" l="l"/>
              <a:pathLst>
                <a:path h="7031482" w="22112224">
                  <a:moveTo>
                    <a:pt x="0" y="0"/>
                  </a:moveTo>
                  <a:lnTo>
                    <a:pt x="22112224" y="0"/>
                  </a:lnTo>
                  <a:lnTo>
                    <a:pt x="22112224" y="7031482"/>
                  </a:lnTo>
                  <a:lnTo>
                    <a:pt x="0" y="7031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88" b="-43967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27084" y="1383649"/>
            <a:ext cx="16616362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1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 Acesse a plataforma SED por meio do link: </a:t>
            </a:r>
            <a:r>
              <a:rPr lang="en-US" sz="3200" spc="-5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11" tooltip="https://sed.educacao.sp.gov.br/"/>
              </a:rPr>
              <a:t>https://sed.educacao.sp.gov.br/</a:t>
            </a:r>
          </a:p>
          <a:p>
            <a:pPr algn="l">
              <a:lnSpc>
                <a:spcPts val="3840"/>
              </a:lnSpc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Faça seu login, que é composto pelo número do RG "rg000000000sp" e "senha".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738493" y="4690920"/>
            <a:ext cx="827446" cy="657158"/>
            <a:chOff x="0" y="0"/>
            <a:chExt cx="1103262" cy="87621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03249" cy="876300"/>
            </a:xfrm>
            <a:custGeom>
              <a:avLst/>
              <a:gdLst/>
              <a:ahLst/>
              <a:cxnLst/>
              <a:rect r="r" b="b" t="t" l="l"/>
              <a:pathLst>
                <a:path h="876300" w="1103249">
                  <a:moveTo>
                    <a:pt x="0" y="219075"/>
                  </a:moveTo>
                  <a:lnTo>
                    <a:pt x="665099" y="219075"/>
                  </a:lnTo>
                  <a:lnTo>
                    <a:pt x="665099" y="0"/>
                  </a:lnTo>
                  <a:lnTo>
                    <a:pt x="1103249" y="438150"/>
                  </a:lnTo>
                  <a:lnTo>
                    <a:pt x="665099" y="876300"/>
                  </a:lnTo>
                  <a:lnTo>
                    <a:pt x="665099" y="657098"/>
                  </a:lnTo>
                  <a:lnTo>
                    <a:pt x="0" y="65709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9738493" y="5639819"/>
            <a:ext cx="827446" cy="657158"/>
            <a:chOff x="0" y="0"/>
            <a:chExt cx="1103262" cy="87621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03249" cy="876300"/>
            </a:xfrm>
            <a:custGeom>
              <a:avLst/>
              <a:gdLst/>
              <a:ahLst/>
              <a:cxnLst/>
              <a:rect r="r" b="b" t="t" l="l"/>
              <a:pathLst>
                <a:path h="876300" w="1103249">
                  <a:moveTo>
                    <a:pt x="0" y="219075"/>
                  </a:moveTo>
                  <a:lnTo>
                    <a:pt x="665099" y="219075"/>
                  </a:lnTo>
                  <a:lnTo>
                    <a:pt x="665099" y="0"/>
                  </a:lnTo>
                  <a:lnTo>
                    <a:pt x="1103249" y="438150"/>
                  </a:lnTo>
                  <a:lnTo>
                    <a:pt x="665099" y="876300"/>
                  </a:lnTo>
                  <a:lnTo>
                    <a:pt x="665099" y="657098"/>
                  </a:lnTo>
                  <a:lnTo>
                    <a:pt x="0" y="65709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131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2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Acesse o menu Gestão Escolar, depois selecione o submenu Matriz Curricular, por fim clique em Matriz Curricular. Ou se preferir digite “Matriz Curricular” no acesso rápido.</a:t>
            </a:r>
          </a:p>
          <a:p>
            <a:pPr algn="l">
              <a:lnSpc>
                <a:spcPts val="3840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3203410" y="3206163"/>
            <a:ext cx="3584810" cy="5071110"/>
            <a:chOff x="0" y="0"/>
            <a:chExt cx="4779747" cy="67614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779772" cy="6761480"/>
            </a:xfrm>
            <a:custGeom>
              <a:avLst/>
              <a:gdLst/>
              <a:ahLst/>
              <a:cxnLst/>
              <a:rect r="r" b="b" t="t" l="l"/>
              <a:pathLst>
                <a:path h="6761480" w="4779772">
                  <a:moveTo>
                    <a:pt x="0" y="0"/>
                  </a:moveTo>
                  <a:lnTo>
                    <a:pt x="4779772" y="0"/>
                  </a:lnTo>
                  <a:lnTo>
                    <a:pt x="4779772" y="6761480"/>
                  </a:lnTo>
                  <a:lnTo>
                    <a:pt x="0" y="6761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6" r="0" b="-6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3181283" y="3112122"/>
            <a:ext cx="3658886" cy="4000033"/>
          </a:xfrm>
          <a:custGeom>
            <a:avLst/>
            <a:gdLst/>
            <a:ahLst/>
            <a:cxnLst/>
            <a:rect r="r" b="b" t="t" l="l"/>
            <a:pathLst>
              <a:path h="4000033" w="3658886">
                <a:moveTo>
                  <a:pt x="0" y="0"/>
                </a:moveTo>
                <a:lnTo>
                  <a:pt x="3658886" y="0"/>
                </a:lnTo>
                <a:lnTo>
                  <a:pt x="3658886" y="4000034"/>
                </a:lnTo>
                <a:lnTo>
                  <a:pt x="0" y="40000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9464269" y="4426706"/>
            <a:ext cx="6997579" cy="1433579"/>
            <a:chOff x="0" y="0"/>
            <a:chExt cx="9330106" cy="191143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330055" cy="1911477"/>
            </a:xfrm>
            <a:custGeom>
              <a:avLst/>
              <a:gdLst/>
              <a:ahLst/>
              <a:cxnLst/>
              <a:rect r="r" b="b" t="t" l="l"/>
              <a:pathLst>
                <a:path h="1911477" w="9330055">
                  <a:moveTo>
                    <a:pt x="0" y="0"/>
                  </a:moveTo>
                  <a:lnTo>
                    <a:pt x="9330055" y="0"/>
                  </a:lnTo>
                  <a:lnTo>
                    <a:pt x="9330055" y="1911477"/>
                  </a:lnTo>
                  <a:lnTo>
                    <a:pt x="0" y="191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1"/>
              </a:stretch>
            </a:blipFill>
          </p:spPr>
        </p:sp>
      </p:grpSp>
      <p:sp>
        <p:nvSpPr>
          <p:cNvPr name="AutoShape 31" id="31"/>
          <p:cNvSpPr/>
          <p:nvPr/>
        </p:nvSpPr>
        <p:spPr>
          <a:xfrm rot="2260620">
            <a:off x="11913851" y="3307213"/>
            <a:ext cx="2254472" cy="0"/>
          </a:xfrm>
          <a:prstGeom prst="line">
            <a:avLst/>
          </a:prstGeom>
          <a:ln cap="rnd" w="47625">
            <a:solidFill>
              <a:srgbClr val="9BBB59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MATRIZ CURRICULAR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3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Clique em + Cadastrar Matriz Curricular.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918506" y="2278323"/>
            <a:ext cx="14480019" cy="6020638"/>
            <a:chOff x="0" y="0"/>
            <a:chExt cx="19306692" cy="802751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306667" cy="8027543"/>
            </a:xfrm>
            <a:custGeom>
              <a:avLst/>
              <a:gdLst/>
              <a:ahLst/>
              <a:cxnLst/>
              <a:rect r="r" b="b" t="t" l="l"/>
              <a:pathLst>
                <a:path h="8027543" w="19306667">
                  <a:moveTo>
                    <a:pt x="0" y="0"/>
                  </a:moveTo>
                  <a:lnTo>
                    <a:pt x="19306667" y="0"/>
                  </a:lnTo>
                  <a:lnTo>
                    <a:pt x="19306667" y="8027543"/>
                  </a:lnTo>
                  <a:lnTo>
                    <a:pt x="0" y="8027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023800" y="2860338"/>
            <a:ext cx="2251415" cy="565823"/>
            <a:chOff x="0" y="0"/>
            <a:chExt cx="3001886" cy="7544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001899" cy="754380"/>
            </a:xfrm>
            <a:custGeom>
              <a:avLst/>
              <a:gdLst/>
              <a:ahLst/>
              <a:cxnLst/>
              <a:rect r="r" b="b" t="t" l="l"/>
              <a:pathLst>
                <a:path h="754380" w="3001899">
                  <a:moveTo>
                    <a:pt x="38100" y="0"/>
                  </a:moveTo>
                  <a:lnTo>
                    <a:pt x="2963799" y="0"/>
                  </a:lnTo>
                  <a:cubicBezTo>
                    <a:pt x="2984881" y="0"/>
                    <a:pt x="3001899" y="17018"/>
                    <a:pt x="3001899" y="38100"/>
                  </a:cubicBezTo>
                  <a:lnTo>
                    <a:pt x="3001899" y="716280"/>
                  </a:lnTo>
                  <a:cubicBezTo>
                    <a:pt x="3001899" y="737362"/>
                    <a:pt x="2984881" y="754380"/>
                    <a:pt x="2963799" y="754380"/>
                  </a:cubicBezTo>
                  <a:lnTo>
                    <a:pt x="38100" y="754380"/>
                  </a:lnTo>
                  <a:cubicBezTo>
                    <a:pt x="17018" y="754380"/>
                    <a:pt x="0" y="737362"/>
                    <a:pt x="0" y="71628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716280"/>
                  </a:lnTo>
                  <a:lnTo>
                    <a:pt x="38100" y="716280"/>
                  </a:lnTo>
                  <a:lnTo>
                    <a:pt x="38100" y="678180"/>
                  </a:lnTo>
                  <a:lnTo>
                    <a:pt x="2963799" y="678180"/>
                  </a:lnTo>
                  <a:lnTo>
                    <a:pt x="2963799" y="716280"/>
                  </a:lnTo>
                  <a:lnTo>
                    <a:pt x="2925699" y="716280"/>
                  </a:lnTo>
                  <a:lnTo>
                    <a:pt x="2925699" y="38100"/>
                  </a:lnTo>
                  <a:lnTo>
                    <a:pt x="2963799" y="38100"/>
                  </a:lnTo>
                  <a:lnTo>
                    <a:pt x="2963799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B050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DAHFurDrXIE</dc:identifier>
  <dcterms:modified xsi:type="dcterms:W3CDTF">2011-08-01T06:04:30Z</dcterms:modified>
  <cp:revision>1</cp:revision>
  <dc:title>Tutorial Matriz Curricular Outras Redes - 28.04.2022 (1).pptx</dc:title>
</cp:coreProperties>
</file>