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Calibri (MS) Bold" charset="1" panose="020F0702030404030204"/>
      <p:regular r:id="rId25"/>
    </p:embeddedFont>
    <p:embeddedFont>
      <p:font typeface="Arial" charset="1" panose="020B0604020202020204"/>
      <p:regular r:id="rId26"/>
    </p:embeddedFont>
    <p:embeddedFont>
      <p:font typeface="Calibri (MS)" charset="1" panose="020F0502020204030204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notesMasters/notesMaster1.xml" Type="http://schemas.openxmlformats.org/officeDocument/2006/relationships/notesMaster"/><Relationship Id="rId23" Target="theme/theme2.xml" Type="http://schemas.openxmlformats.org/officeDocument/2006/relationships/theme"/><Relationship Id="rId24" Target="notesSlides/notesSlide1.xml" Type="http://schemas.openxmlformats.org/officeDocument/2006/relationships/notes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notesSlides/notesSlide2.xml" Type="http://schemas.openxmlformats.org/officeDocument/2006/relationships/notesSlide"/><Relationship Id="rId29" Target="notesSlides/notesSlide3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10.jpe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jpeg" Type="http://schemas.openxmlformats.org/officeDocument/2006/relationships/image"/><Relationship Id="rId11" Target="https://atendimento.educacao.sp.gov.br/" TargetMode="External" Type="http://schemas.openxmlformats.org/officeDocument/2006/relationships/hyperlink"/><Relationship Id="rId12" Target="https://drive.google.com/file/d/1x-oRm568UMBPiD6OlO7LQ58v_SvCKDY9/view" TargetMode="External" Type="http://schemas.openxmlformats.org/officeDocument/2006/relationships/hyperlink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10.jpe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png" Type="http://schemas.openxmlformats.org/officeDocument/2006/relationships/image"/><Relationship Id="rId16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jpeg" Type="http://schemas.openxmlformats.org/officeDocument/2006/relationships/image"/><Relationship Id="rId11" Target="https://sed.educacao.sp.gov.br/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0" y="-12697"/>
            <a:ext cx="18288000" cy="10287000"/>
            <a:chOff x="0" y="0"/>
            <a:chExt cx="24384000" cy="13716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0" y="8552955"/>
            <a:ext cx="11125200" cy="76695"/>
          </a:xfrm>
          <a:custGeom>
            <a:avLst/>
            <a:gdLst/>
            <a:ahLst/>
            <a:cxnLst/>
            <a:rect r="r" b="b" t="t" l="l"/>
            <a:pathLst>
              <a:path h="76695" w="11125200">
                <a:moveTo>
                  <a:pt x="0" y="0"/>
                </a:moveTo>
                <a:lnTo>
                  <a:pt x="11125200" y="0"/>
                </a:lnTo>
                <a:lnTo>
                  <a:pt x="11125200" y="76695"/>
                </a:lnTo>
                <a:lnTo>
                  <a:pt x="0" y="766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7279719" y="0"/>
            <a:ext cx="11008281" cy="10519620"/>
            <a:chOff x="0" y="0"/>
            <a:chExt cx="14677707" cy="1402615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4677771" cy="14026135"/>
            </a:xfrm>
            <a:custGeom>
              <a:avLst/>
              <a:gdLst/>
              <a:ahLst/>
              <a:cxnLst/>
              <a:rect r="r" b="b" t="t" l="l"/>
              <a:pathLst>
                <a:path h="14026135" w="14677771">
                  <a:moveTo>
                    <a:pt x="0" y="0"/>
                  </a:moveTo>
                  <a:lnTo>
                    <a:pt x="14677771" y="0"/>
                  </a:lnTo>
                  <a:lnTo>
                    <a:pt x="14677771" y="14026135"/>
                  </a:lnTo>
                  <a:lnTo>
                    <a:pt x="0" y="14026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9940" t="-37916" r="-105198" b="-6379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5194697" y="9069086"/>
            <a:ext cx="1512456" cy="775135"/>
            <a:chOff x="0" y="0"/>
            <a:chExt cx="2016608" cy="103351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82" t="0" r="-181" b="1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2590800" y="9069086"/>
            <a:ext cx="1900761" cy="749446"/>
            <a:chOff x="0" y="0"/>
            <a:chExt cx="2534348" cy="99926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" t="0" r="-32" b="-2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7316753" y="9150487"/>
            <a:ext cx="5022075" cy="627755"/>
            <a:chOff x="0" y="0"/>
            <a:chExt cx="6696100" cy="83700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6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228600" y="8949338"/>
            <a:ext cx="1900761" cy="1017965"/>
            <a:chOff x="0" y="0"/>
            <a:chExt cx="2534348" cy="1357287"/>
          </a:xfrm>
        </p:grpSpPr>
        <p:sp>
          <p:nvSpPr>
            <p:cNvPr name="Freeform 31" id="31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796138" y="4904880"/>
            <a:ext cx="8797119" cy="3139326"/>
            <a:chOff x="0" y="0"/>
            <a:chExt cx="11729491" cy="4185768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1729493" cy="4185761"/>
            </a:xfrm>
            <a:custGeom>
              <a:avLst/>
              <a:gdLst/>
              <a:ahLst/>
              <a:cxnLst/>
              <a:rect r="r" b="b" t="t" l="l"/>
              <a:pathLst>
                <a:path h="4185761" w="11729493">
                  <a:moveTo>
                    <a:pt x="0" y="0"/>
                  </a:moveTo>
                  <a:lnTo>
                    <a:pt x="11729493" y="0"/>
                  </a:lnTo>
                  <a:lnTo>
                    <a:pt x="11729493" y="4185761"/>
                  </a:lnTo>
                  <a:lnTo>
                    <a:pt x="0" y="4185761"/>
                  </a:lnTo>
                  <a:close/>
                </a:path>
              </a:pathLst>
            </a:custGeom>
            <a:blipFill>
              <a:blip r:embed="rId12">
                <a:alphaModFix amt="0"/>
              </a:blip>
              <a:stretch>
                <a:fillRect l="0" t="-4601" r="0" b="-4601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142875"/>
              <a:ext cx="11729491" cy="4328643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7920"/>
                </a:lnSpc>
              </a:pPr>
              <a:r>
                <a:rPr lang="en-US" sz="66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Tutorial – </a:t>
              </a:r>
            </a:p>
            <a:p>
              <a:pPr algn="l">
                <a:lnSpc>
                  <a:spcPts val="7920"/>
                </a:lnSpc>
              </a:pPr>
              <a:r>
                <a:rPr lang="en-US" sz="66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Cadastro Funcional</a:t>
              </a:r>
            </a:p>
            <a:p>
              <a:pPr algn="l">
                <a:lnSpc>
                  <a:spcPts val="7920"/>
                </a:lnSpc>
              </a:pPr>
              <a:r>
                <a:rPr lang="en-US" sz="66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Outras Redes – SED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71550" y="345538"/>
            <a:ext cx="16346662" cy="584778"/>
            <a:chOff x="0" y="0"/>
            <a:chExt cx="21795550" cy="77970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1795550" cy="779700"/>
            </a:xfrm>
            <a:custGeom>
              <a:avLst/>
              <a:gdLst/>
              <a:ahLst/>
              <a:cxnLst/>
              <a:rect r="r" b="b" t="t" l="l"/>
              <a:pathLst>
                <a:path h="779700" w="21795550">
                  <a:moveTo>
                    <a:pt x="0" y="0"/>
                  </a:moveTo>
                  <a:lnTo>
                    <a:pt x="21795550" y="0"/>
                  </a:lnTo>
                  <a:lnTo>
                    <a:pt x="21795550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94679" r="0" b="-49468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21795550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CADASTRO FUNCIONAL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27084" y="1383649"/>
            <a:ext cx="16616362" cy="1042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3 – 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Após atualizar os dados pessoais do funcionário, digite o CPF do servidor que deseja vincular e clique em Adicionar Vínculo.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4235567" y="4196448"/>
            <a:ext cx="9816856" cy="2713606"/>
            <a:chOff x="0" y="0"/>
            <a:chExt cx="13089141" cy="3618141"/>
          </a:xfrm>
        </p:grpSpPr>
        <p:sp>
          <p:nvSpPr>
            <p:cNvPr name="Freeform 27" id="27" descr="Interface gráfica do usuário, Texto, Aplicativo  Descrição gerada automaticamente"/>
            <p:cNvSpPr/>
            <p:nvPr/>
          </p:nvSpPr>
          <p:spPr>
            <a:xfrm flipH="false" flipV="false" rot="0">
              <a:off x="0" y="0"/>
              <a:ext cx="13089128" cy="3618103"/>
            </a:xfrm>
            <a:custGeom>
              <a:avLst/>
              <a:gdLst/>
              <a:ahLst/>
              <a:cxnLst/>
              <a:rect r="r" b="b" t="t" l="l"/>
              <a:pathLst>
                <a:path h="3618103" w="13089128">
                  <a:moveTo>
                    <a:pt x="0" y="0"/>
                  </a:moveTo>
                  <a:lnTo>
                    <a:pt x="13089128" y="0"/>
                  </a:lnTo>
                  <a:lnTo>
                    <a:pt x="13089128" y="3618103"/>
                  </a:lnTo>
                  <a:lnTo>
                    <a:pt x="0" y="36181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948" r="0" b="-948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71550" y="345538"/>
            <a:ext cx="16346662" cy="584778"/>
            <a:chOff x="0" y="0"/>
            <a:chExt cx="21795550" cy="77970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1795550" cy="779700"/>
            </a:xfrm>
            <a:custGeom>
              <a:avLst/>
              <a:gdLst/>
              <a:ahLst/>
              <a:cxnLst/>
              <a:rect r="r" b="b" t="t" l="l"/>
              <a:pathLst>
                <a:path h="779700" w="21795550">
                  <a:moveTo>
                    <a:pt x="0" y="0"/>
                  </a:moveTo>
                  <a:lnTo>
                    <a:pt x="21795550" y="0"/>
                  </a:lnTo>
                  <a:lnTo>
                    <a:pt x="21795550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94679" r="0" b="-49468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21795550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CADASTRO FUNCIONAL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27084" y="1383649"/>
            <a:ext cx="16616362" cy="549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4 – 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Selecione o cargo do funcionário.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451763" y="2725303"/>
            <a:ext cx="6765693" cy="5290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true">
                <a:solidFill>
                  <a:srgbClr val="FFB76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IMPORTANTE</a:t>
            </a:r>
            <a:r>
              <a:rPr lang="en-US" sz="32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​</a:t>
            </a:r>
          </a:p>
          <a:p>
            <a:pPr algn="just">
              <a:lnSpc>
                <a:spcPts val="3359"/>
              </a:lnSpc>
            </a:pPr>
            <a:r>
              <a:rPr lang="en-US" sz="27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Professor Educação Básica I -</a:t>
            </a: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Utilizar para Educação Infantil e Ensino Fundamental - Anos Iniciais.​</a:t>
            </a:r>
          </a:p>
          <a:p>
            <a:pPr algn="just">
              <a:lnSpc>
                <a:spcPts val="3359"/>
              </a:lnSpc>
            </a:pPr>
            <a:r>
              <a:rPr lang="en-US" sz="27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Professor Educação Básica II -</a:t>
            </a: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Utilizar para Ensino Fundamental - Anos Finais, Ensino Médio, Ensino Técnico e Educação Especial.​</a:t>
            </a:r>
          </a:p>
          <a:p>
            <a:pPr algn="just">
              <a:lnSpc>
                <a:spcPts val="3359"/>
              </a:lnSpc>
            </a:pPr>
            <a:r>
              <a:rPr lang="en-US" sz="27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Professor Auxiliar - </a:t>
            </a: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Utilizar para servidores/docentes auxiliares na Educação Infantil, Ensino Fundamental - Anos Iniciais​</a:t>
            </a:r>
          </a:p>
          <a:p>
            <a:pPr algn="just">
              <a:lnSpc>
                <a:spcPts val="3359"/>
              </a:lnSpc>
            </a:pPr>
            <a:r>
              <a:rPr lang="en-US" sz="27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Monitor - </a:t>
            </a: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Utilizar para monitor de Atividades Complementares.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967778" y="2250853"/>
            <a:ext cx="8004839" cy="6027420"/>
            <a:chOff x="0" y="0"/>
            <a:chExt cx="10673118" cy="803656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673080" cy="8036560"/>
            </a:xfrm>
            <a:custGeom>
              <a:avLst/>
              <a:gdLst/>
              <a:ahLst/>
              <a:cxnLst/>
              <a:rect r="r" b="b" t="t" l="l"/>
              <a:pathLst>
                <a:path h="8036560" w="10673080">
                  <a:moveTo>
                    <a:pt x="0" y="0"/>
                  </a:moveTo>
                  <a:lnTo>
                    <a:pt x="10673080" y="0"/>
                  </a:lnTo>
                  <a:lnTo>
                    <a:pt x="10673080" y="8036560"/>
                  </a:lnTo>
                  <a:lnTo>
                    <a:pt x="0" y="8036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4709" r="0" b="-4709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4549311" y="3362134"/>
            <a:ext cx="943356" cy="248193"/>
            <a:chOff x="0" y="0"/>
            <a:chExt cx="1257808" cy="33092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257808" cy="330962"/>
            </a:xfrm>
            <a:custGeom>
              <a:avLst/>
              <a:gdLst/>
              <a:ahLst/>
              <a:cxnLst/>
              <a:rect r="r" b="b" t="t" l="l"/>
              <a:pathLst>
                <a:path h="330962" w="1257808">
                  <a:moveTo>
                    <a:pt x="0" y="0"/>
                  </a:moveTo>
                  <a:lnTo>
                    <a:pt x="1257808" y="0"/>
                  </a:lnTo>
                  <a:lnTo>
                    <a:pt x="1257808" y="330962"/>
                  </a:lnTo>
                  <a:lnTo>
                    <a:pt x="0" y="330962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4662316" y="2957532"/>
            <a:ext cx="2167804" cy="209550"/>
            <a:chOff x="0" y="0"/>
            <a:chExt cx="2890406" cy="2794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890393" cy="279400"/>
            </a:xfrm>
            <a:custGeom>
              <a:avLst/>
              <a:gdLst/>
              <a:ahLst/>
              <a:cxnLst/>
              <a:rect r="r" b="b" t="t" l="l"/>
              <a:pathLst>
                <a:path h="279400" w="2890393">
                  <a:moveTo>
                    <a:pt x="0" y="0"/>
                  </a:moveTo>
                  <a:lnTo>
                    <a:pt x="2890393" y="0"/>
                  </a:lnTo>
                  <a:lnTo>
                    <a:pt x="2890393" y="279400"/>
                  </a:lnTo>
                  <a:lnTo>
                    <a:pt x="0" y="279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3" id="33"/>
          <p:cNvGrpSpPr/>
          <p:nvPr/>
        </p:nvGrpSpPr>
        <p:grpSpPr>
          <a:xfrm rot="-10800000">
            <a:off x="2623814" y="3597631"/>
            <a:ext cx="880224" cy="630898"/>
            <a:chOff x="0" y="0"/>
            <a:chExt cx="1173632" cy="841197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16891" y="16891"/>
              <a:ext cx="1136650" cy="807339"/>
            </a:xfrm>
            <a:custGeom>
              <a:avLst/>
              <a:gdLst/>
              <a:ahLst/>
              <a:cxnLst/>
              <a:rect r="r" b="b" t="t" l="l"/>
              <a:pathLst>
                <a:path h="807339" w="1136650">
                  <a:moveTo>
                    <a:pt x="0" y="403733"/>
                  </a:moveTo>
                  <a:lnTo>
                    <a:pt x="407416" y="0"/>
                  </a:lnTo>
                  <a:lnTo>
                    <a:pt x="407416" y="201930"/>
                  </a:lnTo>
                  <a:lnTo>
                    <a:pt x="1136650" y="201930"/>
                  </a:lnTo>
                  <a:lnTo>
                    <a:pt x="1136650" y="605536"/>
                  </a:lnTo>
                  <a:lnTo>
                    <a:pt x="407416" y="605536"/>
                  </a:lnTo>
                  <a:lnTo>
                    <a:pt x="407416" y="807339"/>
                  </a:lnTo>
                  <a:close/>
                </a:path>
              </a:pathLst>
            </a:custGeom>
            <a:solidFill>
              <a:srgbClr val="FFB76D"/>
            </a:solid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0" y="61"/>
              <a:ext cx="1170432" cy="841126"/>
            </a:xfrm>
            <a:custGeom>
              <a:avLst/>
              <a:gdLst/>
              <a:ahLst/>
              <a:cxnLst/>
              <a:rect r="r" b="b" t="t" l="l"/>
              <a:pathLst>
                <a:path h="841126" w="1170432">
                  <a:moveTo>
                    <a:pt x="4953" y="408498"/>
                  </a:moveTo>
                  <a:lnTo>
                    <a:pt x="412369" y="4892"/>
                  </a:lnTo>
                  <a:cubicBezTo>
                    <a:pt x="417195" y="66"/>
                    <a:pt x="424434" y="-1331"/>
                    <a:pt x="430784" y="1336"/>
                  </a:cubicBezTo>
                  <a:cubicBezTo>
                    <a:pt x="437134" y="4003"/>
                    <a:pt x="441198" y="10099"/>
                    <a:pt x="441198" y="16957"/>
                  </a:cubicBezTo>
                  <a:lnTo>
                    <a:pt x="441198" y="218760"/>
                  </a:lnTo>
                  <a:lnTo>
                    <a:pt x="424307" y="218760"/>
                  </a:lnTo>
                  <a:lnTo>
                    <a:pt x="424307" y="201742"/>
                  </a:lnTo>
                  <a:lnTo>
                    <a:pt x="1153541" y="201742"/>
                  </a:lnTo>
                  <a:cubicBezTo>
                    <a:pt x="1162939" y="201742"/>
                    <a:pt x="1170432" y="209362"/>
                    <a:pt x="1170432" y="218633"/>
                  </a:cubicBezTo>
                  <a:lnTo>
                    <a:pt x="1170432" y="622366"/>
                  </a:lnTo>
                  <a:cubicBezTo>
                    <a:pt x="1170432" y="631764"/>
                    <a:pt x="1162812" y="639257"/>
                    <a:pt x="1153541" y="639257"/>
                  </a:cubicBezTo>
                  <a:lnTo>
                    <a:pt x="424307" y="639257"/>
                  </a:lnTo>
                  <a:lnTo>
                    <a:pt x="424307" y="622366"/>
                  </a:lnTo>
                  <a:lnTo>
                    <a:pt x="441198" y="622366"/>
                  </a:lnTo>
                  <a:lnTo>
                    <a:pt x="441198" y="824169"/>
                  </a:lnTo>
                  <a:cubicBezTo>
                    <a:pt x="441198" y="831027"/>
                    <a:pt x="437134" y="837123"/>
                    <a:pt x="430784" y="839790"/>
                  </a:cubicBezTo>
                  <a:cubicBezTo>
                    <a:pt x="424434" y="842457"/>
                    <a:pt x="417195" y="841060"/>
                    <a:pt x="412369" y="836234"/>
                  </a:cubicBezTo>
                  <a:lnTo>
                    <a:pt x="4953" y="432628"/>
                  </a:lnTo>
                  <a:cubicBezTo>
                    <a:pt x="1778" y="429453"/>
                    <a:pt x="0" y="425135"/>
                    <a:pt x="0" y="420563"/>
                  </a:cubicBezTo>
                  <a:cubicBezTo>
                    <a:pt x="0" y="415991"/>
                    <a:pt x="1778" y="411673"/>
                    <a:pt x="4953" y="408498"/>
                  </a:cubicBezTo>
                  <a:moveTo>
                    <a:pt x="28829" y="432501"/>
                  </a:moveTo>
                  <a:lnTo>
                    <a:pt x="16891" y="420436"/>
                  </a:lnTo>
                  <a:lnTo>
                    <a:pt x="28829" y="408371"/>
                  </a:lnTo>
                  <a:lnTo>
                    <a:pt x="436118" y="812231"/>
                  </a:lnTo>
                  <a:lnTo>
                    <a:pt x="424180" y="824296"/>
                  </a:lnTo>
                  <a:lnTo>
                    <a:pt x="407289" y="824296"/>
                  </a:lnTo>
                  <a:lnTo>
                    <a:pt x="407289" y="622366"/>
                  </a:lnTo>
                  <a:cubicBezTo>
                    <a:pt x="407289" y="612968"/>
                    <a:pt x="414909" y="605475"/>
                    <a:pt x="424180" y="605475"/>
                  </a:cubicBezTo>
                  <a:lnTo>
                    <a:pt x="1153541" y="605475"/>
                  </a:lnTo>
                  <a:lnTo>
                    <a:pt x="1153541" y="622366"/>
                  </a:lnTo>
                  <a:lnTo>
                    <a:pt x="1136523" y="622366"/>
                  </a:lnTo>
                  <a:lnTo>
                    <a:pt x="1136523" y="218760"/>
                  </a:lnTo>
                  <a:lnTo>
                    <a:pt x="1153414" y="218760"/>
                  </a:lnTo>
                  <a:lnTo>
                    <a:pt x="1153414" y="235651"/>
                  </a:lnTo>
                  <a:lnTo>
                    <a:pt x="424307" y="235651"/>
                  </a:lnTo>
                  <a:cubicBezTo>
                    <a:pt x="414909" y="235651"/>
                    <a:pt x="407416" y="228031"/>
                    <a:pt x="407416" y="218760"/>
                  </a:cubicBezTo>
                  <a:lnTo>
                    <a:pt x="407416" y="16830"/>
                  </a:lnTo>
                  <a:lnTo>
                    <a:pt x="424307" y="16830"/>
                  </a:lnTo>
                  <a:lnTo>
                    <a:pt x="436245" y="28895"/>
                  </a:lnTo>
                  <a:lnTo>
                    <a:pt x="28829" y="432628"/>
                  </a:lnTo>
                  <a:close/>
                </a:path>
              </a:pathLst>
            </a:custGeom>
            <a:solidFill>
              <a:srgbClr val="FFB76D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6816223" y="5372224"/>
            <a:ext cx="880224" cy="630898"/>
            <a:chOff x="0" y="0"/>
            <a:chExt cx="1173632" cy="841197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16891" y="16891"/>
              <a:ext cx="1136650" cy="807339"/>
            </a:xfrm>
            <a:custGeom>
              <a:avLst/>
              <a:gdLst/>
              <a:ahLst/>
              <a:cxnLst/>
              <a:rect r="r" b="b" t="t" l="l"/>
              <a:pathLst>
                <a:path h="807339" w="1136650">
                  <a:moveTo>
                    <a:pt x="0" y="403733"/>
                  </a:moveTo>
                  <a:lnTo>
                    <a:pt x="407416" y="0"/>
                  </a:lnTo>
                  <a:lnTo>
                    <a:pt x="407416" y="201930"/>
                  </a:lnTo>
                  <a:lnTo>
                    <a:pt x="1136650" y="201930"/>
                  </a:lnTo>
                  <a:lnTo>
                    <a:pt x="1136650" y="605536"/>
                  </a:lnTo>
                  <a:lnTo>
                    <a:pt x="407416" y="605536"/>
                  </a:lnTo>
                  <a:lnTo>
                    <a:pt x="407416" y="807339"/>
                  </a:lnTo>
                  <a:close/>
                </a:path>
              </a:pathLst>
            </a:custGeom>
            <a:solidFill>
              <a:srgbClr val="FFB76D"/>
            </a:solid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61"/>
              <a:ext cx="1170432" cy="841126"/>
            </a:xfrm>
            <a:custGeom>
              <a:avLst/>
              <a:gdLst/>
              <a:ahLst/>
              <a:cxnLst/>
              <a:rect r="r" b="b" t="t" l="l"/>
              <a:pathLst>
                <a:path h="841126" w="1170432">
                  <a:moveTo>
                    <a:pt x="4953" y="408498"/>
                  </a:moveTo>
                  <a:lnTo>
                    <a:pt x="412369" y="4892"/>
                  </a:lnTo>
                  <a:cubicBezTo>
                    <a:pt x="417195" y="66"/>
                    <a:pt x="424434" y="-1331"/>
                    <a:pt x="430784" y="1336"/>
                  </a:cubicBezTo>
                  <a:cubicBezTo>
                    <a:pt x="437134" y="4003"/>
                    <a:pt x="441198" y="10099"/>
                    <a:pt x="441198" y="16957"/>
                  </a:cubicBezTo>
                  <a:lnTo>
                    <a:pt x="441198" y="218760"/>
                  </a:lnTo>
                  <a:lnTo>
                    <a:pt x="424307" y="218760"/>
                  </a:lnTo>
                  <a:lnTo>
                    <a:pt x="424307" y="201742"/>
                  </a:lnTo>
                  <a:lnTo>
                    <a:pt x="1153541" y="201742"/>
                  </a:lnTo>
                  <a:cubicBezTo>
                    <a:pt x="1162939" y="201742"/>
                    <a:pt x="1170432" y="209362"/>
                    <a:pt x="1170432" y="218633"/>
                  </a:cubicBezTo>
                  <a:lnTo>
                    <a:pt x="1170432" y="622366"/>
                  </a:lnTo>
                  <a:cubicBezTo>
                    <a:pt x="1170432" y="631764"/>
                    <a:pt x="1162812" y="639257"/>
                    <a:pt x="1153541" y="639257"/>
                  </a:cubicBezTo>
                  <a:lnTo>
                    <a:pt x="424307" y="639257"/>
                  </a:lnTo>
                  <a:lnTo>
                    <a:pt x="424307" y="622366"/>
                  </a:lnTo>
                  <a:lnTo>
                    <a:pt x="441198" y="622366"/>
                  </a:lnTo>
                  <a:lnTo>
                    <a:pt x="441198" y="824169"/>
                  </a:lnTo>
                  <a:cubicBezTo>
                    <a:pt x="441198" y="831027"/>
                    <a:pt x="437134" y="837123"/>
                    <a:pt x="430784" y="839790"/>
                  </a:cubicBezTo>
                  <a:cubicBezTo>
                    <a:pt x="424434" y="842457"/>
                    <a:pt x="417195" y="841060"/>
                    <a:pt x="412369" y="836234"/>
                  </a:cubicBezTo>
                  <a:lnTo>
                    <a:pt x="4953" y="432628"/>
                  </a:lnTo>
                  <a:cubicBezTo>
                    <a:pt x="1778" y="429453"/>
                    <a:pt x="0" y="425135"/>
                    <a:pt x="0" y="420563"/>
                  </a:cubicBezTo>
                  <a:cubicBezTo>
                    <a:pt x="0" y="415991"/>
                    <a:pt x="1778" y="411673"/>
                    <a:pt x="4953" y="408498"/>
                  </a:cubicBezTo>
                  <a:moveTo>
                    <a:pt x="28829" y="432501"/>
                  </a:moveTo>
                  <a:lnTo>
                    <a:pt x="16891" y="420436"/>
                  </a:lnTo>
                  <a:lnTo>
                    <a:pt x="28829" y="408371"/>
                  </a:lnTo>
                  <a:lnTo>
                    <a:pt x="436118" y="812231"/>
                  </a:lnTo>
                  <a:lnTo>
                    <a:pt x="424180" y="824296"/>
                  </a:lnTo>
                  <a:lnTo>
                    <a:pt x="407289" y="824296"/>
                  </a:lnTo>
                  <a:lnTo>
                    <a:pt x="407289" y="622366"/>
                  </a:lnTo>
                  <a:cubicBezTo>
                    <a:pt x="407289" y="612968"/>
                    <a:pt x="414909" y="605475"/>
                    <a:pt x="424180" y="605475"/>
                  </a:cubicBezTo>
                  <a:lnTo>
                    <a:pt x="1153541" y="605475"/>
                  </a:lnTo>
                  <a:lnTo>
                    <a:pt x="1153541" y="622366"/>
                  </a:lnTo>
                  <a:lnTo>
                    <a:pt x="1136523" y="622366"/>
                  </a:lnTo>
                  <a:lnTo>
                    <a:pt x="1136523" y="218760"/>
                  </a:lnTo>
                  <a:lnTo>
                    <a:pt x="1153414" y="218760"/>
                  </a:lnTo>
                  <a:lnTo>
                    <a:pt x="1153414" y="235651"/>
                  </a:lnTo>
                  <a:lnTo>
                    <a:pt x="424307" y="235651"/>
                  </a:lnTo>
                  <a:cubicBezTo>
                    <a:pt x="414909" y="235651"/>
                    <a:pt x="407416" y="228031"/>
                    <a:pt x="407416" y="218760"/>
                  </a:cubicBezTo>
                  <a:lnTo>
                    <a:pt x="407416" y="16830"/>
                  </a:lnTo>
                  <a:lnTo>
                    <a:pt x="424307" y="16830"/>
                  </a:lnTo>
                  <a:lnTo>
                    <a:pt x="436245" y="28895"/>
                  </a:lnTo>
                  <a:lnTo>
                    <a:pt x="28829" y="432628"/>
                  </a:lnTo>
                  <a:close/>
                </a:path>
              </a:pathLst>
            </a:custGeom>
            <a:solidFill>
              <a:srgbClr val="FFB76D"/>
            </a:solid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71550" y="345538"/>
            <a:ext cx="16346662" cy="584778"/>
            <a:chOff x="0" y="0"/>
            <a:chExt cx="21795550" cy="77970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1795550" cy="779700"/>
            </a:xfrm>
            <a:custGeom>
              <a:avLst/>
              <a:gdLst/>
              <a:ahLst/>
              <a:cxnLst/>
              <a:rect r="r" b="b" t="t" l="l"/>
              <a:pathLst>
                <a:path h="779700" w="21795550">
                  <a:moveTo>
                    <a:pt x="0" y="0"/>
                  </a:moveTo>
                  <a:lnTo>
                    <a:pt x="21795550" y="0"/>
                  </a:lnTo>
                  <a:lnTo>
                    <a:pt x="21795550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94679" r="0" b="-49468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21795550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CADASTRO FUNCIONAL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27084" y="1383649"/>
            <a:ext cx="16616362" cy="549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5 – 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Selecione o tipo de vínculo.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4831632" y="1995430"/>
            <a:ext cx="8624726" cy="6785753"/>
            <a:chOff x="0" y="0"/>
            <a:chExt cx="11499634" cy="904767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499596" cy="9047734"/>
            </a:xfrm>
            <a:custGeom>
              <a:avLst/>
              <a:gdLst/>
              <a:ahLst/>
              <a:cxnLst/>
              <a:rect r="r" b="b" t="t" l="l"/>
              <a:pathLst>
                <a:path h="9047734" w="11499596">
                  <a:moveTo>
                    <a:pt x="0" y="0"/>
                  </a:moveTo>
                  <a:lnTo>
                    <a:pt x="11499596" y="0"/>
                  </a:lnTo>
                  <a:lnTo>
                    <a:pt x="11499596" y="9047734"/>
                  </a:lnTo>
                  <a:lnTo>
                    <a:pt x="0" y="9047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5549" r="0" b="-5549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-10800000">
            <a:off x="6303616" y="6373187"/>
            <a:ext cx="884901" cy="624650"/>
            <a:chOff x="0" y="0"/>
            <a:chExt cx="1179868" cy="83286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16891" y="16891"/>
              <a:ext cx="1142619" cy="799338"/>
            </a:xfrm>
            <a:custGeom>
              <a:avLst/>
              <a:gdLst/>
              <a:ahLst/>
              <a:cxnLst/>
              <a:rect r="r" b="b" t="t" l="l"/>
              <a:pathLst>
                <a:path h="799338" w="1142619">
                  <a:moveTo>
                    <a:pt x="0" y="399669"/>
                  </a:moveTo>
                  <a:lnTo>
                    <a:pt x="403352" y="0"/>
                  </a:lnTo>
                  <a:lnTo>
                    <a:pt x="403352" y="199898"/>
                  </a:lnTo>
                  <a:lnTo>
                    <a:pt x="1142619" y="199898"/>
                  </a:lnTo>
                  <a:lnTo>
                    <a:pt x="1142619" y="599567"/>
                  </a:lnTo>
                  <a:lnTo>
                    <a:pt x="403352" y="599567"/>
                  </a:lnTo>
                  <a:lnTo>
                    <a:pt x="403352" y="799338"/>
                  </a:lnTo>
                  <a:close/>
                </a:path>
              </a:pathLst>
            </a:custGeom>
            <a:solidFill>
              <a:srgbClr val="FFB76D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23"/>
              <a:ext cx="1176401" cy="833163"/>
            </a:xfrm>
            <a:custGeom>
              <a:avLst/>
              <a:gdLst/>
              <a:ahLst/>
              <a:cxnLst/>
              <a:rect r="r" b="b" t="t" l="l"/>
              <a:pathLst>
                <a:path h="833163" w="1176401">
                  <a:moveTo>
                    <a:pt x="4953" y="404599"/>
                  </a:moveTo>
                  <a:lnTo>
                    <a:pt x="408305" y="4930"/>
                  </a:lnTo>
                  <a:cubicBezTo>
                    <a:pt x="413131" y="104"/>
                    <a:pt x="420370" y="-1293"/>
                    <a:pt x="426720" y="1247"/>
                  </a:cubicBezTo>
                  <a:cubicBezTo>
                    <a:pt x="433070" y="3787"/>
                    <a:pt x="437134" y="10010"/>
                    <a:pt x="437134" y="16868"/>
                  </a:cubicBezTo>
                  <a:lnTo>
                    <a:pt x="437134" y="216766"/>
                  </a:lnTo>
                  <a:lnTo>
                    <a:pt x="420243" y="216766"/>
                  </a:lnTo>
                  <a:lnTo>
                    <a:pt x="420243" y="199875"/>
                  </a:lnTo>
                  <a:lnTo>
                    <a:pt x="1159510" y="199875"/>
                  </a:lnTo>
                  <a:cubicBezTo>
                    <a:pt x="1168908" y="199875"/>
                    <a:pt x="1176401" y="207495"/>
                    <a:pt x="1176401" y="216766"/>
                  </a:cubicBezTo>
                  <a:lnTo>
                    <a:pt x="1176401" y="616435"/>
                  </a:lnTo>
                  <a:cubicBezTo>
                    <a:pt x="1176401" y="625833"/>
                    <a:pt x="1168781" y="633326"/>
                    <a:pt x="1159510" y="633326"/>
                  </a:cubicBezTo>
                  <a:lnTo>
                    <a:pt x="420243" y="633326"/>
                  </a:lnTo>
                  <a:lnTo>
                    <a:pt x="420243" y="616435"/>
                  </a:lnTo>
                  <a:lnTo>
                    <a:pt x="437134" y="616435"/>
                  </a:lnTo>
                  <a:lnTo>
                    <a:pt x="437134" y="816206"/>
                  </a:lnTo>
                  <a:cubicBezTo>
                    <a:pt x="437134" y="823064"/>
                    <a:pt x="433070" y="829160"/>
                    <a:pt x="426720" y="831827"/>
                  </a:cubicBezTo>
                  <a:cubicBezTo>
                    <a:pt x="420370" y="834494"/>
                    <a:pt x="413131" y="833097"/>
                    <a:pt x="408305" y="828271"/>
                  </a:cubicBezTo>
                  <a:lnTo>
                    <a:pt x="4953" y="428602"/>
                  </a:lnTo>
                  <a:cubicBezTo>
                    <a:pt x="1778" y="425427"/>
                    <a:pt x="0" y="421109"/>
                    <a:pt x="0" y="416537"/>
                  </a:cubicBezTo>
                  <a:cubicBezTo>
                    <a:pt x="0" y="411965"/>
                    <a:pt x="1778" y="407647"/>
                    <a:pt x="4953" y="404472"/>
                  </a:cubicBezTo>
                  <a:moveTo>
                    <a:pt x="28829" y="428475"/>
                  </a:moveTo>
                  <a:lnTo>
                    <a:pt x="16891" y="416410"/>
                  </a:lnTo>
                  <a:lnTo>
                    <a:pt x="28829" y="404345"/>
                  </a:lnTo>
                  <a:lnTo>
                    <a:pt x="432181" y="804268"/>
                  </a:lnTo>
                  <a:lnTo>
                    <a:pt x="420243" y="816333"/>
                  </a:lnTo>
                  <a:lnTo>
                    <a:pt x="403225" y="816333"/>
                  </a:lnTo>
                  <a:lnTo>
                    <a:pt x="403225" y="616435"/>
                  </a:lnTo>
                  <a:cubicBezTo>
                    <a:pt x="403225" y="607037"/>
                    <a:pt x="410845" y="599544"/>
                    <a:pt x="420116" y="599544"/>
                  </a:cubicBezTo>
                  <a:lnTo>
                    <a:pt x="1159510" y="599544"/>
                  </a:lnTo>
                  <a:lnTo>
                    <a:pt x="1159510" y="616435"/>
                  </a:lnTo>
                  <a:lnTo>
                    <a:pt x="1142619" y="616435"/>
                  </a:lnTo>
                  <a:lnTo>
                    <a:pt x="1142619" y="216766"/>
                  </a:lnTo>
                  <a:lnTo>
                    <a:pt x="1159510" y="216766"/>
                  </a:lnTo>
                  <a:lnTo>
                    <a:pt x="1159510" y="233657"/>
                  </a:lnTo>
                  <a:lnTo>
                    <a:pt x="420243" y="233657"/>
                  </a:lnTo>
                  <a:cubicBezTo>
                    <a:pt x="410845" y="233657"/>
                    <a:pt x="403352" y="226037"/>
                    <a:pt x="403352" y="216766"/>
                  </a:cubicBezTo>
                  <a:lnTo>
                    <a:pt x="403352" y="16868"/>
                  </a:lnTo>
                  <a:lnTo>
                    <a:pt x="420243" y="16868"/>
                  </a:lnTo>
                  <a:lnTo>
                    <a:pt x="432181" y="28933"/>
                  </a:lnTo>
                  <a:lnTo>
                    <a:pt x="28829" y="428602"/>
                  </a:lnTo>
                  <a:close/>
                </a:path>
              </a:pathLst>
            </a:custGeom>
            <a:solidFill>
              <a:srgbClr val="FFB76D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1235033" y="7492298"/>
            <a:ext cx="884901" cy="624650"/>
            <a:chOff x="0" y="0"/>
            <a:chExt cx="1179868" cy="832866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16891" y="16891"/>
              <a:ext cx="1142619" cy="799338"/>
            </a:xfrm>
            <a:custGeom>
              <a:avLst/>
              <a:gdLst/>
              <a:ahLst/>
              <a:cxnLst/>
              <a:rect r="r" b="b" t="t" l="l"/>
              <a:pathLst>
                <a:path h="799338" w="1142619">
                  <a:moveTo>
                    <a:pt x="0" y="399669"/>
                  </a:moveTo>
                  <a:lnTo>
                    <a:pt x="403352" y="0"/>
                  </a:lnTo>
                  <a:lnTo>
                    <a:pt x="403352" y="199898"/>
                  </a:lnTo>
                  <a:lnTo>
                    <a:pt x="1142619" y="199898"/>
                  </a:lnTo>
                  <a:lnTo>
                    <a:pt x="1142619" y="599567"/>
                  </a:lnTo>
                  <a:lnTo>
                    <a:pt x="403352" y="599567"/>
                  </a:lnTo>
                  <a:lnTo>
                    <a:pt x="403352" y="799338"/>
                  </a:lnTo>
                  <a:close/>
                </a:path>
              </a:pathLst>
            </a:custGeom>
            <a:solidFill>
              <a:srgbClr val="FFB76D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23"/>
              <a:ext cx="1176401" cy="833163"/>
            </a:xfrm>
            <a:custGeom>
              <a:avLst/>
              <a:gdLst/>
              <a:ahLst/>
              <a:cxnLst/>
              <a:rect r="r" b="b" t="t" l="l"/>
              <a:pathLst>
                <a:path h="833163" w="1176401">
                  <a:moveTo>
                    <a:pt x="4953" y="404599"/>
                  </a:moveTo>
                  <a:lnTo>
                    <a:pt x="408305" y="4930"/>
                  </a:lnTo>
                  <a:cubicBezTo>
                    <a:pt x="413131" y="104"/>
                    <a:pt x="420370" y="-1293"/>
                    <a:pt x="426720" y="1247"/>
                  </a:cubicBezTo>
                  <a:cubicBezTo>
                    <a:pt x="433070" y="3787"/>
                    <a:pt x="437134" y="10010"/>
                    <a:pt x="437134" y="16868"/>
                  </a:cubicBezTo>
                  <a:lnTo>
                    <a:pt x="437134" y="216766"/>
                  </a:lnTo>
                  <a:lnTo>
                    <a:pt x="420243" y="216766"/>
                  </a:lnTo>
                  <a:lnTo>
                    <a:pt x="420243" y="199875"/>
                  </a:lnTo>
                  <a:lnTo>
                    <a:pt x="1159510" y="199875"/>
                  </a:lnTo>
                  <a:cubicBezTo>
                    <a:pt x="1168908" y="199875"/>
                    <a:pt x="1176401" y="207495"/>
                    <a:pt x="1176401" y="216766"/>
                  </a:cubicBezTo>
                  <a:lnTo>
                    <a:pt x="1176401" y="616435"/>
                  </a:lnTo>
                  <a:cubicBezTo>
                    <a:pt x="1176401" y="625833"/>
                    <a:pt x="1168781" y="633326"/>
                    <a:pt x="1159510" y="633326"/>
                  </a:cubicBezTo>
                  <a:lnTo>
                    <a:pt x="420243" y="633326"/>
                  </a:lnTo>
                  <a:lnTo>
                    <a:pt x="420243" y="616435"/>
                  </a:lnTo>
                  <a:lnTo>
                    <a:pt x="437134" y="616435"/>
                  </a:lnTo>
                  <a:lnTo>
                    <a:pt x="437134" y="816206"/>
                  </a:lnTo>
                  <a:cubicBezTo>
                    <a:pt x="437134" y="823064"/>
                    <a:pt x="433070" y="829160"/>
                    <a:pt x="426720" y="831827"/>
                  </a:cubicBezTo>
                  <a:cubicBezTo>
                    <a:pt x="420370" y="834494"/>
                    <a:pt x="413131" y="833097"/>
                    <a:pt x="408305" y="828271"/>
                  </a:cubicBezTo>
                  <a:lnTo>
                    <a:pt x="4953" y="428602"/>
                  </a:lnTo>
                  <a:cubicBezTo>
                    <a:pt x="1778" y="425427"/>
                    <a:pt x="0" y="421109"/>
                    <a:pt x="0" y="416537"/>
                  </a:cubicBezTo>
                  <a:cubicBezTo>
                    <a:pt x="0" y="411965"/>
                    <a:pt x="1778" y="407647"/>
                    <a:pt x="4953" y="404472"/>
                  </a:cubicBezTo>
                  <a:moveTo>
                    <a:pt x="28829" y="428475"/>
                  </a:moveTo>
                  <a:lnTo>
                    <a:pt x="16891" y="416410"/>
                  </a:lnTo>
                  <a:lnTo>
                    <a:pt x="28829" y="404345"/>
                  </a:lnTo>
                  <a:lnTo>
                    <a:pt x="432181" y="804268"/>
                  </a:lnTo>
                  <a:lnTo>
                    <a:pt x="420243" y="816333"/>
                  </a:lnTo>
                  <a:lnTo>
                    <a:pt x="403225" y="816333"/>
                  </a:lnTo>
                  <a:lnTo>
                    <a:pt x="403225" y="616435"/>
                  </a:lnTo>
                  <a:cubicBezTo>
                    <a:pt x="403225" y="607037"/>
                    <a:pt x="410845" y="599544"/>
                    <a:pt x="420116" y="599544"/>
                  </a:cubicBezTo>
                  <a:lnTo>
                    <a:pt x="1159510" y="599544"/>
                  </a:lnTo>
                  <a:lnTo>
                    <a:pt x="1159510" y="616435"/>
                  </a:lnTo>
                  <a:lnTo>
                    <a:pt x="1142619" y="616435"/>
                  </a:lnTo>
                  <a:lnTo>
                    <a:pt x="1142619" y="216766"/>
                  </a:lnTo>
                  <a:lnTo>
                    <a:pt x="1159510" y="216766"/>
                  </a:lnTo>
                  <a:lnTo>
                    <a:pt x="1159510" y="233657"/>
                  </a:lnTo>
                  <a:lnTo>
                    <a:pt x="420243" y="233657"/>
                  </a:lnTo>
                  <a:cubicBezTo>
                    <a:pt x="410845" y="233657"/>
                    <a:pt x="403352" y="226037"/>
                    <a:pt x="403352" y="216766"/>
                  </a:cubicBezTo>
                  <a:lnTo>
                    <a:pt x="403352" y="16868"/>
                  </a:lnTo>
                  <a:lnTo>
                    <a:pt x="420243" y="16868"/>
                  </a:lnTo>
                  <a:lnTo>
                    <a:pt x="432181" y="28933"/>
                  </a:lnTo>
                  <a:lnTo>
                    <a:pt x="28829" y="428602"/>
                  </a:lnTo>
                  <a:close/>
                </a:path>
              </a:pathLst>
            </a:custGeom>
            <a:solidFill>
              <a:srgbClr val="FFB76D"/>
            </a:solid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13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71550" y="345538"/>
            <a:ext cx="16346662" cy="584778"/>
            <a:chOff x="0" y="0"/>
            <a:chExt cx="21795550" cy="77970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1795550" cy="779700"/>
            </a:xfrm>
            <a:custGeom>
              <a:avLst/>
              <a:gdLst/>
              <a:ahLst/>
              <a:cxnLst/>
              <a:rect r="r" b="b" t="t" l="l"/>
              <a:pathLst>
                <a:path h="779700" w="21795550">
                  <a:moveTo>
                    <a:pt x="0" y="0"/>
                  </a:moveTo>
                  <a:lnTo>
                    <a:pt x="21795550" y="0"/>
                  </a:lnTo>
                  <a:lnTo>
                    <a:pt x="21795550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94679" r="0" b="-49468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21795550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CADASTRO FUNCIONAL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27084" y="1383649"/>
            <a:ext cx="16616362" cy="1534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6 – 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Digite o início do exercício do docente e clique em </a:t>
            </a: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Adicionar Vínculo</a:t>
            </a:r>
            <a:r>
              <a:rPr lang="en-US" b="true" sz="3200" spc="-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. 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Não é necessário digitar o fim do exercício. Essa data deve ser preenchida somente quando o docente não possuir mais vínculo com a rede de ensino/escola.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5497630" y="2933510"/>
            <a:ext cx="7293578" cy="5958659"/>
            <a:chOff x="0" y="0"/>
            <a:chExt cx="9724771" cy="7944879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724771" cy="7944866"/>
            </a:xfrm>
            <a:custGeom>
              <a:avLst/>
              <a:gdLst/>
              <a:ahLst/>
              <a:cxnLst/>
              <a:rect r="r" b="b" t="t" l="l"/>
              <a:pathLst>
                <a:path h="7944866" w="9724771">
                  <a:moveTo>
                    <a:pt x="0" y="0"/>
                  </a:moveTo>
                  <a:lnTo>
                    <a:pt x="9724771" y="0"/>
                  </a:lnTo>
                  <a:lnTo>
                    <a:pt x="9724771" y="7944866"/>
                  </a:lnTo>
                  <a:lnTo>
                    <a:pt x="0" y="7944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-10800000">
            <a:off x="6364310" y="7458427"/>
            <a:ext cx="804453" cy="630898"/>
            <a:chOff x="0" y="0"/>
            <a:chExt cx="1072604" cy="841197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16891" y="16891"/>
              <a:ext cx="1038733" cy="807339"/>
            </a:xfrm>
            <a:custGeom>
              <a:avLst/>
              <a:gdLst/>
              <a:ahLst/>
              <a:cxnLst/>
              <a:rect r="r" b="b" t="t" l="l"/>
              <a:pathLst>
                <a:path h="807339" w="1038733">
                  <a:moveTo>
                    <a:pt x="0" y="403733"/>
                  </a:moveTo>
                  <a:lnTo>
                    <a:pt x="407416" y="0"/>
                  </a:lnTo>
                  <a:lnTo>
                    <a:pt x="407416" y="201930"/>
                  </a:lnTo>
                  <a:lnTo>
                    <a:pt x="1038733" y="201930"/>
                  </a:lnTo>
                  <a:lnTo>
                    <a:pt x="1038733" y="605536"/>
                  </a:lnTo>
                  <a:lnTo>
                    <a:pt x="407416" y="605536"/>
                  </a:lnTo>
                  <a:lnTo>
                    <a:pt x="407416" y="807339"/>
                  </a:lnTo>
                  <a:close/>
                </a:path>
              </a:pathLst>
            </a:custGeom>
            <a:solidFill>
              <a:srgbClr val="FFB76D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61"/>
              <a:ext cx="1072515" cy="841126"/>
            </a:xfrm>
            <a:custGeom>
              <a:avLst/>
              <a:gdLst/>
              <a:ahLst/>
              <a:cxnLst/>
              <a:rect r="r" b="b" t="t" l="l"/>
              <a:pathLst>
                <a:path h="841126" w="1072515">
                  <a:moveTo>
                    <a:pt x="4953" y="408498"/>
                  </a:moveTo>
                  <a:lnTo>
                    <a:pt x="412369" y="4892"/>
                  </a:lnTo>
                  <a:cubicBezTo>
                    <a:pt x="417195" y="66"/>
                    <a:pt x="424434" y="-1331"/>
                    <a:pt x="430784" y="1336"/>
                  </a:cubicBezTo>
                  <a:cubicBezTo>
                    <a:pt x="437134" y="4003"/>
                    <a:pt x="441198" y="10099"/>
                    <a:pt x="441198" y="16957"/>
                  </a:cubicBezTo>
                  <a:lnTo>
                    <a:pt x="441198" y="218760"/>
                  </a:lnTo>
                  <a:lnTo>
                    <a:pt x="424307" y="218760"/>
                  </a:lnTo>
                  <a:lnTo>
                    <a:pt x="424307" y="201742"/>
                  </a:lnTo>
                  <a:lnTo>
                    <a:pt x="1055624" y="201742"/>
                  </a:lnTo>
                  <a:cubicBezTo>
                    <a:pt x="1065022" y="201742"/>
                    <a:pt x="1072515" y="209362"/>
                    <a:pt x="1072515" y="218633"/>
                  </a:cubicBezTo>
                  <a:lnTo>
                    <a:pt x="1072515" y="622366"/>
                  </a:lnTo>
                  <a:cubicBezTo>
                    <a:pt x="1072515" y="631764"/>
                    <a:pt x="1064895" y="639257"/>
                    <a:pt x="1055624" y="639257"/>
                  </a:cubicBezTo>
                  <a:lnTo>
                    <a:pt x="424307" y="639257"/>
                  </a:lnTo>
                  <a:lnTo>
                    <a:pt x="424307" y="622366"/>
                  </a:lnTo>
                  <a:lnTo>
                    <a:pt x="441198" y="622366"/>
                  </a:lnTo>
                  <a:lnTo>
                    <a:pt x="441198" y="824169"/>
                  </a:lnTo>
                  <a:cubicBezTo>
                    <a:pt x="441198" y="831027"/>
                    <a:pt x="437134" y="837123"/>
                    <a:pt x="430784" y="839790"/>
                  </a:cubicBezTo>
                  <a:cubicBezTo>
                    <a:pt x="424434" y="842457"/>
                    <a:pt x="417195" y="841060"/>
                    <a:pt x="412369" y="836234"/>
                  </a:cubicBezTo>
                  <a:lnTo>
                    <a:pt x="4953" y="432628"/>
                  </a:lnTo>
                  <a:cubicBezTo>
                    <a:pt x="1778" y="429453"/>
                    <a:pt x="0" y="425135"/>
                    <a:pt x="0" y="420563"/>
                  </a:cubicBezTo>
                  <a:cubicBezTo>
                    <a:pt x="0" y="415991"/>
                    <a:pt x="1778" y="411673"/>
                    <a:pt x="4953" y="408498"/>
                  </a:cubicBezTo>
                  <a:moveTo>
                    <a:pt x="28829" y="432501"/>
                  </a:moveTo>
                  <a:lnTo>
                    <a:pt x="16891" y="420436"/>
                  </a:lnTo>
                  <a:lnTo>
                    <a:pt x="28829" y="408371"/>
                  </a:lnTo>
                  <a:lnTo>
                    <a:pt x="436118" y="812231"/>
                  </a:lnTo>
                  <a:lnTo>
                    <a:pt x="424180" y="824296"/>
                  </a:lnTo>
                  <a:lnTo>
                    <a:pt x="407289" y="824296"/>
                  </a:lnTo>
                  <a:lnTo>
                    <a:pt x="407289" y="622366"/>
                  </a:lnTo>
                  <a:cubicBezTo>
                    <a:pt x="407289" y="612968"/>
                    <a:pt x="414909" y="605475"/>
                    <a:pt x="424180" y="605475"/>
                  </a:cubicBezTo>
                  <a:lnTo>
                    <a:pt x="1055624" y="605475"/>
                  </a:lnTo>
                  <a:lnTo>
                    <a:pt x="1055624" y="622366"/>
                  </a:lnTo>
                  <a:lnTo>
                    <a:pt x="1038733" y="622366"/>
                  </a:lnTo>
                  <a:lnTo>
                    <a:pt x="1038733" y="218760"/>
                  </a:lnTo>
                  <a:lnTo>
                    <a:pt x="1055624" y="218760"/>
                  </a:lnTo>
                  <a:lnTo>
                    <a:pt x="1055624" y="235651"/>
                  </a:lnTo>
                  <a:lnTo>
                    <a:pt x="424307" y="235651"/>
                  </a:lnTo>
                  <a:cubicBezTo>
                    <a:pt x="414909" y="235651"/>
                    <a:pt x="407416" y="228031"/>
                    <a:pt x="407416" y="218760"/>
                  </a:cubicBezTo>
                  <a:lnTo>
                    <a:pt x="407416" y="16830"/>
                  </a:lnTo>
                  <a:lnTo>
                    <a:pt x="424307" y="16830"/>
                  </a:lnTo>
                  <a:lnTo>
                    <a:pt x="436245" y="28895"/>
                  </a:lnTo>
                  <a:lnTo>
                    <a:pt x="28829" y="432628"/>
                  </a:lnTo>
                  <a:close/>
                </a:path>
              </a:pathLst>
            </a:custGeom>
            <a:solidFill>
              <a:srgbClr val="FFB76D"/>
            </a:solid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14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71550" y="345538"/>
            <a:ext cx="16346662" cy="584778"/>
            <a:chOff x="0" y="0"/>
            <a:chExt cx="21795550" cy="77970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1795550" cy="779700"/>
            </a:xfrm>
            <a:custGeom>
              <a:avLst/>
              <a:gdLst/>
              <a:ahLst/>
              <a:cxnLst/>
              <a:rect r="r" b="b" t="t" l="l"/>
              <a:pathLst>
                <a:path h="779700" w="21795550">
                  <a:moveTo>
                    <a:pt x="0" y="0"/>
                  </a:moveTo>
                  <a:lnTo>
                    <a:pt x="21795550" y="0"/>
                  </a:lnTo>
                  <a:lnTo>
                    <a:pt x="21795550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94679" r="0" b="-49468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21795550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CADASTRO FUNCIONAL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27084" y="1383649"/>
            <a:ext cx="16616362" cy="7074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Pronto! 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Será exibida uma mensagem de confirmação.</a:t>
            </a:r>
          </a:p>
          <a:p>
            <a:pPr algn="l">
              <a:lnSpc>
                <a:spcPts val="3840"/>
              </a:lnSpc>
            </a:pPr>
          </a:p>
          <a:p>
            <a:pPr algn="l">
              <a:lnSpc>
                <a:spcPts val="3840"/>
              </a:lnSpc>
            </a:pPr>
          </a:p>
          <a:p>
            <a:pPr algn="l">
              <a:lnSpc>
                <a:spcPts val="3840"/>
              </a:lnSpc>
            </a:pPr>
          </a:p>
          <a:p>
            <a:pPr algn="l">
              <a:lnSpc>
                <a:spcPts val="3840"/>
              </a:lnSpc>
            </a:pPr>
          </a:p>
          <a:p>
            <a:pPr algn="l">
              <a:lnSpc>
                <a:spcPts val="3840"/>
              </a:lnSpc>
            </a:pPr>
          </a:p>
          <a:p>
            <a:pPr algn="l">
              <a:lnSpc>
                <a:spcPts val="3840"/>
              </a:lnSpc>
            </a:pPr>
          </a:p>
          <a:p>
            <a:pPr algn="l">
              <a:lnSpc>
                <a:spcPts val="4320"/>
              </a:lnSpc>
            </a:pPr>
            <a:r>
              <a:rPr lang="en-US" b="true" sz="3600" spc="-5">
                <a:solidFill>
                  <a:srgbClr val="FFB76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Regras Importantes</a:t>
            </a:r>
          </a:p>
          <a:p>
            <a:pPr algn="ctr">
              <a:lnSpc>
                <a:spcPts val="3840"/>
              </a:lnSpc>
            </a:pPr>
          </a:p>
          <a:p>
            <a:pPr algn="l" marL="386080" indent="-193040" lvl="1">
              <a:lnSpc>
                <a:spcPts val="3840"/>
              </a:lnSpc>
              <a:buFont typeface="Arial"/>
              <a:buChar char="•"/>
            </a:pP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Para outras redes o docente ou gestor pode estar vinculado em até 999 unidade escolares.</a:t>
            </a:r>
          </a:p>
          <a:p>
            <a:pPr algn="l" marL="386080" indent="-193040" lvl="1">
              <a:lnSpc>
                <a:spcPts val="3840"/>
              </a:lnSpc>
              <a:buFont typeface="Arial"/>
              <a:buChar char="•"/>
            </a:pP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Não é possível excluir vínculo do profissional se houver atribuição no CPF/vinculo.</a:t>
            </a:r>
          </a:p>
          <a:p>
            <a:pPr algn="l" marL="386080" indent="-193040" lvl="1">
              <a:lnSpc>
                <a:spcPts val="3840"/>
              </a:lnSpc>
              <a:buFont typeface="Arial"/>
              <a:buChar char="•"/>
            </a:pP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É necessário excluir as associações e posteriormente o vinculo.</a:t>
            </a:r>
          </a:p>
          <a:p>
            <a:pPr algn="l" marL="386080" indent="-193040" lvl="1">
              <a:lnSpc>
                <a:spcPts val="3840"/>
              </a:lnSpc>
              <a:buFont typeface="Arial"/>
              <a:buChar char="•"/>
            </a:pP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 exclusão do vinculo deve ser realizada somente para registros indevidos.</a:t>
            </a:r>
          </a:p>
          <a:p>
            <a:pPr algn="l" marL="386080" indent="-193040" lvl="1">
              <a:lnSpc>
                <a:spcPts val="3840"/>
              </a:lnSpc>
              <a:buFont typeface="Arial"/>
              <a:buChar char="•"/>
            </a:pP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Caso o docente não pertença mais a rede de ensino/escola, insira data no seu cadastro.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3057525" y="2471471"/>
            <a:ext cx="12172950" cy="1771650"/>
            <a:chOff x="0" y="0"/>
            <a:chExt cx="16230600" cy="23622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6230600" cy="2362200"/>
            </a:xfrm>
            <a:custGeom>
              <a:avLst/>
              <a:gdLst/>
              <a:ahLst/>
              <a:cxnLst/>
              <a:rect r="r" b="b" t="t" l="l"/>
              <a:pathLst>
                <a:path h="2362200" w="16230600">
                  <a:moveTo>
                    <a:pt x="0" y="0"/>
                  </a:moveTo>
                  <a:lnTo>
                    <a:pt x="16230600" y="0"/>
                  </a:lnTo>
                  <a:lnTo>
                    <a:pt x="16230600" y="2362200"/>
                  </a:lnTo>
                  <a:lnTo>
                    <a:pt x="0" y="2362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10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15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71550" y="345538"/>
            <a:ext cx="16346662" cy="584778"/>
            <a:chOff x="0" y="0"/>
            <a:chExt cx="21795550" cy="77970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1795550" cy="779700"/>
            </a:xfrm>
            <a:custGeom>
              <a:avLst/>
              <a:gdLst/>
              <a:ahLst/>
              <a:cxnLst/>
              <a:rect r="r" b="b" t="t" l="l"/>
              <a:pathLst>
                <a:path h="779700" w="21795550">
                  <a:moveTo>
                    <a:pt x="0" y="0"/>
                  </a:moveTo>
                  <a:lnTo>
                    <a:pt x="21795550" y="0"/>
                  </a:lnTo>
                  <a:lnTo>
                    <a:pt x="21795550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10">
                <a:alphaModFix amt="0"/>
              </a:blip>
              <a:stretch>
                <a:fillRect l="0" t="-494679" r="0" b="-49468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21795550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PORTAL DE ATENDIMENTO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2379907" y="2723634"/>
            <a:ext cx="13703675" cy="4398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6"/>
              </a:lnSpc>
            </a:pPr>
            <a:r>
              <a:rPr lang="en-US" sz="3200">
                <a:solidFill>
                  <a:srgbClr val="0D0D0D"/>
                </a:solidFill>
                <a:latin typeface="Calibri (MS)"/>
                <a:ea typeface="Calibri (MS)"/>
                <a:cs typeface="Calibri (MS)"/>
                <a:sym typeface="Calibri (MS)"/>
              </a:rPr>
              <a:t>Em casos de dúvidas ou inconsistências sistêmicas, sugerimos que entre em contato com a sua Diretoria de Ensino, Secretaria Municipal ou registre uma ocorrência no nosso Portal de Atendimento, clicando no botão abaixo:</a:t>
            </a:r>
          </a:p>
          <a:p>
            <a:pPr algn="ctr">
              <a:lnSpc>
                <a:spcPts val="4416"/>
              </a:lnSpc>
            </a:pPr>
          </a:p>
          <a:p>
            <a:pPr algn="ctr">
              <a:lnSpc>
                <a:spcPts val="4416"/>
              </a:lnSpc>
            </a:pPr>
          </a:p>
          <a:p>
            <a:pPr algn="ctr">
              <a:lnSpc>
                <a:spcPts val="4416"/>
              </a:lnSpc>
            </a:pPr>
          </a:p>
          <a:p>
            <a:pPr algn="ctr">
              <a:lnSpc>
                <a:spcPts val="4416"/>
              </a:lnSpc>
            </a:pPr>
            <a:r>
              <a:rPr lang="en-US" sz="3200">
                <a:solidFill>
                  <a:srgbClr val="0D0D0D"/>
                </a:solidFill>
                <a:latin typeface="Calibri (MS)"/>
                <a:ea typeface="Calibri (MS)"/>
                <a:cs typeface="Calibri (MS)"/>
                <a:sym typeface="Calibri (MS)"/>
              </a:rPr>
              <a:t>Assunto: Censo Escolar</a:t>
            </a:r>
          </a:p>
          <a:p>
            <a:pPr algn="ctr">
              <a:lnSpc>
                <a:spcPts val="3863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Qualquer dúvida acesse o tutorial do portal de atendimento, </a:t>
            </a:r>
            <a:r>
              <a:rPr lang="en-US" sz="2799">
                <a:solidFill>
                  <a:srgbClr val="0D0D0D"/>
                </a:solidFill>
                <a:latin typeface="Calibri (MS)"/>
                <a:ea typeface="Calibri (MS)"/>
                <a:cs typeface="Calibri (MS)"/>
                <a:sym typeface="Calibri (MS)"/>
              </a:rPr>
              <a:t>clicando no botão abaixo: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6223330" y="4874190"/>
            <a:ext cx="6016828" cy="811101"/>
            <a:chOff x="0" y="0"/>
            <a:chExt cx="8022438" cy="1081468"/>
          </a:xfrm>
        </p:grpSpPr>
        <p:sp>
          <p:nvSpPr>
            <p:cNvPr name="Freeform 27" id="27">
              <a:hlinkClick r:id="rId11" tooltip="https://atendimento.educacao.sp.gov.br/"/>
            </p:cNvPr>
            <p:cNvSpPr/>
            <p:nvPr/>
          </p:nvSpPr>
          <p:spPr>
            <a:xfrm flipH="false" flipV="false" rot="0">
              <a:off x="0" y="0"/>
              <a:ext cx="8022463" cy="1081405"/>
            </a:xfrm>
            <a:custGeom>
              <a:avLst/>
              <a:gdLst/>
              <a:ahLst/>
              <a:cxnLst/>
              <a:rect r="r" b="b" t="t" l="l"/>
              <a:pathLst>
                <a:path h="1081405" w="8022463">
                  <a:moveTo>
                    <a:pt x="0" y="180213"/>
                  </a:moveTo>
                  <a:cubicBezTo>
                    <a:pt x="0" y="80645"/>
                    <a:pt x="80645" y="0"/>
                    <a:pt x="180213" y="0"/>
                  </a:cubicBezTo>
                  <a:lnTo>
                    <a:pt x="7842250" y="0"/>
                  </a:lnTo>
                  <a:cubicBezTo>
                    <a:pt x="7941818" y="0"/>
                    <a:pt x="8022463" y="80645"/>
                    <a:pt x="8022463" y="180213"/>
                  </a:cubicBezTo>
                  <a:lnTo>
                    <a:pt x="8022463" y="901192"/>
                  </a:lnTo>
                  <a:cubicBezTo>
                    <a:pt x="8022463" y="1000760"/>
                    <a:pt x="7941818" y="1081405"/>
                    <a:pt x="7842250" y="1081405"/>
                  </a:cubicBezTo>
                  <a:lnTo>
                    <a:pt x="180213" y="1081405"/>
                  </a:lnTo>
                  <a:cubicBezTo>
                    <a:pt x="80645" y="1081405"/>
                    <a:pt x="0" y="1000760"/>
                    <a:pt x="0" y="901192"/>
                  </a:cubicBezTo>
                  <a:close/>
                </a:path>
              </a:pathLst>
            </a:custGeom>
            <a:solidFill>
              <a:srgbClr val="EFC20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8022438" cy="11386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840"/>
                </a:lnSpc>
              </a:pPr>
              <a:r>
                <a:rPr lang="en-US" sz="3200" b="true">
                  <a:solidFill>
                    <a:srgbClr val="26262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Abrir uma Nova Ocorrência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2120932" y="2905125"/>
            <a:ext cx="45720" cy="4624711"/>
            <a:chOff x="0" y="0"/>
            <a:chExt cx="60960" cy="616628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0960" cy="6166231"/>
            </a:xfrm>
            <a:custGeom>
              <a:avLst/>
              <a:gdLst/>
              <a:ahLst/>
              <a:cxnLst/>
              <a:rect r="r" b="b" t="t" l="l"/>
              <a:pathLst>
                <a:path h="6166231" w="60960">
                  <a:moveTo>
                    <a:pt x="0" y="0"/>
                  </a:moveTo>
                  <a:lnTo>
                    <a:pt x="60960" y="0"/>
                  </a:lnTo>
                  <a:lnTo>
                    <a:pt x="60960" y="6166231"/>
                  </a:lnTo>
                  <a:lnTo>
                    <a:pt x="0" y="6166231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7547315" y="7982331"/>
            <a:ext cx="3193371" cy="689315"/>
            <a:chOff x="0" y="0"/>
            <a:chExt cx="4257827" cy="919086"/>
          </a:xfrm>
        </p:grpSpPr>
        <p:sp>
          <p:nvSpPr>
            <p:cNvPr name="Freeform 32" id="32">
              <a:hlinkClick r:id="rId12" tooltip="https://drive.google.com/file/d/1x-oRm568UMBPiD6OlO7LQ58v_SvCKDY9/view"/>
            </p:cNvPr>
            <p:cNvSpPr/>
            <p:nvPr/>
          </p:nvSpPr>
          <p:spPr>
            <a:xfrm flipH="false" flipV="false" rot="0">
              <a:off x="0" y="0"/>
              <a:ext cx="4257802" cy="919099"/>
            </a:xfrm>
            <a:custGeom>
              <a:avLst/>
              <a:gdLst/>
              <a:ahLst/>
              <a:cxnLst/>
              <a:rect r="r" b="b" t="t" l="l"/>
              <a:pathLst>
                <a:path h="919099" w="4257802">
                  <a:moveTo>
                    <a:pt x="0" y="0"/>
                  </a:moveTo>
                  <a:lnTo>
                    <a:pt x="4257802" y="0"/>
                  </a:lnTo>
                  <a:lnTo>
                    <a:pt x="4257802" y="919099"/>
                  </a:lnTo>
                  <a:lnTo>
                    <a:pt x="0" y="919099"/>
                  </a:lnTo>
                  <a:close/>
                </a:path>
              </a:pathLst>
            </a:custGeom>
            <a:solidFill>
              <a:srgbClr val="FFB76D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9525"/>
              <a:ext cx="4257827" cy="9286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Acesse o Tutorial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0" y="-12697"/>
            <a:ext cx="18288000" cy="10287000"/>
            <a:chOff x="0" y="0"/>
            <a:chExt cx="24384000" cy="13716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0" y="8552955"/>
            <a:ext cx="11125200" cy="76695"/>
          </a:xfrm>
          <a:custGeom>
            <a:avLst/>
            <a:gdLst/>
            <a:ahLst/>
            <a:cxnLst/>
            <a:rect r="r" b="b" t="t" l="l"/>
            <a:pathLst>
              <a:path h="76695" w="11125200">
                <a:moveTo>
                  <a:pt x="0" y="0"/>
                </a:moveTo>
                <a:lnTo>
                  <a:pt x="11125200" y="0"/>
                </a:lnTo>
                <a:lnTo>
                  <a:pt x="11125200" y="76695"/>
                </a:lnTo>
                <a:lnTo>
                  <a:pt x="0" y="766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7279719" y="0"/>
            <a:ext cx="11008281" cy="10519620"/>
            <a:chOff x="0" y="0"/>
            <a:chExt cx="14677707" cy="1402615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4677771" cy="14026135"/>
            </a:xfrm>
            <a:custGeom>
              <a:avLst/>
              <a:gdLst/>
              <a:ahLst/>
              <a:cxnLst/>
              <a:rect r="r" b="b" t="t" l="l"/>
              <a:pathLst>
                <a:path h="14026135" w="14677771">
                  <a:moveTo>
                    <a:pt x="0" y="0"/>
                  </a:moveTo>
                  <a:lnTo>
                    <a:pt x="14677771" y="0"/>
                  </a:lnTo>
                  <a:lnTo>
                    <a:pt x="14677771" y="14026135"/>
                  </a:lnTo>
                  <a:lnTo>
                    <a:pt x="0" y="14026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9940" t="-37916" r="-105198" b="-6379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5194697" y="9069086"/>
            <a:ext cx="1512456" cy="775135"/>
            <a:chOff x="0" y="0"/>
            <a:chExt cx="2016608" cy="103351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82" t="0" r="-181" b="1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2590800" y="9069086"/>
            <a:ext cx="1900761" cy="749446"/>
            <a:chOff x="0" y="0"/>
            <a:chExt cx="2534348" cy="99926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" t="0" r="-32" b="-2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7316753" y="9150487"/>
            <a:ext cx="5022075" cy="627755"/>
            <a:chOff x="0" y="0"/>
            <a:chExt cx="6696100" cy="83700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6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228600" y="8949338"/>
            <a:ext cx="1900761" cy="1017965"/>
            <a:chOff x="0" y="0"/>
            <a:chExt cx="2534348" cy="1357287"/>
          </a:xfrm>
        </p:grpSpPr>
        <p:sp>
          <p:nvSpPr>
            <p:cNvPr name="Freeform 31" id="31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845820" y="3924300"/>
            <a:ext cx="290541" cy="2607774"/>
            <a:chOff x="0" y="0"/>
            <a:chExt cx="387388" cy="347703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87350" cy="3477006"/>
            </a:xfrm>
            <a:custGeom>
              <a:avLst/>
              <a:gdLst/>
              <a:ahLst/>
              <a:cxnLst/>
              <a:rect r="r" b="b" t="t" l="l"/>
              <a:pathLst>
                <a:path h="3477006" w="387350">
                  <a:moveTo>
                    <a:pt x="0" y="0"/>
                  </a:moveTo>
                  <a:lnTo>
                    <a:pt x="387350" y="0"/>
                  </a:lnTo>
                  <a:lnTo>
                    <a:pt x="387350" y="3477006"/>
                  </a:lnTo>
                  <a:lnTo>
                    <a:pt x="0" y="3477006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321718" y="3949551"/>
            <a:ext cx="6679282" cy="2554548"/>
            <a:chOff x="0" y="0"/>
            <a:chExt cx="8905710" cy="3406064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905708" cy="3406060"/>
            </a:xfrm>
            <a:custGeom>
              <a:avLst/>
              <a:gdLst/>
              <a:ahLst/>
              <a:cxnLst/>
              <a:rect r="r" b="b" t="t" l="l"/>
              <a:pathLst>
                <a:path h="3406060" w="8905708">
                  <a:moveTo>
                    <a:pt x="0" y="0"/>
                  </a:moveTo>
                  <a:lnTo>
                    <a:pt x="8905708" y="0"/>
                  </a:lnTo>
                  <a:lnTo>
                    <a:pt x="8905708" y="3406060"/>
                  </a:lnTo>
                  <a:lnTo>
                    <a:pt x="0" y="3406060"/>
                  </a:lnTo>
                  <a:close/>
                </a:path>
              </a:pathLst>
            </a:custGeom>
            <a:blipFill>
              <a:blip r:embed="rId12">
                <a:alphaModFix amt="0"/>
              </a:blip>
              <a:stretch>
                <a:fillRect l="0" t="-946" r="0" b="-946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61925"/>
              <a:ext cx="8905710" cy="356798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OBRIGADO!</a:t>
              </a:r>
            </a:p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 TODOS(AS)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837445" y="6170047"/>
            <a:ext cx="1462183" cy="2124866"/>
            <a:chOff x="0" y="0"/>
            <a:chExt cx="1949577" cy="283315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949577" cy="2833116"/>
            </a:xfrm>
            <a:custGeom>
              <a:avLst/>
              <a:gdLst/>
              <a:ahLst/>
              <a:cxnLst/>
              <a:rect r="r" b="b" t="t" l="l"/>
              <a:pathLst>
                <a:path h="2833116" w="1949577">
                  <a:moveTo>
                    <a:pt x="0" y="0"/>
                  </a:moveTo>
                  <a:lnTo>
                    <a:pt x="1949577" y="0"/>
                  </a:lnTo>
                  <a:lnTo>
                    <a:pt x="1949577" y="2833116"/>
                  </a:lnTo>
                  <a:lnTo>
                    <a:pt x="0" y="2833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86" t="0" r="-86" b="-1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2943932" y="8423462"/>
            <a:ext cx="4567819" cy="407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-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Associação do Docente  da classe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3720617" y="7114784"/>
            <a:ext cx="533400" cy="114300"/>
            <a:chOff x="0" y="0"/>
            <a:chExt cx="711200" cy="1524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558038" y="0"/>
              <a:ext cx="114300" cy="152400"/>
            </a:xfrm>
            <a:custGeom>
              <a:avLst/>
              <a:gdLst/>
              <a:ahLst/>
              <a:cxnLst/>
              <a:rect r="r" b="b" t="t" l="l"/>
              <a:pathLst>
                <a:path h="152400" w="114300">
                  <a:moveTo>
                    <a:pt x="0" y="0"/>
                  </a:moveTo>
                  <a:lnTo>
                    <a:pt x="0" y="152400"/>
                  </a:lnTo>
                  <a:lnTo>
                    <a:pt x="114300" y="95250"/>
                  </a:lnTo>
                  <a:lnTo>
                    <a:pt x="25400" y="95250"/>
                  </a:lnTo>
                  <a:lnTo>
                    <a:pt x="25400" y="5715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7C30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57150"/>
              <a:ext cx="558038" cy="38100"/>
            </a:xfrm>
            <a:custGeom>
              <a:avLst/>
              <a:gdLst/>
              <a:ahLst/>
              <a:cxnLst/>
              <a:rect r="r" b="b" t="t" l="l"/>
              <a:pathLst>
                <a:path h="38100" w="558038">
                  <a:moveTo>
                    <a:pt x="558038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558038" y="38100"/>
                  </a:lnTo>
                  <a:lnTo>
                    <a:pt x="558038" y="0"/>
                  </a:lnTo>
                  <a:close/>
                </a:path>
              </a:pathLst>
            </a:custGeom>
            <a:solidFill>
              <a:srgbClr val="EC7C30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583438" y="57150"/>
              <a:ext cx="127000" cy="38100"/>
            </a:xfrm>
            <a:custGeom>
              <a:avLst/>
              <a:gdLst/>
              <a:ahLst/>
              <a:cxnLst/>
              <a:rect r="r" b="b" t="t" l="l"/>
              <a:pathLst>
                <a:path h="38100" w="127000">
                  <a:moveTo>
                    <a:pt x="889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88900" y="38100"/>
                  </a:lnTo>
                  <a:lnTo>
                    <a:pt x="127000" y="1905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EC7C30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6453902" y="7114784"/>
            <a:ext cx="533400" cy="114300"/>
            <a:chOff x="0" y="0"/>
            <a:chExt cx="711200" cy="1524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558038" y="0"/>
              <a:ext cx="114300" cy="152400"/>
            </a:xfrm>
            <a:custGeom>
              <a:avLst/>
              <a:gdLst/>
              <a:ahLst/>
              <a:cxnLst/>
              <a:rect r="r" b="b" t="t" l="l"/>
              <a:pathLst>
                <a:path h="152400" w="114300">
                  <a:moveTo>
                    <a:pt x="0" y="0"/>
                  </a:moveTo>
                  <a:lnTo>
                    <a:pt x="0" y="152400"/>
                  </a:lnTo>
                  <a:lnTo>
                    <a:pt x="114300" y="95250"/>
                  </a:lnTo>
                  <a:lnTo>
                    <a:pt x="25400" y="95250"/>
                  </a:lnTo>
                  <a:lnTo>
                    <a:pt x="25400" y="5715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7C30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57150"/>
              <a:ext cx="558038" cy="38100"/>
            </a:xfrm>
            <a:custGeom>
              <a:avLst/>
              <a:gdLst/>
              <a:ahLst/>
              <a:cxnLst/>
              <a:rect r="r" b="b" t="t" l="l"/>
              <a:pathLst>
                <a:path h="38100" w="558038">
                  <a:moveTo>
                    <a:pt x="558038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558038" y="38100"/>
                  </a:lnTo>
                  <a:lnTo>
                    <a:pt x="558038" y="0"/>
                  </a:lnTo>
                  <a:close/>
                </a:path>
              </a:pathLst>
            </a:custGeom>
            <a:solidFill>
              <a:srgbClr val="EC7C30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583438" y="57150"/>
              <a:ext cx="127000" cy="38100"/>
            </a:xfrm>
            <a:custGeom>
              <a:avLst/>
              <a:gdLst/>
              <a:ahLst/>
              <a:cxnLst/>
              <a:rect r="r" b="b" t="t" l="l"/>
              <a:pathLst>
                <a:path h="38100" w="127000">
                  <a:moveTo>
                    <a:pt x="889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88900" y="38100"/>
                  </a:lnTo>
                  <a:lnTo>
                    <a:pt x="127000" y="1905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EC7C30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12675499" y="3136478"/>
            <a:ext cx="2766060" cy="1786700"/>
            <a:chOff x="0" y="0"/>
            <a:chExt cx="3688080" cy="2382266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688080" cy="2382266"/>
            </a:xfrm>
            <a:custGeom>
              <a:avLst/>
              <a:gdLst/>
              <a:ahLst/>
              <a:cxnLst/>
              <a:rect r="r" b="b" t="t" l="l"/>
              <a:pathLst>
                <a:path h="2382266" w="3688080">
                  <a:moveTo>
                    <a:pt x="0" y="0"/>
                  </a:moveTo>
                  <a:lnTo>
                    <a:pt x="3688080" y="0"/>
                  </a:lnTo>
                  <a:lnTo>
                    <a:pt x="3688080" y="2382266"/>
                  </a:lnTo>
                  <a:lnTo>
                    <a:pt x="0" y="2382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7" t="0" r="-17" b="0"/>
              </a:stretch>
            </a:blip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12653934" y="5007721"/>
            <a:ext cx="2800350" cy="472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-1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Gestor Escolar - SCE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0">
            <a:off x="9134675" y="4702064"/>
            <a:ext cx="5095303" cy="3121724"/>
          </a:xfrm>
          <a:custGeom>
            <a:avLst/>
            <a:gdLst/>
            <a:ahLst/>
            <a:cxnLst/>
            <a:rect r="r" b="b" t="t" l="l"/>
            <a:pathLst>
              <a:path h="3121724" w="5095303">
                <a:moveTo>
                  <a:pt x="0" y="0"/>
                </a:moveTo>
                <a:lnTo>
                  <a:pt x="5095304" y="0"/>
                </a:lnTo>
                <a:lnTo>
                  <a:pt x="5095304" y="3121723"/>
                </a:lnTo>
                <a:lnTo>
                  <a:pt x="0" y="31217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836895" y="1393317"/>
            <a:ext cx="9241822" cy="4067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b="true" sz="3600" spc="-8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 que é Cadastro Funcional?</a:t>
            </a:r>
          </a:p>
          <a:p>
            <a:pPr algn="just">
              <a:lnSpc>
                <a:spcPts val="3840"/>
              </a:lnSpc>
            </a:pPr>
            <a:r>
              <a:rPr lang="en-US" sz="3200" spc="-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 submenu Funcional é um modulo na SED onde é informado o vínculo do profissional ou gestor escolar na unidade escolar, qual cargo/função exerce, o tipo de contratação e o início e fim da vigência do vínculo Importante que os dados estejam corretos e atualizados, desta forma realizará a associação do professor e a indicação do gestor escolar corretamente.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814728" y="7882442"/>
            <a:ext cx="2859405" cy="407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-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Formação Curricular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7426700" y="6339488"/>
            <a:ext cx="1534039" cy="1512475"/>
            <a:chOff x="0" y="0"/>
            <a:chExt cx="2045386" cy="2016633"/>
          </a:xfrm>
        </p:grpSpPr>
        <p:sp>
          <p:nvSpPr>
            <p:cNvPr name="Freeform 40" id="40" descr="Ícone  Descrição gerada automaticamente"/>
            <p:cNvSpPr/>
            <p:nvPr/>
          </p:nvSpPr>
          <p:spPr>
            <a:xfrm flipH="false" flipV="false" rot="0">
              <a:off x="0" y="0"/>
              <a:ext cx="2045335" cy="2016633"/>
            </a:xfrm>
            <a:custGeom>
              <a:avLst/>
              <a:gdLst/>
              <a:ahLst/>
              <a:cxnLst/>
              <a:rect r="r" b="b" t="t" l="l"/>
              <a:pathLst>
                <a:path h="2016633" w="2045335">
                  <a:moveTo>
                    <a:pt x="0" y="0"/>
                  </a:moveTo>
                  <a:lnTo>
                    <a:pt x="2045335" y="0"/>
                  </a:lnTo>
                  <a:lnTo>
                    <a:pt x="2045335" y="2016633"/>
                  </a:lnTo>
                  <a:lnTo>
                    <a:pt x="0" y="2016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11" t="0" r="-114" b="0"/>
              </a:stretch>
            </a:blipFill>
          </p:spPr>
        </p:sp>
      </p:grpSp>
      <p:sp>
        <p:nvSpPr>
          <p:cNvPr name="TextBox 41" id="41"/>
          <p:cNvSpPr txBox="true"/>
          <p:nvPr/>
        </p:nvSpPr>
        <p:spPr>
          <a:xfrm rot="0">
            <a:off x="1393288" y="7789774"/>
            <a:ext cx="2159317" cy="407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-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Dados Pessoais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676400" y="6216053"/>
            <a:ext cx="1650521" cy="1585827"/>
            <a:chOff x="0" y="0"/>
            <a:chExt cx="2200694" cy="2114436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200656" cy="2114423"/>
            </a:xfrm>
            <a:custGeom>
              <a:avLst/>
              <a:gdLst/>
              <a:ahLst/>
              <a:cxnLst/>
              <a:rect r="r" b="b" t="t" l="l"/>
              <a:pathLst>
                <a:path h="2114423" w="2200656">
                  <a:moveTo>
                    <a:pt x="0" y="0"/>
                  </a:moveTo>
                  <a:lnTo>
                    <a:pt x="2200656" y="0"/>
                  </a:lnTo>
                  <a:lnTo>
                    <a:pt x="2200656" y="2114423"/>
                  </a:lnTo>
                  <a:lnTo>
                    <a:pt x="0" y="2114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-2039" r="-1" b="-2040"/>
              </a:stretch>
            </a:blipFill>
          </p:spPr>
        </p:sp>
      </p:grpSp>
      <p:sp>
        <p:nvSpPr>
          <p:cNvPr name="TextBox 44" id="44"/>
          <p:cNvSpPr txBox="true"/>
          <p:nvPr/>
        </p:nvSpPr>
        <p:spPr>
          <a:xfrm rot="0">
            <a:off x="4683795" y="7848457"/>
            <a:ext cx="1382077" cy="407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-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Funcional</a:t>
            </a:r>
          </a:p>
        </p:txBody>
      </p:sp>
      <p:grpSp>
        <p:nvGrpSpPr>
          <p:cNvPr name="Group 45" id="45"/>
          <p:cNvGrpSpPr/>
          <p:nvPr/>
        </p:nvGrpSpPr>
        <p:grpSpPr>
          <a:xfrm rot="0">
            <a:off x="4523118" y="6192060"/>
            <a:ext cx="1695012" cy="1681648"/>
            <a:chOff x="0" y="0"/>
            <a:chExt cx="2260016" cy="2242198"/>
          </a:xfrm>
        </p:grpSpPr>
        <p:sp>
          <p:nvSpPr>
            <p:cNvPr name="Freeform 46" id="46" descr="Ícone  Descrição gerada automaticamente"/>
            <p:cNvSpPr/>
            <p:nvPr/>
          </p:nvSpPr>
          <p:spPr>
            <a:xfrm flipH="false" flipV="false" rot="0">
              <a:off x="0" y="0"/>
              <a:ext cx="2259965" cy="2242185"/>
            </a:xfrm>
            <a:custGeom>
              <a:avLst/>
              <a:gdLst/>
              <a:ahLst/>
              <a:cxnLst/>
              <a:rect r="r" b="b" t="t" l="l"/>
              <a:pathLst>
                <a:path h="2242185" w="2259965">
                  <a:moveTo>
                    <a:pt x="0" y="0"/>
                  </a:moveTo>
                  <a:lnTo>
                    <a:pt x="2259965" y="0"/>
                  </a:lnTo>
                  <a:lnTo>
                    <a:pt x="2259965" y="2242185"/>
                  </a:lnTo>
                  <a:lnTo>
                    <a:pt x="0" y="22421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-2578" r="-6155" b="-4418"/>
              </a:stretch>
            </a:blip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971550" y="345538"/>
            <a:ext cx="16346662" cy="584778"/>
            <a:chOff x="0" y="0"/>
            <a:chExt cx="21795550" cy="779704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21795550" cy="779700"/>
            </a:xfrm>
            <a:custGeom>
              <a:avLst/>
              <a:gdLst/>
              <a:ahLst/>
              <a:cxnLst/>
              <a:rect r="r" b="b" t="t" l="l"/>
              <a:pathLst>
                <a:path h="779700" w="21795550">
                  <a:moveTo>
                    <a:pt x="0" y="0"/>
                  </a:moveTo>
                  <a:lnTo>
                    <a:pt x="21795550" y="0"/>
                  </a:lnTo>
                  <a:lnTo>
                    <a:pt x="21795550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94679" r="0" b="-494680"/>
              </a:stretch>
            </a:blip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57150"/>
              <a:ext cx="21795550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CADASTRO FUNCIONAL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</p:grpSp>
      <p:graphicFrame>
        <p:nvGraphicFramePr>
          <p:cNvPr name="Table 22" id="22"/>
          <p:cNvGraphicFramePr>
            <a:graphicFrameLocks noGrp="true"/>
          </p:cNvGraphicFramePr>
          <p:nvPr/>
        </p:nvGraphicFramePr>
        <p:xfrm>
          <a:off x="838200" y="2199047"/>
          <a:ext cx="16598900" cy="5885666"/>
        </p:xfrm>
        <a:graphic>
          <a:graphicData uri="http://schemas.openxmlformats.org/drawingml/2006/table">
            <a:tbl>
              <a:tblPr/>
              <a:tblGrid>
                <a:gridCol w="5674372"/>
                <a:gridCol w="5391561"/>
                <a:gridCol w="5532967"/>
              </a:tblGrid>
              <a:tr h="68971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95"/>
                        </a:lnSpc>
                        <a:defRPr/>
                      </a:pPr>
                      <a:r>
                        <a:rPr lang="en-US" sz="2799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PERFIL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95"/>
                        </a:lnSpc>
                        <a:defRPr/>
                      </a:pPr>
                      <a:r>
                        <a:rPr lang="en-US" sz="2799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QUEM UTILIZA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95"/>
                        </a:lnSpc>
                        <a:defRPr/>
                      </a:pPr>
                      <a:r>
                        <a:rPr lang="en-US" sz="2799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REDE DE ENSINO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</a:tr>
              <a:tr h="48616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SECRETÁRIO - OUTRAS REDES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ESCOLA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OUTRAS - REDES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8616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DIRETOR - OUTRAS REDES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ESCOLA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OUTRAS - REDES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8616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GOE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ESCOLA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8616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AOE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ESCOLA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8616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b="true" sz="2000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VICE-DIRETOR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ESCOLA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8616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DIRETOR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ESCOLA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8616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P.M  - INFORMAÇÕES EDUCACIONAIS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SME - PREFEITURA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REDE MUNICIPAL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8616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P.M. - INFORMAÇÕES EDUCACIONAIS - DIRETOR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SME – PREFEITURA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REDE MUNICIPAL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9632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P.M – SUPERVISOR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SME – PREFEITURA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REDE MUNICIPAL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81028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SUPERVISÃO – OUTRAS REDES – INFORMAÇÕES EDUCACIONAIS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OUTRAS REDES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OUTROS ÓRGÃOS DE SUPERVISÃO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pSp>
        <p:nvGrpSpPr>
          <p:cNvPr name="Group 23" id="23"/>
          <p:cNvGrpSpPr/>
          <p:nvPr/>
        </p:nvGrpSpPr>
        <p:grpSpPr>
          <a:xfrm rot="0">
            <a:off x="971550" y="345538"/>
            <a:ext cx="16346662" cy="584778"/>
            <a:chOff x="0" y="0"/>
            <a:chExt cx="21795550" cy="77970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1795550" cy="779700"/>
            </a:xfrm>
            <a:custGeom>
              <a:avLst/>
              <a:gdLst/>
              <a:ahLst/>
              <a:cxnLst/>
              <a:rect r="r" b="b" t="t" l="l"/>
              <a:pathLst>
                <a:path h="779700" w="21795550">
                  <a:moveTo>
                    <a:pt x="0" y="0"/>
                  </a:moveTo>
                  <a:lnTo>
                    <a:pt x="21795550" y="0"/>
                  </a:lnTo>
                  <a:lnTo>
                    <a:pt x="21795550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94679" r="0" b="-49468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21795550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CADASTRO FUNCIONAL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</a:p>
          </p:txBody>
        </p:sp>
      </p:grpSp>
      <p:graphicFrame>
        <p:nvGraphicFramePr>
          <p:cNvPr name="Table 22" id="22"/>
          <p:cNvGraphicFramePr>
            <a:graphicFrameLocks noGrp="true"/>
          </p:cNvGraphicFramePr>
          <p:nvPr/>
        </p:nvGraphicFramePr>
        <p:xfrm>
          <a:off x="838200" y="2199047"/>
          <a:ext cx="16598900" cy="4343400"/>
        </p:xfrm>
        <a:graphic>
          <a:graphicData uri="http://schemas.openxmlformats.org/drawingml/2006/table">
            <a:tbl>
              <a:tblPr/>
              <a:tblGrid>
                <a:gridCol w="5674372"/>
                <a:gridCol w="5391561"/>
                <a:gridCol w="5532967"/>
              </a:tblGrid>
              <a:tr h="68997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95"/>
                        </a:lnSpc>
                        <a:defRPr/>
                      </a:pPr>
                      <a:r>
                        <a:rPr lang="en-US" sz="2799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PERFIL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95"/>
                        </a:lnSpc>
                        <a:defRPr/>
                      </a:pPr>
                      <a:r>
                        <a:rPr lang="en-US" sz="2799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QUEM UTILIZA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95"/>
                        </a:lnSpc>
                        <a:defRPr/>
                      </a:pPr>
                      <a:r>
                        <a:rPr lang="en-US" sz="2799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REDE DE ENSINO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</a:tr>
              <a:tr h="39461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CIE – DIRETOR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DIRETORIA DE ENSINO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9461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CIE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DIRETORIA DE ENSINO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9461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CIE – NIT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DIRETORIA DE ENSINO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9461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CIE – NRM – DIRETOR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DIRETORIA DE ENSINO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9461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b="true" sz="2000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CIE – NRM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DIRETORIA DE ENSINO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9461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CRH - NFP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DIRETORIA DE ENSINO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9461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CRH - NAP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DIRETORIA DE ENSINO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9461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SUPERVISOR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DIRETORIA DE ENSINO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9652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DIRIGENTE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DIRETORIA DE ENSINO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pSp>
        <p:nvGrpSpPr>
          <p:cNvPr name="Group 23" id="23"/>
          <p:cNvGrpSpPr/>
          <p:nvPr/>
        </p:nvGrpSpPr>
        <p:grpSpPr>
          <a:xfrm rot="0">
            <a:off x="971550" y="345538"/>
            <a:ext cx="16346662" cy="584778"/>
            <a:chOff x="0" y="0"/>
            <a:chExt cx="21795550" cy="77970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1795550" cy="779700"/>
            </a:xfrm>
            <a:custGeom>
              <a:avLst/>
              <a:gdLst/>
              <a:ahLst/>
              <a:cxnLst/>
              <a:rect r="r" b="b" t="t" l="l"/>
              <a:pathLst>
                <a:path h="779700" w="21795550">
                  <a:moveTo>
                    <a:pt x="0" y="0"/>
                  </a:moveTo>
                  <a:lnTo>
                    <a:pt x="21795550" y="0"/>
                  </a:lnTo>
                  <a:lnTo>
                    <a:pt x="21795550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94679" r="0" b="-49468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21795550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CADASTRO FUNCIONAL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71550" y="345538"/>
            <a:ext cx="16346662" cy="584778"/>
            <a:chOff x="0" y="0"/>
            <a:chExt cx="21795550" cy="77970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1795550" cy="779700"/>
            </a:xfrm>
            <a:custGeom>
              <a:avLst/>
              <a:gdLst/>
              <a:ahLst/>
              <a:cxnLst/>
              <a:rect r="r" b="b" t="t" l="l"/>
              <a:pathLst>
                <a:path h="779700" w="21795550">
                  <a:moveTo>
                    <a:pt x="0" y="0"/>
                  </a:moveTo>
                  <a:lnTo>
                    <a:pt x="21795550" y="0"/>
                  </a:lnTo>
                  <a:lnTo>
                    <a:pt x="21795550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94679" r="0" b="-49468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21795550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CADASTRO FUNCIONAL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924877" y="1410462"/>
            <a:ext cx="16427129" cy="6592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true">
                <a:solidFill>
                  <a:srgbClr val="FFC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IMPORTANTE!</a:t>
            </a:r>
          </a:p>
          <a:p>
            <a:pPr algn="l">
              <a:lnSpc>
                <a:spcPts val="3840"/>
              </a:lnSpc>
            </a:pPr>
          </a:p>
          <a:p>
            <a:pPr algn="l">
              <a:lnSpc>
                <a:spcPts val="3840"/>
              </a:lnSpc>
            </a:pPr>
            <a:r>
              <a:rPr lang="en-US" sz="3200" b="true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Servidor ativo no Estado e em outra rede:</a:t>
            </a:r>
          </a:p>
          <a:p>
            <a:pPr algn="l" marL="386080" indent="-193040" lvl="1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262626"/>
                </a:solidFill>
                <a:latin typeface="Calibri (MS)"/>
                <a:ea typeface="Calibri (MS)"/>
                <a:cs typeface="Calibri (MS)"/>
                <a:sym typeface="Calibri (MS)"/>
              </a:rPr>
              <a:t>Outras redes visualizam, mas somente o Estado altera.</a:t>
            </a:r>
          </a:p>
          <a:p>
            <a:pPr algn="l" marL="386080" indent="-193040" lvl="1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262626"/>
                </a:solidFill>
                <a:latin typeface="Calibri (MS)"/>
                <a:ea typeface="Calibri (MS)"/>
                <a:cs typeface="Calibri (MS)"/>
                <a:sym typeface="Calibri (MS)"/>
              </a:rPr>
              <a:t>Em caso de necessidade de alteração orientar o próprio servidor a solicitar alteração de seus dados ou contatar a Diretoria de Ensino responsável.</a:t>
            </a:r>
          </a:p>
          <a:p>
            <a:pPr algn="l" marL="386080" indent="-193040" lvl="1">
              <a:lnSpc>
                <a:spcPts val="3840"/>
              </a:lnSpc>
            </a:pPr>
          </a:p>
          <a:p>
            <a:pPr algn="l" marL="386080" indent="-193040" lvl="1">
              <a:lnSpc>
                <a:spcPts val="3840"/>
              </a:lnSpc>
            </a:pPr>
            <a:r>
              <a:rPr lang="en-US" b="true" sz="3200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Servidor Inativo no Estado e ativo em outras redes</a:t>
            </a:r>
          </a:p>
          <a:p>
            <a:pPr algn="l" marL="386080" indent="-193040" lvl="1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262626"/>
                </a:solidFill>
                <a:latin typeface="Calibri (MS)"/>
                <a:ea typeface="Calibri (MS)"/>
                <a:cs typeface="Calibri (MS)"/>
                <a:sym typeface="Calibri (MS)"/>
              </a:rPr>
              <a:t>Servidor já está cadastrado com dados pessoais durante seu exercício no Estado.</a:t>
            </a:r>
          </a:p>
          <a:p>
            <a:pPr algn="l" marL="386080" indent="-193040" lvl="1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262626"/>
                </a:solidFill>
                <a:latin typeface="Calibri (MS)"/>
                <a:ea typeface="Calibri (MS)"/>
                <a:cs typeface="Calibri (MS)"/>
                <a:sym typeface="Calibri (MS)"/>
              </a:rPr>
              <a:t>Outras redes podem alterar.</a:t>
            </a:r>
          </a:p>
          <a:p>
            <a:pPr algn="l" marL="386080" indent="-193040" lvl="1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262626"/>
                </a:solidFill>
                <a:latin typeface="Calibri (MS)"/>
                <a:ea typeface="Calibri (MS)"/>
                <a:cs typeface="Calibri (MS)"/>
                <a:sym typeface="Calibri (MS)"/>
              </a:rPr>
              <a:t>Caso o profissional atue em duas redes distintas ou em duas escolas privadas distintas, ambas as redes tem acesso de alteração das informações. Cabe as redes/escolas a articulação em caso de necessidade de ajuste/alterações em dados já cadastrados.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71550" y="345538"/>
            <a:ext cx="16346662" cy="584778"/>
            <a:chOff x="0" y="0"/>
            <a:chExt cx="21795550" cy="77970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1795550" cy="779700"/>
            </a:xfrm>
            <a:custGeom>
              <a:avLst/>
              <a:gdLst/>
              <a:ahLst/>
              <a:cxnLst/>
              <a:rect r="r" b="b" t="t" l="l"/>
              <a:pathLst>
                <a:path h="779700" w="21795550">
                  <a:moveTo>
                    <a:pt x="0" y="0"/>
                  </a:moveTo>
                  <a:lnTo>
                    <a:pt x="21795550" y="0"/>
                  </a:lnTo>
                  <a:lnTo>
                    <a:pt x="21795550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94679" r="0" b="-49468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21795550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CADASTRO FUNCIONAL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942404" y="1413262"/>
            <a:ext cx="16409603" cy="6459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true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Servidor de outras redes – nunca atuou no Estado:</a:t>
            </a:r>
          </a:p>
          <a:p>
            <a:pPr algn="l" marL="386080" indent="-193040" lvl="1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Servidor não possui cadastro.</a:t>
            </a:r>
          </a:p>
          <a:p>
            <a:pPr algn="l" marL="386080" indent="-193040" lvl="1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Outras redes devem cadastrar.</a:t>
            </a:r>
          </a:p>
          <a:p>
            <a:pPr algn="l" marL="386080" indent="-193040" lvl="1">
              <a:lnSpc>
                <a:spcPts val="384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Caso o profissional atue em duas redes distintas ou em duas escolas da mesma rede, ambas redes/escola têm acesso a alteração dos dados. Cabe as redes/escolas a articulação, caso tenha necessidade de ajustes/alteração em dados já cadastrados.</a:t>
            </a:r>
          </a:p>
          <a:p>
            <a:pPr algn="l" marL="386080" indent="-193040" lvl="1">
              <a:lnSpc>
                <a:spcPts val="3840"/>
              </a:lnSpc>
            </a:pPr>
          </a:p>
          <a:p>
            <a:pPr algn="l" marL="386080" indent="-193040" lvl="1">
              <a:lnSpc>
                <a:spcPts val="3840"/>
              </a:lnSpc>
            </a:pPr>
          </a:p>
          <a:p>
            <a:pPr algn="ctr" marL="386080" indent="-193040" lvl="1">
              <a:lnSpc>
                <a:spcPts val="3840"/>
              </a:lnSpc>
            </a:pPr>
            <a:r>
              <a:rPr lang="en-US" b="true" sz="3200">
                <a:solidFill>
                  <a:srgbClr val="FFC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OBSERVAÇÕES!</a:t>
            </a:r>
          </a:p>
          <a:p>
            <a:pPr algn="ctr" marL="386080" indent="-193040" lvl="1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A) - se foi informado anteriormente dados funcionais da</a:t>
            </a:r>
          </a:p>
          <a:p>
            <a:pPr algn="ctr" marL="386080" indent="-193040" lvl="1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rede estadual no sistema GDAE/JCAA, consta na SED.</a:t>
            </a:r>
          </a:p>
          <a:p>
            <a:pPr algn="ctr" marL="386080" indent="-193040" lvl="1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"Não removemos nenhuma informação.</a:t>
            </a:r>
          </a:p>
          <a:p>
            <a:pPr algn="ctr" marL="386080" indent="-193040" lvl="1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B) - O código chave será o CPF.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0" y="-12697"/>
            <a:ext cx="18288000" cy="10287000"/>
            <a:chOff x="0" y="0"/>
            <a:chExt cx="24384000" cy="13716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6400800" y="-12697"/>
            <a:ext cx="11887200" cy="9381906"/>
            <a:chOff x="0" y="0"/>
            <a:chExt cx="15849600" cy="1250920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5849600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849600">
                  <a:moveTo>
                    <a:pt x="0" y="0"/>
                  </a:moveTo>
                  <a:lnTo>
                    <a:pt x="15849600" y="0"/>
                  </a:lnTo>
                  <a:lnTo>
                    <a:pt x="15849600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0" t="-9647" r="-53847" b="0"/>
              </a:stretch>
            </a:blip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845820" y="3924300"/>
            <a:ext cx="290541" cy="2607774"/>
            <a:chOff x="0" y="0"/>
            <a:chExt cx="387388" cy="347703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87350" cy="3477006"/>
            </a:xfrm>
            <a:custGeom>
              <a:avLst/>
              <a:gdLst/>
              <a:ahLst/>
              <a:cxnLst/>
              <a:rect r="r" b="b" t="t" l="l"/>
              <a:pathLst>
                <a:path h="3477006" w="387350">
                  <a:moveTo>
                    <a:pt x="0" y="0"/>
                  </a:moveTo>
                  <a:lnTo>
                    <a:pt x="387350" y="0"/>
                  </a:lnTo>
                  <a:lnTo>
                    <a:pt x="387350" y="3477006"/>
                  </a:lnTo>
                  <a:lnTo>
                    <a:pt x="0" y="3477006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845820" y="3924300"/>
            <a:ext cx="290541" cy="2607774"/>
            <a:chOff x="0" y="0"/>
            <a:chExt cx="387388" cy="347703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87350" cy="3477006"/>
            </a:xfrm>
            <a:custGeom>
              <a:avLst/>
              <a:gdLst/>
              <a:ahLst/>
              <a:cxnLst/>
              <a:rect r="r" b="b" t="t" l="l"/>
              <a:pathLst>
                <a:path h="3477006" w="387350">
                  <a:moveTo>
                    <a:pt x="0" y="0"/>
                  </a:moveTo>
                  <a:lnTo>
                    <a:pt x="387350" y="0"/>
                  </a:lnTo>
                  <a:lnTo>
                    <a:pt x="387350" y="3477006"/>
                  </a:lnTo>
                  <a:lnTo>
                    <a:pt x="0" y="3477006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321718" y="3949551"/>
            <a:ext cx="11403682" cy="2554548"/>
            <a:chOff x="0" y="0"/>
            <a:chExt cx="15204910" cy="340606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5204908" cy="3406060"/>
            </a:xfrm>
            <a:custGeom>
              <a:avLst/>
              <a:gdLst/>
              <a:ahLst/>
              <a:cxnLst/>
              <a:rect r="r" b="b" t="t" l="l"/>
              <a:pathLst>
                <a:path h="3406060" w="15204908">
                  <a:moveTo>
                    <a:pt x="0" y="0"/>
                  </a:moveTo>
                  <a:lnTo>
                    <a:pt x="15204908" y="0"/>
                  </a:lnTo>
                  <a:lnTo>
                    <a:pt x="15204908" y="3406060"/>
                  </a:lnTo>
                  <a:lnTo>
                    <a:pt x="0" y="340606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36982" r="0" b="-36982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161925"/>
              <a:ext cx="15204910" cy="356798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CADASTRO </a:t>
              </a:r>
            </a:p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FUNCIONAL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37" id="37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783688" y="2960951"/>
            <a:ext cx="16584197" cy="5273564"/>
            <a:chOff x="0" y="0"/>
            <a:chExt cx="22112262" cy="7031418"/>
          </a:xfrm>
        </p:grpSpPr>
        <p:sp>
          <p:nvSpPr>
            <p:cNvPr name="Freeform 20" id="20" descr="Interface gráfica do usuário, Aplicativo  Descrição gerada automaticamente"/>
            <p:cNvSpPr/>
            <p:nvPr/>
          </p:nvSpPr>
          <p:spPr>
            <a:xfrm flipH="false" flipV="false" rot="0">
              <a:off x="0" y="0"/>
              <a:ext cx="22112224" cy="7031482"/>
            </a:xfrm>
            <a:custGeom>
              <a:avLst/>
              <a:gdLst/>
              <a:ahLst/>
              <a:cxnLst/>
              <a:rect r="r" b="b" t="t" l="l"/>
              <a:pathLst>
                <a:path h="7031482" w="22112224">
                  <a:moveTo>
                    <a:pt x="0" y="0"/>
                  </a:moveTo>
                  <a:lnTo>
                    <a:pt x="22112224" y="0"/>
                  </a:lnTo>
                  <a:lnTo>
                    <a:pt x="22112224" y="7031482"/>
                  </a:lnTo>
                  <a:lnTo>
                    <a:pt x="0" y="7031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88" b="-43967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10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71550" y="345538"/>
            <a:ext cx="16346662" cy="584778"/>
            <a:chOff x="0" y="0"/>
            <a:chExt cx="21795550" cy="77970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795550" cy="779700"/>
            </a:xfrm>
            <a:custGeom>
              <a:avLst/>
              <a:gdLst/>
              <a:ahLst/>
              <a:cxnLst/>
              <a:rect r="r" b="b" t="t" l="l"/>
              <a:pathLst>
                <a:path h="779700" w="21795550">
                  <a:moveTo>
                    <a:pt x="0" y="0"/>
                  </a:moveTo>
                  <a:lnTo>
                    <a:pt x="21795550" y="0"/>
                  </a:lnTo>
                  <a:lnTo>
                    <a:pt x="21795550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10">
                <a:alphaModFix amt="0"/>
              </a:blip>
              <a:stretch>
                <a:fillRect l="0" t="-494679" r="0" b="-49468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57150"/>
              <a:ext cx="21795550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CADASTRO FUNCIONAL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827084" y="1383649"/>
            <a:ext cx="16616362" cy="1042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1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–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 Acesse a plataforma SED por meio do link: </a:t>
            </a:r>
            <a:r>
              <a:rPr lang="en-US" sz="3200" spc="-5" u="sng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  <a:hlinkClick r:id="rId11" tooltip="https://sed.educacao.sp.gov.br/"/>
              </a:rPr>
              <a:t>https://sed.educacao.sp.gov.br/</a:t>
            </a:r>
          </a:p>
          <a:p>
            <a:pPr algn="l">
              <a:lnSpc>
                <a:spcPts val="3840"/>
              </a:lnSpc>
            </a:pP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Faça seu login, que é composto pelo número do RG "rg000000000sp" e "senha".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9738493" y="4690920"/>
            <a:ext cx="827446" cy="657158"/>
            <a:chOff x="0" y="0"/>
            <a:chExt cx="1103262" cy="87621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103249" cy="876300"/>
            </a:xfrm>
            <a:custGeom>
              <a:avLst/>
              <a:gdLst/>
              <a:ahLst/>
              <a:cxnLst/>
              <a:rect r="r" b="b" t="t" l="l"/>
              <a:pathLst>
                <a:path h="876300" w="1103249">
                  <a:moveTo>
                    <a:pt x="0" y="219075"/>
                  </a:moveTo>
                  <a:lnTo>
                    <a:pt x="665099" y="219075"/>
                  </a:lnTo>
                  <a:lnTo>
                    <a:pt x="665099" y="0"/>
                  </a:lnTo>
                  <a:lnTo>
                    <a:pt x="1103249" y="438150"/>
                  </a:lnTo>
                  <a:lnTo>
                    <a:pt x="665099" y="876300"/>
                  </a:lnTo>
                  <a:lnTo>
                    <a:pt x="665099" y="657098"/>
                  </a:lnTo>
                  <a:lnTo>
                    <a:pt x="0" y="657098"/>
                  </a:lnTo>
                  <a:close/>
                </a:path>
              </a:pathLst>
            </a:custGeom>
            <a:solidFill>
              <a:srgbClr val="FFB76D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9738493" y="5639819"/>
            <a:ext cx="827446" cy="657158"/>
            <a:chOff x="0" y="0"/>
            <a:chExt cx="1103262" cy="87621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103249" cy="876300"/>
            </a:xfrm>
            <a:custGeom>
              <a:avLst/>
              <a:gdLst/>
              <a:ahLst/>
              <a:cxnLst/>
              <a:rect r="r" b="b" t="t" l="l"/>
              <a:pathLst>
                <a:path h="876300" w="1103249">
                  <a:moveTo>
                    <a:pt x="0" y="219075"/>
                  </a:moveTo>
                  <a:lnTo>
                    <a:pt x="665099" y="219075"/>
                  </a:lnTo>
                  <a:lnTo>
                    <a:pt x="665099" y="0"/>
                  </a:lnTo>
                  <a:lnTo>
                    <a:pt x="1103249" y="438150"/>
                  </a:lnTo>
                  <a:lnTo>
                    <a:pt x="665099" y="876300"/>
                  </a:lnTo>
                  <a:lnTo>
                    <a:pt x="665099" y="657098"/>
                  </a:lnTo>
                  <a:lnTo>
                    <a:pt x="0" y="657098"/>
                  </a:lnTo>
                  <a:close/>
                </a:path>
              </a:pathLst>
            </a:custGeom>
            <a:solidFill>
              <a:srgbClr val="FFB76D"/>
            </a:solid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71550" y="345538"/>
            <a:ext cx="16346662" cy="584778"/>
            <a:chOff x="0" y="0"/>
            <a:chExt cx="21795550" cy="77970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1795550" cy="779700"/>
            </a:xfrm>
            <a:custGeom>
              <a:avLst/>
              <a:gdLst/>
              <a:ahLst/>
              <a:cxnLst/>
              <a:rect r="r" b="b" t="t" l="l"/>
              <a:pathLst>
                <a:path h="779700" w="21795550">
                  <a:moveTo>
                    <a:pt x="0" y="0"/>
                  </a:moveTo>
                  <a:lnTo>
                    <a:pt x="21795550" y="0"/>
                  </a:lnTo>
                  <a:lnTo>
                    <a:pt x="21795550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94679" r="0" b="-49468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21795550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CADASTRO FUNCIONAL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27084" y="1383649"/>
            <a:ext cx="16616362" cy="1534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2 – 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Clique no menu Recursos Humanos &gt; Funcional – Outras Redes &gt; Cadastro Funcional ou digite “Cadastro Funcional” na barra de acesso rápido localizada no canto superior esquerdo da tela para achar o menu rapidamente.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277979" y="3606336"/>
            <a:ext cx="5406676" cy="3996242"/>
            <a:chOff x="0" y="0"/>
            <a:chExt cx="7208901" cy="532832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7208901" cy="5328285"/>
            </a:xfrm>
            <a:custGeom>
              <a:avLst/>
              <a:gdLst/>
              <a:ahLst/>
              <a:cxnLst/>
              <a:rect r="r" b="b" t="t" l="l"/>
              <a:pathLst>
                <a:path h="5328285" w="7208901">
                  <a:moveTo>
                    <a:pt x="0" y="0"/>
                  </a:moveTo>
                  <a:lnTo>
                    <a:pt x="7208901" y="0"/>
                  </a:lnTo>
                  <a:lnTo>
                    <a:pt x="7208901" y="5328285"/>
                  </a:lnTo>
                  <a:lnTo>
                    <a:pt x="0" y="5328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8151219" y="3606336"/>
            <a:ext cx="7412526" cy="2261111"/>
            <a:chOff x="0" y="0"/>
            <a:chExt cx="9883369" cy="3014815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9883394" cy="3014853"/>
            </a:xfrm>
            <a:custGeom>
              <a:avLst/>
              <a:gdLst/>
              <a:ahLst/>
              <a:cxnLst/>
              <a:rect r="r" b="b" t="t" l="l"/>
              <a:pathLst>
                <a:path h="3014853" w="9883394">
                  <a:moveTo>
                    <a:pt x="0" y="0"/>
                  </a:moveTo>
                  <a:lnTo>
                    <a:pt x="9883394" y="0"/>
                  </a:lnTo>
                  <a:lnTo>
                    <a:pt x="9883394" y="3014853"/>
                  </a:lnTo>
                  <a:lnTo>
                    <a:pt x="0" y="3014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1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8187957" y="3762623"/>
            <a:ext cx="7339041" cy="893169"/>
            <a:chOff x="0" y="0"/>
            <a:chExt cx="9785388" cy="1190892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9785350" cy="1190879"/>
            </a:xfrm>
            <a:custGeom>
              <a:avLst/>
              <a:gdLst/>
              <a:ahLst/>
              <a:cxnLst/>
              <a:rect r="r" b="b" t="t" l="l"/>
              <a:pathLst>
                <a:path h="1190879" w="9785350">
                  <a:moveTo>
                    <a:pt x="38100" y="0"/>
                  </a:moveTo>
                  <a:lnTo>
                    <a:pt x="9747250" y="0"/>
                  </a:lnTo>
                  <a:cubicBezTo>
                    <a:pt x="9768332" y="0"/>
                    <a:pt x="9785350" y="17018"/>
                    <a:pt x="9785350" y="38100"/>
                  </a:cubicBezTo>
                  <a:lnTo>
                    <a:pt x="9785350" y="1152779"/>
                  </a:lnTo>
                  <a:cubicBezTo>
                    <a:pt x="9785350" y="1173861"/>
                    <a:pt x="9768332" y="1190879"/>
                    <a:pt x="9747250" y="1190879"/>
                  </a:cubicBezTo>
                  <a:lnTo>
                    <a:pt x="38100" y="1190879"/>
                  </a:lnTo>
                  <a:cubicBezTo>
                    <a:pt x="17018" y="1190879"/>
                    <a:pt x="0" y="1173861"/>
                    <a:pt x="0" y="1152779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1152779"/>
                  </a:lnTo>
                  <a:lnTo>
                    <a:pt x="38100" y="1152779"/>
                  </a:lnTo>
                  <a:lnTo>
                    <a:pt x="38100" y="1114679"/>
                  </a:lnTo>
                  <a:lnTo>
                    <a:pt x="9747250" y="1114679"/>
                  </a:lnTo>
                  <a:lnTo>
                    <a:pt x="9747250" y="1152779"/>
                  </a:lnTo>
                  <a:lnTo>
                    <a:pt x="9709150" y="1152779"/>
                  </a:lnTo>
                  <a:lnTo>
                    <a:pt x="9709150" y="38100"/>
                  </a:lnTo>
                  <a:lnTo>
                    <a:pt x="9747250" y="38100"/>
                  </a:lnTo>
                  <a:lnTo>
                    <a:pt x="9747250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B76D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6897548" y="6727736"/>
            <a:ext cx="1501502" cy="887549"/>
            <a:chOff x="0" y="0"/>
            <a:chExt cx="2002003" cy="1183399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16891" y="16891"/>
              <a:ext cx="1968119" cy="1149604"/>
            </a:xfrm>
            <a:custGeom>
              <a:avLst/>
              <a:gdLst/>
              <a:ahLst/>
              <a:cxnLst/>
              <a:rect r="r" b="b" t="t" l="l"/>
              <a:pathLst>
                <a:path h="1149604" w="1968119">
                  <a:moveTo>
                    <a:pt x="0" y="574802"/>
                  </a:moveTo>
                  <a:lnTo>
                    <a:pt x="581787" y="0"/>
                  </a:lnTo>
                  <a:lnTo>
                    <a:pt x="581787" y="287401"/>
                  </a:lnTo>
                  <a:lnTo>
                    <a:pt x="1968119" y="287401"/>
                  </a:lnTo>
                  <a:lnTo>
                    <a:pt x="1968119" y="862203"/>
                  </a:lnTo>
                  <a:lnTo>
                    <a:pt x="581787" y="862203"/>
                  </a:lnTo>
                  <a:lnTo>
                    <a:pt x="581787" y="1149604"/>
                  </a:lnTo>
                  <a:close/>
                </a:path>
              </a:pathLst>
            </a:custGeom>
            <a:solidFill>
              <a:srgbClr val="FFB76D"/>
            </a:solid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0" y="-66"/>
              <a:ext cx="2001901" cy="1183518"/>
            </a:xfrm>
            <a:custGeom>
              <a:avLst/>
              <a:gdLst/>
              <a:ahLst/>
              <a:cxnLst/>
              <a:rect r="r" b="b" t="t" l="l"/>
              <a:pathLst>
                <a:path h="1183518" w="2001901">
                  <a:moveTo>
                    <a:pt x="5080" y="579694"/>
                  </a:moveTo>
                  <a:lnTo>
                    <a:pt x="586740" y="4892"/>
                  </a:lnTo>
                  <a:cubicBezTo>
                    <a:pt x="591566" y="66"/>
                    <a:pt x="598805" y="-1331"/>
                    <a:pt x="605155" y="1336"/>
                  </a:cubicBezTo>
                  <a:cubicBezTo>
                    <a:pt x="611505" y="4003"/>
                    <a:pt x="615569" y="10099"/>
                    <a:pt x="615569" y="16957"/>
                  </a:cubicBezTo>
                  <a:lnTo>
                    <a:pt x="615569" y="304358"/>
                  </a:lnTo>
                  <a:lnTo>
                    <a:pt x="598678" y="304358"/>
                  </a:lnTo>
                  <a:lnTo>
                    <a:pt x="598678" y="287467"/>
                  </a:lnTo>
                  <a:lnTo>
                    <a:pt x="1985010" y="287467"/>
                  </a:lnTo>
                  <a:cubicBezTo>
                    <a:pt x="1994408" y="287467"/>
                    <a:pt x="2001901" y="295087"/>
                    <a:pt x="2001901" y="304358"/>
                  </a:cubicBezTo>
                  <a:lnTo>
                    <a:pt x="2001901" y="879160"/>
                  </a:lnTo>
                  <a:cubicBezTo>
                    <a:pt x="2001901" y="888558"/>
                    <a:pt x="1994281" y="896051"/>
                    <a:pt x="1985010" y="896051"/>
                  </a:cubicBezTo>
                  <a:lnTo>
                    <a:pt x="598678" y="896051"/>
                  </a:lnTo>
                  <a:lnTo>
                    <a:pt x="598678" y="879160"/>
                  </a:lnTo>
                  <a:lnTo>
                    <a:pt x="615569" y="879160"/>
                  </a:lnTo>
                  <a:lnTo>
                    <a:pt x="615569" y="1166561"/>
                  </a:lnTo>
                  <a:cubicBezTo>
                    <a:pt x="615569" y="1173419"/>
                    <a:pt x="611505" y="1179515"/>
                    <a:pt x="605155" y="1182182"/>
                  </a:cubicBezTo>
                  <a:cubicBezTo>
                    <a:pt x="598805" y="1184849"/>
                    <a:pt x="591566" y="1183452"/>
                    <a:pt x="586740" y="1178626"/>
                  </a:cubicBezTo>
                  <a:lnTo>
                    <a:pt x="5080" y="603824"/>
                  </a:lnTo>
                  <a:cubicBezTo>
                    <a:pt x="1905" y="600649"/>
                    <a:pt x="0" y="596331"/>
                    <a:pt x="0" y="591759"/>
                  </a:cubicBezTo>
                  <a:cubicBezTo>
                    <a:pt x="0" y="587187"/>
                    <a:pt x="1778" y="582869"/>
                    <a:pt x="5080" y="579694"/>
                  </a:cubicBezTo>
                  <a:moveTo>
                    <a:pt x="28829" y="603824"/>
                  </a:moveTo>
                  <a:lnTo>
                    <a:pt x="16891" y="591759"/>
                  </a:lnTo>
                  <a:lnTo>
                    <a:pt x="28829" y="579694"/>
                  </a:lnTo>
                  <a:lnTo>
                    <a:pt x="610489" y="1154496"/>
                  </a:lnTo>
                  <a:lnTo>
                    <a:pt x="598551" y="1166561"/>
                  </a:lnTo>
                  <a:lnTo>
                    <a:pt x="581660" y="1166561"/>
                  </a:lnTo>
                  <a:lnTo>
                    <a:pt x="581660" y="879160"/>
                  </a:lnTo>
                  <a:cubicBezTo>
                    <a:pt x="581660" y="869762"/>
                    <a:pt x="589280" y="862269"/>
                    <a:pt x="598551" y="862269"/>
                  </a:cubicBezTo>
                  <a:lnTo>
                    <a:pt x="1985010" y="862269"/>
                  </a:lnTo>
                  <a:lnTo>
                    <a:pt x="1985010" y="879160"/>
                  </a:lnTo>
                  <a:lnTo>
                    <a:pt x="1968119" y="879160"/>
                  </a:lnTo>
                  <a:lnTo>
                    <a:pt x="1968119" y="304358"/>
                  </a:lnTo>
                  <a:lnTo>
                    <a:pt x="1985010" y="304358"/>
                  </a:lnTo>
                  <a:lnTo>
                    <a:pt x="1985010" y="321376"/>
                  </a:lnTo>
                  <a:lnTo>
                    <a:pt x="598678" y="321376"/>
                  </a:lnTo>
                  <a:cubicBezTo>
                    <a:pt x="589280" y="321376"/>
                    <a:pt x="581787" y="313756"/>
                    <a:pt x="581787" y="304485"/>
                  </a:cubicBezTo>
                  <a:lnTo>
                    <a:pt x="581787" y="16957"/>
                  </a:lnTo>
                  <a:lnTo>
                    <a:pt x="598678" y="16957"/>
                  </a:lnTo>
                  <a:lnTo>
                    <a:pt x="610616" y="29022"/>
                  </a:lnTo>
                  <a:lnTo>
                    <a:pt x="28829" y="603824"/>
                  </a:lnTo>
                  <a:close/>
                </a:path>
              </a:pathLst>
            </a:custGeom>
            <a:solidFill>
              <a:srgbClr val="FFB76D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15809814" y="3752374"/>
            <a:ext cx="1501502" cy="887549"/>
            <a:chOff x="0" y="0"/>
            <a:chExt cx="2002003" cy="1183399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16891" y="16891"/>
              <a:ext cx="1968119" cy="1149604"/>
            </a:xfrm>
            <a:custGeom>
              <a:avLst/>
              <a:gdLst/>
              <a:ahLst/>
              <a:cxnLst/>
              <a:rect r="r" b="b" t="t" l="l"/>
              <a:pathLst>
                <a:path h="1149604" w="1968119">
                  <a:moveTo>
                    <a:pt x="0" y="574802"/>
                  </a:moveTo>
                  <a:lnTo>
                    <a:pt x="581787" y="0"/>
                  </a:lnTo>
                  <a:lnTo>
                    <a:pt x="581787" y="287401"/>
                  </a:lnTo>
                  <a:lnTo>
                    <a:pt x="1968119" y="287401"/>
                  </a:lnTo>
                  <a:lnTo>
                    <a:pt x="1968119" y="862203"/>
                  </a:lnTo>
                  <a:lnTo>
                    <a:pt x="581787" y="862203"/>
                  </a:lnTo>
                  <a:lnTo>
                    <a:pt x="581787" y="1149604"/>
                  </a:lnTo>
                  <a:close/>
                </a:path>
              </a:pathLst>
            </a:custGeom>
            <a:solidFill>
              <a:srgbClr val="FFB76D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0" y="-66"/>
              <a:ext cx="2001901" cy="1183518"/>
            </a:xfrm>
            <a:custGeom>
              <a:avLst/>
              <a:gdLst/>
              <a:ahLst/>
              <a:cxnLst/>
              <a:rect r="r" b="b" t="t" l="l"/>
              <a:pathLst>
                <a:path h="1183518" w="2001901">
                  <a:moveTo>
                    <a:pt x="5080" y="579694"/>
                  </a:moveTo>
                  <a:lnTo>
                    <a:pt x="586740" y="4892"/>
                  </a:lnTo>
                  <a:cubicBezTo>
                    <a:pt x="591566" y="66"/>
                    <a:pt x="598805" y="-1331"/>
                    <a:pt x="605155" y="1336"/>
                  </a:cubicBezTo>
                  <a:cubicBezTo>
                    <a:pt x="611505" y="4003"/>
                    <a:pt x="615569" y="10099"/>
                    <a:pt x="615569" y="16957"/>
                  </a:cubicBezTo>
                  <a:lnTo>
                    <a:pt x="615569" y="304358"/>
                  </a:lnTo>
                  <a:lnTo>
                    <a:pt x="598678" y="304358"/>
                  </a:lnTo>
                  <a:lnTo>
                    <a:pt x="598678" y="287467"/>
                  </a:lnTo>
                  <a:lnTo>
                    <a:pt x="1985010" y="287467"/>
                  </a:lnTo>
                  <a:cubicBezTo>
                    <a:pt x="1994408" y="287467"/>
                    <a:pt x="2001901" y="295087"/>
                    <a:pt x="2001901" y="304358"/>
                  </a:cubicBezTo>
                  <a:lnTo>
                    <a:pt x="2001901" y="879160"/>
                  </a:lnTo>
                  <a:cubicBezTo>
                    <a:pt x="2001901" y="888558"/>
                    <a:pt x="1994281" y="896051"/>
                    <a:pt x="1985010" y="896051"/>
                  </a:cubicBezTo>
                  <a:lnTo>
                    <a:pt x="598678" y="896051"/>
                  </a:lnTo>
                  <a:lnTo>
                    <a:pt x="598678" y="879160"/>
                  </a:lnTo>
                  <a:lnTo>
                    <a:pt x="615569" y="879160"/>
                  </a:lnTo>
                  <a:lnTo>
                    <a:pt x="615569" y="1166561"/>
                  </a:lnTo>
                  <a:cubicBezTo>
                    <a:pt x="615569" y="1173419"/>
                    <a:pt x="611505" y="1179515"/>
                    <a:pt x="605155" y="1182182"/>
                  </a:cubicBezTo>
                  <a:cubicBezTo>
                    <a:pt x="598805" y="1184849"/>
                    <a:pt x="591566" y="1183452"/>
                    <a:pt x="586740" y="1178626"/>
                  </a:cubicBezTo>
                  <a:lnTo>
                    <a:pt x="5080" y="603824"/>
                  </a:lnTo>
                  <a:cubicBezTo>
                    <a:pt x="1905" y="600649"/>
                    <a:pt x="0" y="596331"/>
                    <a:pt x="0" y="591759"/>
                  </a:cubicBezTo>
                  <a:cubicBezTo>
                    <a:pt x="0" y="587187"/>
                    <a:pt x="1778" y="582869"/>
                    <a:pt x="5080" y="579694"/>
                  </a:cubicBezTo>
                  <a:moveTo>
                    <a:pt x="28829" y="603824"/>
                  </a:moveTo>
                  <a:lnTo>
                    <a:pt x="16891" y="591759"/>
                  </a:lnTo>
                  <a:lnTo>
                    <a:pt x="28829" y="579694"/>
                  </a:lnTo>
                  <a:lnTo>
                    <a:pt x="610489" y="1154496"/>
                  </a:lnTo>
                  <a:lnTo>
                    <a:pt x="598551" y="1166561"/>
                  </a:lnTo>
                  <a:lnTo>
                    <a:pt x="581660" y="1166561"/>
                  </a:lnTo>
                  <a:lnTo>
                    <a:pt x="581660" y="879160"/>
                  </a:lnTo>
                  <a:cubicBezTo>
                    <a:pt x="581660" y="869762"/>
                    <a:pt x="589280" y="862269"/>
                    <a:pt x="598551" y="862269"/>
                  </a:cubicBezTo>
                  <a:lnTo>
                    <a:pt x="1985010" y="862269"/>
                  </a:lnTo>
                  <a:lnTo>
                    <a:pt x="1985010" y="879160"/>
                  </a:lnTo>
                  <a:lnTo>
                    <a:pt x="1968119" y="879160"/>
                  </a:lnTo>
                  <a:lnTo>
                    <a:pt x="1968119" y="304358"/>
                  </a:lnTo>
                  <a:lnTo>
                    <a:pt x="1985010" y="304358"/>
                  </a:lnTo>
                  <a:lnTo>
                    <a:pt x="1985010" y="321376"/>
                  </a:lnTo>
                  <a:lnTo>
                    <a:pt x="598678" y="321376"/>
                  </a:lnTo>
                  <a:cubicBezTo>
                    <a:pt x="589280" y="321376"/>
                    <a:pt x="581787" y="313756"/>
                    <a:pt x="581787" y="304485"/>
                  </a:cubicBezTo>
                  <a:lnTo>
                    <a:pt x="581787" y="16957"/>
                  </a:lnTo>
                  <a:lnTo>
                    <a:pt x="598678" y="16957"/>
                  </a:lnTo>
                  <a:lnTo>
                    <a:pt x="610616" y="29022"/>
                  </a:lnTo>
                  <a:lnTo>
                    <a:pt x="28829" y="603824"/>
                  </a:lnTo>
                  <a:close/>
                </a:path>
              </a:pathLst>
            </a:custGeom>
            <a:solidFill>
              <a:srgbClr val="FFB76D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DAHFug7zmuM</dc:identifier>
  <dcterms:modified xsi:type="dcterms:W3CDTF">2011-08-01T06:04:30Z</dcterms:modified>
  <cp:revision>1</cp:revision>
  <dc:title>Tutorial - Cadastro Funcional Outras Redes - 2022 (1).pptx</dc:title>
</cp:coreProperties>
</file>