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x="18288000" cy="10287000"/>
  <p:notesSz cx="6858000" cy="9144000"/>
  <p:embeddedFontLst>
    <p:embeddedFont>
      <p:font typeface="Calibri (MS) Bold" charset="1" panose="020F0702030404030204"/>
      <p:regular r:id="rId26"/>
    </p:embeddedFont>
    <p:embeddedFont>
      <p:font typeface="Arial" charset="1" panose="020B0604020202020204"/>
      <p:regular r:id="rId27"/>
    </p:embeddedFont>
    <p:embeddedFont>
      <p:font typeface="Calibri (MS)" charset="1" panose="020F0502020204030204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notesMasters/notesMaster1.xml" Type="http://schemas.openxmlformats.org/officeDocument/2006/relationships/notesMaster"/><Relationship Id="rId24" Target="theme/theme2.xml" Type="http://schemas.openxmlformats.org/officeDocument/2006/relationships/theme"/><Relationship Id="rId25" Target="notesSlides/notesSlide1.xml" Type="http://schemas.openxmlformats.org/officeDocument/2006/relationships/notesSlide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notesSlides/notesSlide2.xml" Type="http://schemas.openxmlformats.org/officeDocument/2006/relationships/notesSlide"/><Relationship Id="rId3" Target="viewProps.xml" Type="http://schemas.openxmlformats.org/officeDocument/2006/relationships/viewProps"/><Relationship Id="rId30" Target="notesSlides/notesSlide3.xml" Type="http://schemas.openxmlformats.org/officeDocument/2006/relationships/notesSlide"/><Relationship Id="rId31" Target="notesSlides/notesSlide4.xml" Type="http://schemas.openxmlformats.org/officeDocument/2006/relationships/notes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6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16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17</a:t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jpeg" Type="http://schemas.openxmlformats.org/officeDocument/2006/relationships/image"/><Relationship Id="rId2" Target="../notesSlides/notesSlide1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png" Type="http://schemas.openxmlformats.org/officeDocument/2006/relationships/image"/><Relationship Id="rId11" Target="../media/image24.png" Type="http://schemas.openxmlformats.org/officeDocument/2006/relationships/image"/><Relationship Id="rId12" Target="../media/image25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8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0.jpeg" Type="http://schemas.openxmlformats.org/officeDocument/2006/relationships/image"/><Relationship Id="rId11" Target="https://atendimento.educacao.sp.gov.br/" TargetMode="External" Type="http://schemas.openxmlformats.org/officeDocument/2006/relationships/hyperlink"/><Relationship Id="rId12" Target="https://drive.google.com/file/d/1x-oRm568UMBPiD6OlO7LQ58v_SvCKDY9/view" TargetMode="External" Type="http://schemas.openxmlformats.org/officeDocument/2006/relationships/hyperlink"/><Relationship Id="rId2" Target="../notesSlides/notesSlide3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8.png" Type="http://schemas.openxmlformats.org/officeDocument/2006/relationships/image"/><Relationship Id="rId11" Target="../media/image9.svg" Type="http://schemas.openxmlformats.org/officeDocument/2006/relationships/image"/><Relationship Id="rId12" Target="../media/image10.jpeg" Type="http://schemas.openxmlformats.org/officeDocument/2006/relationships/image"/><Relationship Id="rId2" Target="../notesSlides/notesSlide4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png" Type="http://schemas.openxmlformats.org/officeDocument/2006/relationships/image"/><Relationship Id="rId16" Target="../media/image1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8.png" Type="http://schemas.openxmlformats.org/officeDocument/2006/relationships/image"/><Relationship Id="rId11" Target="../media/image10.jpeg" Type="http://schemas.openxmlformats.org/officeDocument/2006/relationships/image"/><Relationship Id="rId12" Target="https://sed.educacao.sp.gov.br/" TargetMode="External" Type="http://schemas.openxmlformats.org/officeDocument/2006/relationships/hyperlink"/><Relationship Id="rId2" Target="../notesSlides/notesSlide2.xml" Type="http://schemas.openxmlformats.org/officeDocument/2006/relationships/notesSlide"/><Relationship Id="rId3" Target="../media/image1.png" Type="http://schemas.openxmlformats.org/officeDocument/2006/relationships/image"/><Relationship Id="rId4" Target="../media/image2.png" Type="http://schemas.openxmlformats.org/officeDocument/2006/relationships/image"/><Relationship Id="rId5" Target="../media/image3.sv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6.png" Type="http://schemas.openxmlformats.org/officeDocument/2006/relationships/image"/><Relationship Id="rId9" Target="../media/image7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Relationship Id="rId9" Target="../media/image10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0" y="8552955"/>
            <a:ext cx="11125200" cy="76695"/>
          </a:xfrm>
          <a:custGeom>
            <a:avLst/>
            <a:gdLst/>
            <a:ahLst/>
            <a:cxnLst/>
            <a:rect r="r" b="b" t="t" l="l"/>
            <a:pathLst>
              <a:path h="76695" w="11125200">
                <a:moveTo>
                  <a:pt x="0" y="0"/>
                </a:moveTo>
                <a:lnTo>
                  <a:pt x="11125200" y="0"/>
                </a:lnTo>
                <a:lnTo>
                  <a:pt x="11125200" y="76695"/>
                </a:lnTo>
                <a:lnTo>
                  <a:pt x="0" y="76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7279719" y="0"/>
            <a:ext cx="11008281" cy="10519620"/>
            <a:chOff x="0" y="0"/>
            <a:chExt cx="14677707" cy="1402615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677771" cy="14026135"/>
            </a:xfrm>
            <a:custGeom>
              <a:avLst/>
              <a:gdLst/>
              <a:ahLst/>
              <a:cxnLst/>
              <a:rect r="r" b="b" t="t" l="l"/>
              <a:pathLst>
                <a:path h="14026135" w="14677771">
                  <a:moveTo>
                    <a:pt x="0" y="0"/>
                  </a:moveTo>
                  <a:lnTo>
                    <a:pt x="14677771" y="0"/>
                  </a:lnTo>
                  <a:lnTo>
                    <a:pt x="14677771" y="14026135"/>
                  </a:lnTo>
                  <a:lnTo>
                    <a:pt x="0" y="1402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940" t="-37916" r="-105198" b="-6379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194697" y="9069086"/>
            <a:ext cx="1512456" cy="775135"/>
            <a:chOff x="0" y="0"/>
            <a:chExt cx="2016608" cy="103351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590800" y="9069086"/>
            <a:ext cx="1900761" cy="749446"/>
            <a:chOff x="0" y="0"/>
            <a:chExt cx="2534348" cy="99926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7316753" y="9150487"/>
            <a:ext cx="5022075" cy="627755"/>
            <a:chOff x="0" y="0"/>
            <a:chExt cx="6696100" cy="83700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28600" y="8949338"/>
            <a:ext cx="1900761" cy="1017965"/>
            <a:chOff x="0" y="0"/>
            <a:chExt cx="2534348" cy="1357287"/>
          </a:xfrm>
        </p:grpSpPr>
        <p:sp>
          <p:nvSpPr>
            <p:cNvPr name="Freeform 31" id="31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796138" y="4904880"/>
            <a:ext cx="9353712" cy="3139326"/>
            <a:chOff x="0" y="0"/>
            <a:chExt cx="12471616" cy="4185768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12471611" cy="4185761"/>
            </a:xfrm>
            <a:custGeom>
              <a:avLst/>
              <a:gdLst/>
              <a:ahLst/>
              <a:cxnLst/>
              <a:rect r="r" b="b" t="t" l="l"/>
              <a:pathLst>
                <a:path h="4185761" w="12471611">
                  <a:moveTo>
                    <a:pt x="0" y="0"/>
                  </a:moveTo>
                  <a:lnTo>
                    <a:pt x="12471611" y="0"/>
                  </a:lnTo>
                  <a:lnTo>
                    <a:pt x="12471611" y="4185761"/>
                  </a:lnTo>
                  <a:lnTo>
                    <a:pt x="0" y="4185761"/>
                  </a:lnTo>
                  <a:close/>
                </a:path>
              </a:pathLst>
            </a:custGeom>
            <a:blipFill>
              <a:blip r:embed="rId12">
                <a:alphaModFix amt="0"/>
              </a:blip>
              <a:stretch>
                <a:fillRect l="0" t="-8056" r="0" b="-8056"/>
              </a:stretch>
            </a:blipFill>
          </p:spPr>
        </p:sp>
        <p:sp>
          <p:nvSpPr>
            <p:cNvPr name="TextBox 34" id="34"/>
            <p:cNvSpPr txBox="true"/>
            <p:nvPr/>
          </p:nvSpPr>
          <p:spPr>
            <a:xfrm>
              <a:off x="0" y="-142875"/>
              <a:ext cx="12471616" cy="4328643"/>
            </a:xfrm>
            <a:prstGeom prst="rect">
              <a:avLst/>
            </a:prstGeom>
          </p:spPr>
          <p:txBody>
            <a:bodyPr anchor="b" rtlCol="false" tIns="0" lIns="0" bIns="0" rIns="0"/>
            <a:lstStyle/>
            <a:p>
              <a:pPr algn="l">
                <a:lnSpc>
                  <a:spcPts val="7920"/>
                </a:lnSpc>
              </a:pPr>
              <a:r>
                <a:rPr lang="en-US" sz="6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Tutorial – </a:t>
              </a:r>
            </a:p>
            <a:p>
              <a:pPr algn="l">
                <a:lnSpc>
                  <a:spcPts val="7920"/>
                </a:lnSpc>
              </a:pPr>
              <a:r>
                <a:rPr lang="en-US" sz="66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Cadastro Associações de Docentes – SED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10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5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Preencha os campos solicitados e clique no botão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Adicionar</a:t>
            </a:r>
            <a:r>
              <a:rPr lang="en-US" sz="3200" spc="-5">
                <a:solidFill>
                  <a:srgbClr val="00B05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916562" y="2096462"/>
            <a:ext cx="9588246" cy="6737975"/>
            <a:chOff x="0" y="0"/>
            <a:chExt cx="12784328" cy="8983967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2784328" cy="8983980"/>
            </a:xfrm>
            <a:custGeom>
              <a:avLst/>
              <a:gdLst/>
              <a:ahLst/>
              <a:cxnLst/>
              <a:rect r="r" b="b" t="t" l="l"/>
              <a:pathLst>
                <a:path h="8983980" w="12784328">
                  <a:moveTo>
                    <a:pt x="0" y="0"/>
                  </a:moveTo>
                  <a:lnTo>
                    <a:pt x="12784328" y="0"/>
                  </a:lnTo>
                  <a:lnTo>
                    <a:pt x="12784328" y="8983980"/>
                  </a:lnTo>
                  <a:lnTo>
                    <a:pt x="0" y="89839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5400000">
            <a:off x="9611039" y="7446102"/>
            <a:ext cx="744779" cy="650653"/>
            <a:chOff x="0" y="0"/>
            <a:chExt cx="993038" cy="86753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93013" cy="867537"/>
            </a:xfrm>
            <a:custGeom>
              <a:avLst/>
              <a:gdLst/>
              <a:ahLst/>
              <a:cxnLst/>
              <a:rect r="r" b="b" t="t" l="l"/>
              <a:pathLst>
                <a:path h="867537" w="993013">
                  <a:moveTo>
                    <a:pt x="0" y="216916"/>
                  </a:moveTo>
                  <a:lnTo>
                    <a:pt x="559308" y="216916"/>
                  </a:lnTo>
                  <a:lnTo>
                    <a:pt x="559308" y="0"/>
                  </a:lnTo>
                  <a:lnTo>
                    <a:pt x="993013" y="433832"/>
                  </a:lnTo>
                  <a:lnTo>
                    <a:pt x="559308" y="867537"/>
                  </a:lnTo>
                  <a:lnTo>
                    <a:pt x="559308" y="650621"/>
                  </a:lnTo>
                  <a:lnTo>
                    <a:pt x="0" y="650621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0849928" y="2114436"/>
            <a:ext cx="6521129" cy="66016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108"/>
              </a:lnSpc>
            </a:pPr>
            <a:r>
              <a:rPr lang="en-US" sz="3200" b="true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Campos:</a:t>
            </a:r>
          </a:p>
          <a:p>
            <a:pPr algn="l">
              <a:lnSpc>
                <a:spcPts val="3595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Vínculo, Tipo de Ensino, Turma, Sub Turma (se aplicável), Disciplina, Quantidade de Aulas, Tipo de Atribuição, Início da Vigência e Fim da Vigência.</a:t>
            </a:r>
          </a:p>
          <a:p>
            <a:pPr algn="l">
              <a:lnSpc>
                <a:spcPts val="3595"/>
              </a:lnSpc>
            </a:pPr>
            <a:r>
              <a:rPr lang="en-US" sz="2799" b="true">
                <a:solidFill>
                  <a:srgbClr val="EFC20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 </a:t>
            </a:r>
          </a:p>
          <a:p>
            <a:pPr algn="l">
              <a:lnSpc>
                <a:spcPts val="4108"/>
              </a:lnSpc>
            </a:pPr>
            <a:r>
              <a:rPr lang="en-US" sz="3200" b="true">
                <a:solidFill>
                  <a:srgbClr val="EFC206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Importante:</a:t>
            </a:r>
          </a:p>
          <a:p>
            <a:pPr algn="l">
              <a:lnSpc>
                <a:spcPts val="3595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Caso não haja nenhuma Disciplina para seleção, a respectiva matriz curricular do tipo de ensino em questão não foi homologada. É necessário homologar a matriz, primeiramente, e depois proceder com a associação do professor.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6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 atribuição será adicionada. Clique no botão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Salvar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sp>
        <p:nvSpPr>
          <p:cNvPr name="TextBox 26" id="26"/>
          <p:cNvSpPr txBox="true"/>
          <p:nvPr/>
        </p:nvSpPr>
        <p:spPr>
          <a:xfrm rot="0">
            <a:off x="828132" y="5199059"/>
            <a:ext cx="16631736" cy="5211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spc="-5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Aparecerá uma mensagem confirmando a associação.</a:t>
            </a:r>
          </a:p>
        </p:txBody>
      </p:sp>
      <p:grpSp>
        <p:nvGrpSpPr>
          <p:cNvPr name="Group 27" id="27"/>
          <p:cNvGrpSpPr/>
          <p:nvPr/>
        </p:nvGrpSpPr>
        <p:grpSpPr>
          <a:xfrm rot="0">
            <a:off x="2297659" y="2334739"/>
            <a:ext cx="13685291" cy="721081"/>
            <a:chOff x="0" y="0"/>
            <a:chExt cx="18247055" cy="961441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8247106" cy="961390"/>
            </a:xfrm>
            <a:custGeom>
              <a:avLst/>
              <a:gdLst/>
              <a:ahLst/>
              <a:cxnLst/>
              <a:rect r="r" b="b" t="t" l="l"/>
              <a:pathLst>
                <a:path h="961390" w="18247106">
                  <a:moveTo>
                    <a:pt x="0" y="0"/>
                  </a:moveTo>
                  <a:lnTo>
                    <a:pt x="18247106" y="0"/>
                  </a:lnTo>
                  <a:lnTo>
                    <a:pt x="18247106" y="961390"/>
                  </a:lnTo>
                  <a:lnTo>
                    <a:pt x="0" y="961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78" t="0" r="-258" b="-6"/>
              </a:stretch>
            </a:blip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2301354" y="2975248"/>
            <a:ext cx="13685291" cy="1089298"/>
            <a:chOff x="0" y="0"/>
            <a:chExt cx="18247055" cy="1452397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0" y="0"/>
              <a:ext cx="18247106" cy="1452372"/>
            </a:xfrm>
            <a:custGeom>
              <a:avLst/>
              <a:gdLst/>
              <a:ahLst/>
              <a:cxnLst/>
              <a:rect r="r" b="b" t="t" l="l"/>
              <a:pathLst>
                <a:path h="1452372" w="18247106">
                  <a:moveTo>
                    <a:pt x="0" y="0"/>
                  </a:moveTo>
                  <a:lnTo>
                    <a:pt x="18247106" y="0"/>
                  </a:lnTo>
                  <a:lnTo>
                    <a:pt x="18247106" y="1452372"/>
                  </a:lnTo>
                  <a:lnTo>
                    <a:pt x="0" y="145237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0" t="0" r="0" b="-1"/>
              </a:stretch>
            </a:blipFill>
          </p:spPr>
        </p:sp>
      </p:grpSp>
      <p:grpSp>
        <p:nvGrpSpPr>
          <p:cNvPr name="Group 31" id="31"/>
          <p:cNvGrpSpPr/>
          <p:nvPr/>
        </p:nvGrpSpPr>
        <p:grpSpPr>
          <a:xfrm rot="0">
            <a:off x="2297659" y="6259430"/>
            <a:ext cx="13721248" cy="2086366"/>
            <a:chOff x="0" y="0"/>
            <a:chExt cx="18294998" cy="2781821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18294986" cy="2781808"/>
            </a:xfrm>
            <a:custGeom>
              <a:avLst/>
              <a:gdLst/>
              <a:ahLst/>
              <a:cxnLst/>
              <a:rect r="r" b="b" t="t" l="l"/>
              <a:pathLst>
                <a:path h="2781808" w="18294986">
                  <a:moveTo>
                    <a:pt x="0" y="0"/>
                  </a:moveTo>
                  <a:lnTo>
                    <a:pt x="18294986" y="0"/>
                  </a:lnTo>
                  <a:lnTo>
                    <a:pt x="18294986" y="2781808"/>
                  </a:lnTo>
                  <a:lnTo>
                    <a:pt x="0" y="278180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l="0" t="-4058" r="0" b="-4059"/>
              </a:stretch>
            </a:blipFill>
          </p:spPr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7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Clique no botão </a:t>
            </a:r>
            <a:r>
              <a:rPr lang="en-US" b="true" sz="3200" spc="-5">
                <a:solidFill>
                  <a:srgbClr val="385522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Pesquisar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para verificar as associações.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1373848" y="2341312"/>
            <a:ext cx="15540304" cy="6004446"/>
            <a:chOff x="0" y="0"/>
            <a:chExt cx="20720406" cy="800592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0720431" cy="8005953"/>
            </a:xfrm>
            <a:custGeom>
              <a:avLst/>
              <a:gdLst/>
              <a:ahLst/>
              <a:cxnLst/>
              <a:rect r="r" b="b" t="t" l="l"/>
              <a:pathLst>
                <a:path h="8005953" w="20720431">
                  <a:moveTo>
                    <a:pt x="0" y="0"/>
                  </a:moveTo>
                  <a:lnTo>
                    <a:pt x="20720431" y="0"/>
                  </a:lnTo>
                  <a:lnTo>
                    <a:pt x="20720431" y="8005953"/>
                  </a:lnTo>
                  <a:lnTo>
                    <a:pt x="0" y="80059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13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8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Para verificar o relatório de aulas sem docentes associados, clique na funcionalidade Aulas  Sem Professor.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6392189" y="3053686"/>
            <a:ext cx="5522443" cy="5148186"/>
            <a:chOff x="0" y="0"/>
            <a:chExt cx="7363257" cy="6864248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7363206" cy="6864223"/>
            </a:xfrm>
            <a:custGeom>
              <a:avLst/>
              <a:gdLst/>
              <a:ahLst/>
              <a:cxnLst/>
              <a:rect r="r" b="b" t="t" l="l"/>
              <a:pathLst>
                <a:path h="6864223" w="7363206">
                  <a:moveTo>
                    <a:pt x="0" y="0"/>
                  </a:moveTo>
                  <a:lnTo>
                    <a:pt x="7363206" y="0"/>
                  </a:lnTo>
                  <a:lnTo>
                    <a:pt x="7363206" y="6864223"/>
                  </a:lnTo>
                  <a:lnTo>
                    <a:pt x="0" y="68642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-10488" r="0" b="-10488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6392189" y="7012733"/>
            <a:ext cx="683838" cy="597418"/>
            <a:chOff x="0" y="0"/>
            <a:chExt cx="911784" cy="79655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11733" cy="796544"/>
            </a:xfrm>
            <a:custGeom>
              <a:avLst/>
              <a:gdLst/>
              <a:ahLst/>
              <a:cxnLst/>
              <a:rect r="r" b="b" t="t" l="l"/>
              <a:pathLst>
                <a:path h="796544" w="911733">
                  <a:moveTo>
                    <a:pt x="0" y="199136"/>
                  </a:moveTo>
                  <a:lnTo>
                    <a:pt x="513461" y="199136"/>
                  </a:lnTo>
                  <a:lnTo>
                    <a:pt x="513461" y="0"/>
                  </a:lnTo>
                  <a:lnTo>
                    <a:pt x="911733" y="398272"/>
                  </a:lnTo>
                  <a:lnTo>
                    <a:pt x="513461" y="796544"/>
                  </a:lnTo>
                  <a:lnTo>
                    <a:pt x="513461" y="597408"/>
                  </a:lnTo>
                  <a:lnTo>
                    <a:pt x="0" y="59740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14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9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Preencha os filtros e clique em pesquisar.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254558" y="2028120"/>
            <a:ext cx="13778884" cy="6745129"/>
            <a:chOff x="0" y="0"/>
            <a:chExt cx="18371845" cy="899350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8371820" cy="8993505"/>
            </a:xfrm>
            <a:custGeom>
              <a:avLst/>
              <a:gdLst/>
              <a:ahLst/>
              <a:cxnLst/>
              <a:rect r="r" b="b" t="t" l="l"/>
              <a:pathLst>
                <a:path h="8993505" w="18371820">
                  <a:moveTo>
                    <a:pt x="0" y="0"/>
                  </a:moveTo>
                  <a:lnTo>
                    <a:pt x="18371820" y="0"/>
                  </a:lnTo>
                  <a:lnTo>
                    <a:pt x="18371820" y="8993505"/>
                  </a:lnTo>
                  <a:lnTo>
                    <a:pt x="0" y="89935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15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5" id="25"/>
          <p:cNvGrpSpPr/>
          <p:nvPr/>
        </p:nvGrpSpPr>
        <p:grpSpPr>
          <a:xfrm rot="0">
            <a:off x="1503216" y="2590057"/>
            <a:ext cx="15281567" cy="5964126"/>
            <a:chOff x="0" y="0"/>
            <a:chExt cx="20375423" cy="7952168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20375372" cy="7952105"/>
            </a:xfrm>
            <a:custGeom>
              <a:avLst/>
              <a:gdLst/>
              <a:ahLst/>
              <a:cxnLst/>
              <a:rect r="r" b="b" t="t" l="l"/>
              <a:pathLst>
                <a:path h="7952105" w="20375372">
                  <a:moveTo>
                    <a:pt x="0" y="0"/>
                  </a:moveTo>
                  <a:lnTo>
                    <a:pt x="20375372" y="0"/>
                  </a:lnTo>
                  <a:lnTo>
                    <a:pt x="20375372" y="7952105"/>
                  </a:lnTo>
                  <a:lnTo>
                    <a:pt x="0" y="7952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27" id="27"/>
          <p:cNvSpPr txBox="true"/>
          <p:nvPr/>
        </p:nvSpPr>
        <p:spPr>
          <a:xfrm rot="0">
            <a:off x="828132" y="1370000"/>
            <a:ext cx="16631736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9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sistema apresentará a quantidade de turmas e aulas sem docentes associados. Importante  realizar o monitoramento da coleta de dados por meio desse relatório.</a:t>
            </a:r>
          </a:p>
        </p:txBody>
      </p:sp>
    </p:spTree>
  </p:cSld>
  <p:clrMapOvr>
    <a:masterClrMapping/>
  </p:clrMapOvr>
  <p:transition spd="fast">
    <p:fade/>
  </p:transition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16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2387298" y="2954738"/>
            <a:ext cx="13703675" cy="43989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6"/>
              </a:lnSpc>
            </a:pPr>
            <a:r>
              <a:rPr lang="en-US" sz="3200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Em casos de dúvidas ou inconsistências sistêmicas, sugerimos que entre em contato com a sua Diretoria de Ensino, Secretaria Municipal ou registre uma ocorrência no nosso Portal de Atendimento, clicando no botão abaixo:</a:t>
            </a: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</a:p>
          <a:p>
            <a:pPr algn="ctr">
              <a:lnSpc>
                <a:spcPts val="4416"/>
              </a:lnSpc>
            </a:pPr>
            <a:r>
              <a:rPr lang="en-US" sz="3200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Assunto:  Censo Escolar</a:t>
            </a:r>
          </a:p>
          <a:p>
            <a:pPr algn="ctr">
              <a:lnSpc>
                <a:spcPts val="3863"/>
              </a:lnSpc>
            </a:pPr>
            <a:r>
              <a:rPr lang="en-US" sz="2799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Qualquer dúvida acesse o tutorial do portal de atendimento, </a:t>
            </a:r>
            <a:r>
              <a:rPr lang="en-US" sz="2799">
                <a:solidFill>
                  <a:srgbClr val="0D0D0D"/>
                </a:solidFill>
                <a:latin typeface="Calibri (MS)"/>
                <a:ea typeface="Calibri (MS)"/>
                <a:cs typeface="Calibri (MS)"/>
                <a:sym typeface="Calibri (MS)"/>
              </a:rPr>
              <a:t>clicando no botão abaixo: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6230722" y="5143500"/>
            <a:ext cx="6016828" cy="811101"/>
            <a:chOff x="0" y="0"/>
            <a:chExt cx="8022438" cy="1081468"/>
          </a:xfrm>
        </p:grpSpPr>
        <p:sp>
          <p:nvSpPr>
            <p:cNvPr name="Freeform 24" id="24">
              <a:hlinkClick r:id="rId11" tooltip="https://atendimento.educacao.sp.gov.br/"/>
            </p:cNvPr>
            <p:cNvSpPr/>
            <p:nvPr/>
          </p:nvSpPr>
          <p:spPr>
            <a:xfrm flipH="false" flipV="false" rot="0">
              <a:off x="0" y="0"/>
              <a:ext cx="8022463" cy="1081405"/>
            </a:xfrm>
            <a:custGeom>
              <a:avLst/>
              <a:gdLst/>
              <a:ahLst/>
              <a:cxnLst/>
              <a:rect r="r" b="b" t="t" l="l"/>
              <a:pathLst>
                <a:path h="1081405" w="8022463">
                  <a:moveTo>
                    <a:pt x="0" y="180213"/>
                  </a:moveTo>
                  <a:cubicBezTo>
                    <a:pt x="0" y="80645"/>
                    <a:pt x="80645" y="0"/>
                    <a:pt x="180213" y="0"/>
                  </a:cubicBezTo>
                  <a:lnTo>
                    <a:pt x="7842250" y="0"/>
                  </a:lnTo>
                  <a:cubicBezTo>
                    <a:pt x="7941818" y="0"/>
                    <a:pt x="8022463" y="80645"/>
                    <a:pt x="8022463" y="180213"/>
                  </a:cubicBezTo>
                  <a:lnTo>
                    <a:pt x="8022463" y="901192"/>
                  </a:lnTo>
                  <a:cubicBezTo>
                    <a:pt x="8022463" y="1000760"/>
                    <a:pt x="7941818" y="1081405"/>
                    <a:pt x="7842250" y="1081405"/>
                  </a:cubicBezTo>
                  <a:lnTo>
                    <a:pt x="180213" y="1081405"/>
                  </a:lnTo>
                  <a:cubicBezTo>
                    <a:pt x="80645" y="1081405"/>
                    <a:pt x="0" y="1000760"/>
                    <a:pt x="0" y="901192"/>
                  </a:cubicBezTo>
                  <a:close/>
                </a:path>
              </a:pathLst>
            </a:custGeom>
            <a:solidFill>
              <a:srgbClr val="EFC206"/>
            </a:solid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8022438" cy="113861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840"/>
                </a:lnSpc>
              </a:pPr>
              <a:r>
                <a:rPr lang="en-US" sz="3200" b="true">
                  <a:solidFill>
                    <a:srgbClr val="262626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Abrir uma Nova Ocorrência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120932" y="2905125"/>
            <a:ext cx="45720" cy="4624711"/>
            <a:chOff x="0" y="0"/>
            <a:chExt cx="60960" cy="6166282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60960" cy="6166231"/>
            </a:xfrm>
            <a:custGeom>
              <a:avLst/>
              <a:gdLst/>
              <a:ahLst/>
              <a:cxnLst/>
              <a:rect r="r" b="b" t="t" l="l"/>
              <a:pathLst>
                <a:path h="6166231" w="60960">
                  <a:moveTo>
                    <a:pt x="0" y="0"/>
                  </a:moveTo>
                  <a:lnTo>
                    <a:pt x="60960" y="0"/>
                  </a:lnTo>
                  <a:lnTo>
                    <a:pt x="60960" y="6166231"/>
                  </a:lnTo>
                  <a:lnTo>
                    <a:pt x="0" y="6166231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7547315" y="7982331"/>
            <a:ext cx="3193371" cy="689315"/>
            <a:chOff x="0" y="0"/>
            <a:chExt cx="4257827" cy="919086"/>
          </a:xfrm>
        </p:grpSpPr>
        <p:sp>
          <p:nvSpPr>
            <p:cNvPr name="Freeform 29" id="29">
              <a:hlinkClick r:id="rId12" tooltip="https://drive.google.com/file/d/1x-oRm568UMBPiD6OlO7LQ58v_SvCKDY9/view"/>
            </p:cNvPr>
            <p:cNvSpPr/>
            <p:nvPr/>
          </p:nvSpPr>
          <p:spPr>
            <a:xfrm flipH="false" flipV="false" rot="0">
              <a:off x="0" y="0"/>
              <a:ext cx="4257802" cy="919099"/>
            </a:xfrm>
            <a:custGeom>
              <a:avLst/>
              <a:gdLst/>
              <a:ahLst/>
              <a:cxnLst/>
              <a:rect r="r" b="b" t="t" l="l"/>
              <a:pathLst>
                <a:path h="919099" w="4257802">
                  <a:moveTo>
                    <a:pt x="0" y="0"/>
                  </a:moveTo>
                  <a:lnTo>
                    <a:pt x="4257802" y="0"/>
                  </a:lnTo>
                  <a:lnTo>
                    <a:pt x="4257802" y="919099"/>
                  </a:lnTo>
                  <a:lnTo>
                    <a:pt x="0" y="919099"/>
                  </a:lnTo>
                  <a:close/>
                </a:path>
              </a:pathLst>
            </a:custGeom>
            <a:solidFill>
              <a:srgbClr val="FFB76D"/>
            </a:solid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9525"/>
              <a:ext cx="4257827" cy="92861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79"/>
                </a:lnSpc>
              </a:pPr>
              <a:r>
                <a:rPr lang="en-US" sz="24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Acesse o Tutorial</a:t>
              </a:r>
            </a:p>
          </p:txBody>
        </p:sp>
      </p:grpSp>
      <p:grpSp>
        <p:nvGrpSpPr>
          <p:cNvPr name="Group 31" id="31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32" id="32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0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33" id="33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PORTAL DE ATENDIMENTO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21" id="21"/>
          <p:cNvSpPr/>
          <p:nvPr/>
        </p:nvSpPr>
        <p:spPr>
          <a:xfrm flipH="false" flipV="false" rot="0">
            <a:off x="0" y="8552955"/>
            <a:ext cx="11125200" cy="76695"/>
          </a:xfrm>
          <a:custGeom>
            <a:avLst/>
            <a:gdLst/>
            <a:ahLst/>
            <a:cxnLst/>
            <a:rect r="r" b="b" t="t" l="l"/>
            <a:pathLst>
              <a:path h="76695" w="11125200">
                <a:moveTo>
                  <a:pt x="0" y="0"/>
                </a:moveTo>
                <a:lnTo>
                  <a:pt x="11125200" y="0"/>
                </a:lnTo>
                <a:lnTo>
                  <a:pt x="11125200" y="76695"/>
                </a:lnTo>
                <a:lnTo>
                  <a:pt x="0" y="7669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2" id="22"/>
          <p:cNvGrpSpPr/>
          <p:nvPr/>
        </p:nvGrpSpPr>
        <p:grpSpPr>
          <a:xfrm rot="0">
            <a:off x="7279719" y="0"/>
            <a:ext cx="11008281" cy="10519620"/>
            <a:chOff x="0" y="0"/>
            <a:chExt cx="14677707" cy="14026159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4677771" cy="14026135"/>
            </a:xfrm>
            <a:custGeom>
              <a:avLst/>
              <a:gdLst/>
              <a:ahLst/>
              <a:cxnLst/>
              <a:rect r="r" b="b" t="t" l="l"/>
              <a:pathLst>
                <a:path h="14026135" w="14677771">
                  <a:moveTo>
                    <a:pt x="0" y="0"/>
                  </a:moveTo>
                  <a:lnTo>
                    <a:pt x="14677771" y="0"/>
                  </a:lnTo>
                  <a:lnTo>
                    <a:pt x="14677771" y="14026135"/>
                  </a:lnTo>
                  <a:lnTo>
                    <a:pt x="0" y="140261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-39940" t="-37916" r="-105198" b="-6379"/>
              </a:stretch>
            </a:blipFill>
          </p:spPr>
        </p:sp>
      </p:grpSp>
      <p:grpSp>
        <p:nvGrpSpPr>
          <p:cNvPr name="Group 24" id="24"/>
          <p:cNvGrpSpPr/>
          <p:nvPr/>
        </p:nvGrpSpPr>
        <p:grpSpPr>
          <a:xfrm rot="0">
            <a:off x="5194697" y="9069086"/>
            <a:ext cx="1512456" cy="775135"/>
            <a:chOff x="0" y="0"/>
            <a:chExt cx="2016608" cy="1033513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2590800" y="9069086"/>
            <a:ext cx="1900761" cy="749446"/>
            <a:chOff x="0" y="0"/>
            <a:chExt cx="2534348" cy="99926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7316753" y="9150487"/>
            <a:ext cx="5022075" cy="627755"/>
            <a:chOff x="0" y="0"/>
            <a:chExt cx="6696100" cy="837006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30" id="30"/>
          <p:cNvGrpSpPr/>
          <p:nvPr/>
        </p:nvGrpSpPr>
        <p:grpSpPr>
          <a:xfrm rot="0">
            <a:off x="228600" y="8949338"/>
            <a:ext cx="1900761" cy="1017965"/>
            <a:chOff x="0" y="0"/>
            <a:chExt cx="2534348" cy="1357287"/>
          </a:xfrm>
        </p:grpSpPr>
        <p:sp>
          <p:nvSpPr>
            <p:cNvPr name="Freeform 31" id="31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151915" y="3924300"/>
            <a:ext cx="6679282" cy="2554548"/>
            <a:chOff x="0" y="0"/>
            <a:chExt cx="8905710" cy="3406064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8905708" cy="3406060"/>
            </a:xfrm>
            <a:custGeom>
              <a:avLst/>
              <a:gdLst/>
              <a:ahLst/>
              <a:cxnLst/>
              <a:rect r="r" b="b" t="t" l="l"/>
              <a:pathLst>
                <a:path h="3406060" w="8905708">
                  <a:moveTo>
                    <a:pt x="0" y="0"/>
                  </a:moveTo>
                  <a:lnTo>
                    <a:pt x="8905708" y="0"/>
                  </a:lnTo>
                  <a:lnTo>
                    <a:pt x="8905708" y="3406060"/>
                  </a:lnTo>
                  <a:lnTo>
                    <a:pt x="0" y="3406060"/>
                  </a:lnTo>
                  <a:close/>
                </a:path>
              </a:pathLst>
            </a:custGeom>
            <a:blipFill>
              <a:blip r:embed="rId12">
                <a:alphaModFix amt="0"/>
              </a:blip>
              <a:stretch>
                <a:fillRect l="0" t="-946" r="0" b="-946"/>
              </a:stretch>
            </a:blipFill>
          </p:spPr>
        </p:sp>
        <p:sp>
          <p:nvSpPr>
            <p:cNvPr name="TextBox 36" id="36"/>
            <p:cNvSpPr txBox="true"/>
            <p:nvPr/>
          </p:nvSpPr>
          <p:spPr>
            <a:xfrm>
              <a:off x="0" y="-161925"/>
              <a:ext cx="8905710" cy="35679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OBRIGADO</a:t>
              </a:r>
            </a:p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 TODOS(AS)!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</a:p>
          </p:txBody>
        </p:sp>
      </p:grpSp>
      <p:grpSp>
        <p:nvGrpSpPr>
          <p:cNvPr name="Group 22" id="22"/>
          <p:cNvGrpSpPr/>
          <p:nvPr/>
        </p:nvGrpSpPr>
        <p:grpSpPr>
          <a:xfrm rot="0">
            <a:off x="14837445" y="6170047"/>
            <a:ext cx="1462183" cy="2124866"/>
            <a:chOff x="0" y="0"/>
            <a:chExt cx="1949577" cy="2833154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1949577" cy="2833116"/>
            </a:xfrm>
            <a:custGeom>
              <a:avLst/>
              <a:gdLst/>
              <a:ahLst/>
              <a:cxnLst/>
              <a:rect r="r" b="b" t="t" l="l"/>
              <a:pathLst>
                <a:path h="2833116" w="1949577">
                  <a:moveTo>
                    <a:pt x="0" y="0"/>
                  </a:moveTo>
                  <a:lnTo>
                    <a:pt x="1949577" y="0"/>
                  </a:lnTo>
                  <a:lnTo>
                    <a:pt x="1949577" y="2833116"/>
                  </a:lnTo>
                  <a:lnTo>
                    <a:pt x="0" y="2833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86" t="0" r="-86" b="-1"/>
              </a:stretch>
            </a:blipFill>
          </p:spPr>
        </p:sp>
      </p:grpSp>
      <p:sp>
        <p:nvSpPr>
          <p:cNvPr name="TextBox 24" id="24"/>
          <p:cNvSpPr txBox="true"/>
          <p:nvPr/>
        </p:nvSpPr>
        <p:spPr>
          <a:xfrm rot="0">
            <a:off x="12943932" y="8423462"/>
            <a:ext cx="4567819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Associação do Docente  da classe</a:t>
            </a:r>
          </a:p>
        </p:txBody>
      </p:sp>
      <p:grpSp>
        <p:nvGrpSpPr>
          <p:cNvPr name="Group 25" id="25"/>
          <p:cNvGrpSpPr/>
          <p:nvPr/>
        </p:nvGrpSpPr>
        <p:grpSpPr>
          <a:xfrm rot="0">
            <a:off x="3720617" y="7114784"/>
            <a:ext cx="533400" cy="114300"/>
            <a:chOff x="0" y="0"/>
            <a:chExt cx="711200" cy="152400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558038" y="0"/>
              <a:ext cx="114300" cy="152400"/>
            </a:xfrm>
            <a:custGeom>
              <a:avLst/>
              <a:gdLst/>
              <a:ahLst/>
              <a:cxnLst/>
              <a:rect r="r" b="b" t="t" l="l"/>
              <a:pathLst>
                <a:path h="152400" w="114300">
                  <a:moveTo>
                    <a:pt x="0" y="0"/>
                  </a:moveTo>
                  <a:lnTo>
                    <a:pt x="0" y="152400"/>
                  </a:lnTo>
                  <a:lnTo>
                    <a:pt x="114300" y="95250"/>
                  </a:lnTo>
                  <a:lnTo>
                    <a:pt x="25400" y="95250"/>
                  </a:lnTo>
                  <a:lnTo>
                    <a:pt x="25400" y="5715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27" id="27"/>
            <p:cNvSpPr/>
            <p:nvPr/>
          </p:nvSpPr>
          <p:spPr>
            <a:xfrm flipH="false" flipV="false" rot="0">
              <a:off x="0" y="57150"/>
              <a:ext cx="558038" cy="38100"/>
            </a:xfrm>
            <a:custGeom>
              <a:avLst/>
              <a:gdLst/>
              <a:ahLst/>
              <a:cxnLst/>
              <a:rect r="r" b="b" t="t" l="l"/>
              <a:pathLst>
                <a:path h="38100" w="558038">
                  <a:moveTo>
                    <a:pt x="55803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58038" y="38100"/>
                  </a:lnTo>
                  <a:lnTo>
                    <a:pt x="558038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28" id="28"/>
            <p:cNvSpPr/>
            <p:nvPr/>
          </p:nvSpPr>
          <p:spPr>
            <a:xfrm flipH="false" flipV="false" rot="0">
              <a:off x="583438" y="57150"/>
              <a:ext cx="127000" cy="38100"/>
            </a:xfrm>
            <a:custGeom>
              <a:avLst/>
              <a:gdLst/>
              <a:ahLst/>
              <a:cxnLst/>
              <a:rect r="r" b="b" t="t" l="l"/>
              <a:pathLst>
                <a:path h="38100" w="127000">
                  <a:moveTo>
                    <a:pt x="889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8900" y="38100"/>
                  </a:lnTo>
                  <a:lnTo>
                    <a:pt x="127000" y="1905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</p:grpSp>
      <p:grpSp>
        <p:nvGrpSpPr>
          <p:cNvPr name="Group 29" id="29"/>
          <p:cNvGrpSpPr/>
          <p:nvPr/>
        </p:nvGrpSpPr>
        <p:grpSpPr>
          <a:xfrm rot="0">
            <a:off x="6453902" y="7114784"/>
            <a:ext cx="533400" cy="114300"/>
            <a:chOff x="0" y="0"/>
            <a:chExt cx="711200" cy="152400"/>
          </a:xfrm>
        </p:grpSpPr>
        <p:sp>
          <p:nvSpPr>
            <p:cNvPr name="Freeform 30" id="30"/>
            <p:cNvSpPr/>
            <p:nvPr/>
          </p:nvSpPr>
          <p:spPr>
            <a:xfrm flipH="false" flipV="false" rot="0">
              <a:off x="558038" y="0"/>
              <a:ext cx="114300" cy="152400"/>
            </a:xfrm>
            <a:custGeom>
              <a:avLst/>
              <a:gdLst/>
              <a:ahLst/>
              <a:cxnLst/>
              <a:rect r="r" b="b" t="t" l="l"/>
              <a:pathLst>
                <a:path h="152400" w="114300">
                  <a:moveTo>
                    <a:pt x="0" y="0"/>
                  </a:moveTo>
                  <a:lnTo>
                    <a:pt x="0" y="152400"/>
                  </a:lnTo>
                  <a:lnTo>
                    <a:pt x="114300" y="95250"/>
                  </a:lnTo>
                  <a:lnTo>
                    <a:pt x="25400" y="95250"/>
                  </a:lnTo>
                  <a:lnTo>
                    <a:pt x="25400" y="57150"/>
                  </a:lnTo>
                  <a:lnTo>
                    <a:pt x="114300" y="571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31" id="31"/>
            <p:cNvSpPr/>
            <p:nvPr/>
          </p:nvSpPr>
          <p:spPr>
            <a:xfrm flipH="false" flipV="false" rot="0">
              <a:off x="0" y="57150"/>
              <a:ext cx="558038" cy="38100"/>
            </a:xfrm>
            <a:custGeom>
              <a:avLst/>
              <a:gdLst/>
              <a:ahLst/>
              <a:cxnLst/>
              <a:rect r="r" b="b" t="t" l="l"/>
              <a:pathLst>
                <a:path h="38100" w="558038">
                  <a:moveTo>
                    <a:pt x="558038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558038" y="38100"/>
                  </a:lnTo>
                  <a:lnTo>
                    <a:pt x="558038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  <p:sp>
          <p:nvSpPr>
            <p:cNvPr name="Freeform 32" id="32"/>
            <p:cNvSpPr/>
            <p:nvPr/>
          </p:nvSpPr>
          <p:spPr>
            <a:xfrm flipH="false" flipV="false" rot="0">
              <a:off x="583438" y="57150"/>
              <a:ext cx="127000" cy="38100"/>
            </a:xfrm>
            <a:custGeom>
              <a:avLst/>
              <a:gdLst/>
              <a:ahLst/>
              <a:cxnLst/>
              <a:rect r="r" b="b" t="t" l="l"/>
              <a:pathLst>
                <a:path h="38100" w="127000">
                  <a:moveTo>
                    <a:pt x="8890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88900" y="38100"/>
                  </a:lnTo>
                  <a:lnTo>
                    <a:pt x="127000" y="19050"/>
                  </a:lnTo>
                  <a:lnTo>
                    <a:pt x="88900" y="0"/>
                  </a:lnTo>
                  <a:close/>
                </a:path>
              </a:pathLst>
            </a:custGeom>
            <a:solidFill>
              <a:srgbClr val="EC7C30"/>
            </a:solidFill>
          </p:spPr>
        </p:sp>
      </p:grpSp>
      <p:grpSp>
        <p:nvGrpSpPr>
          <p:cNvPr name="Group 33" id="33"/>
          <p:cNvGrpSpPr/>
          <p:nvPr/>
        </p:nvGrpSpPr>
        <p:grpSpPr>
          <a:xfrm rot="0">
            <a:off x="12675499" y="3136478"/>
            <a:ext cx="2766060" cy="1786700"/>
            <a:chOff x="0" y="0"/>
            <a:chExt cx="3688080" cy="2382266"/>
          </a:xfrm>
        </p:grpSpPr>
        <p:sp>
          <p:nvSpPr>
            <p:cNvPr name="Freeform 34" id="34"/>
            <p:cNvSpPr/>
            <p:nvPr/>
          </p:nvSpPr>
          <p:spPr>
            <a:xfrm flipH="false" flipV="false" rot="0">
              <a:off x="0" y="0"/>
              <a:ext cx="3688080" cy="2382266"/>
            </a:xfrm>
            <a:custGeom>
              <a:avLst/>
              <a:gdLst/>
              <a:ahLst/>
              <a:cxnLst/>
              <a:rect r="r" b="b" t="t" l="l"/>
              <a:pathLst>
                <a:path h="2382266" w="3688080">
                  <a:moveTo>
                    <a:pt x="0" y="0"/>
                  </a:moveTo>
                  <a:lnTo>
                    <a:pt x="3688080" y="0"/>
                  </a:lnTo>
                  <a:lnTo>
                    <a:pt x="3688080" y="2382266"/>
                  </a:lnTo>
                  <a:lnTo>
                    <a:pt x="0" y="2382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/>
              <a:stretch>
                <a:fillRect l="-17" t="0" r="-17" b="0"/>
              </a:stretch>
            </a:blipFill>
          </p:spPr>
        </p:sp>
      </p:grpSp>
      <p:sp>
        <p:nvSpPr>
          <p:cNvPr name="TextBox 35" id="35"/>
          <p:cNvSpPr txBox="true"/>
          <p:nvPr/>
        </p:nvSpPr>
        <p:spPr>
          <a:xfrm rot="0">
            <a:off x="12653934" y="5007721"/>
            <a:ext cx="2800350" cy="4728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spc="-1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Gestor Escolar - SCE</a:t>
            </a:r>
          </a:p>
        </p:txBody>
      </p:sp>
      <p:sp>
        <p:nvSpPr>
          <p:cNvPr name="Freeform 36" id="36"/>
          <p:cNvSpPr/>
          <p:nvPr/>
        </p:nvSpPr>
        <p:spPr>
          <a:xfrm flipH="false" flipV="false" rot="0">
            <a:off x="9134675" y="4702064"/>
            <a:ext cx="5095303" cy="3121724"/>
          </a:xfrm>
          <a:custGeom>
            <a:avLst/>
            <a:gdLst/>
            <a:ahLst/>
            <a:cxnLst/>
            <a:rect r="r" b="b" t="t" l="l"/>
            <a:pathLst>
              <a:path h="3121724" w="5095303">
                <a:moveTo>
                  <a:pt x="0" y="0"/>
                </a:moveTo>
                <a:lnTo>
                  <a:pt x="5095304" y="0"/>
                </a:lnTo>
                <a:lnTo>
                  <a:pt x="5095304" y="3121723"/>
                </a:lnTo>
                <a:lnTo>
                  <a:pt x="0" y="312172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7" id="37"/>
          <p:cNvSpPr txBox="true"/>
          <p:nvPr/>
        </p:nvSpPr>
        <p:spPr>
          <a:xfrm rot="0">
            <a:off x="850544" y="1366018"/>
            <a:ext cx="9241822" cy="46219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320"/>
              </a:lnSpc>
            </a:pPr>
            <a:r>
              <a:rPr lang="en-US" b="true" sz="3600" spc="-8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O que é Associação do Docente?</a:t>
            </a:r>
          </a:p>
          <a:p>
            <a:pPr algn="just">
              <a:lnSpc>
                <a:spcPts val="3840"/>
              </a:lnSpc>
            </a:pPr>
          </a:p>
          <a:p>
            <a:pPr algn="just">
              <a:lnSpc>
                <a:spcPts val="3840"/>
              </a:lnSpc>
            </a:pPr>
            <a:r>
              <a:rPr lang="en-US" sz="32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O submenu associação do docente é um módulo na SED, onde é  associado o docente a turmas/aulas.</a:t>
            </a:r>
          </a:p>
          <a:p>
            <a:pPr algn="just">
              <a:lnSpc>
                <a:spcPts val="3840"/>
              </a:lnSpc>
            </a:pPr>
            <a:r>
              <a:rPr lang="en-US" sz="32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É necessário informar a turma, a  quantidade de aulas e o inicio e fim da vigência dentro do ano letivo.</a:t>
            </a:r>
          </a:p>
          <a:p>
            <a:pPr algn="just">
              <a:lnSpc>
                <a:spcPts val="3840"/>
              </a:lnSpc>
            </a:pPr>
            <a:r>
              <a:rPr lang="en-US" sz="32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Importante ressaltar que os dados estejam corretos, lembrando que turmas sem docentes associados não são migradas ao sistema  Educacenso.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6814728" y="7882442"/>
            <a:ext cx="2859405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Formação Curricular</a:t>
            </a:r>
          </a:p>
        </p:txBody>
      </p:sp>
      <p:grpSp>
        <p:nvGrpSpPr>
          <p:cNvPr name="Group 39" id="39"/>
          <p:cNvGrpSpPr/>
          <p:nvPr/>
        </p:nvGrpSpPr>
        <p:grpSpPr>
          <a:xfrm rot="0">
            <a:off x="7426700" y="6339488"/>
            <a:ext cx="1534039" cy="1512475"/>
            <a:chOff x="0" y="0"/>
            <a:chExt cx="2045386" cy="2016633"/>
          </a:xfrm>
        </p:grpSpPr>
        <p:sp>
          <p:nvSpPr>
            <p:cNvPr name="Freeform 40" id="40" descr="Ícone  Descrição gerada automaticamente"/>
            <p:cNvSpPr/>
            <p:nvPr/>
          </p:nvSpPr>
          <p:spPr>
            <a:xfrm flipH="false" flipV="false" rot="0">
              <a:off x="0" y="0"/>
              <a:ext cx="2045335" cy="2016633"/>
            </a:xfrm>
            <a:custGeom>
              <a:avLst/>
              <a:gdLst/>
              <a:ahLst/>
              <a:cxnLst/>
              <a:rect r="r" b="b" t="t" l="l"/>
              <a:pathLst>
                <a:path h="2016633" w="2045335">
                  <a:moveTo>
                    <a:pt x="0" y="0"/>
                  </a:moveTo>
                  <a:lnTo>
                    <a:pt x="2045335" y="0"/>
                  </a:lnTo>
                  <a:lnTo>
                    <a:pt x="2045335" y="2016633"/>
                  </a:lnTo>
                  <a:lnTo>
                    <a:pt x="0" y="201663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4"/>
              <a:stretch>
                <a:fillRect l="-111" t="0" r="-114" b="0"/>
              </a:stretch>
            </a:blipFill>
          </p:spPr>
        </p:sp>
      </p:grpSp>
      <p:sp>
        <p:nvSpPr>
          <p:cNvPr name="TextBox 41" id="41"/>
          <p:cNvSpPr txBox="true"/>
          <p:nvPr/>
        </p:nvSpPr>
        <p:spPr>
          <a:xfrm rot="0">
            <a:off x="1393288" y="7789774"/>
            <a:ext cx="2159317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Dados Pessoais</a:t>
            </a:r>
          </a:p>
        </p:txBody>
      </p:sp>
      <p:grpSp>
        <p:nvGrpSpPr>
          <p:cNvPr name="Group 42" id="42"/>
          <p:cNvGrpSpPr/>
          <p:nvPr/>
        </p:nvGrpSpPr>
        <p:grpSpPr>
          <a:xfrm rot="0">
            <a:off x="1676400" y="6216053"/>
            <a:ext cx="1650521" cy="1585827"/>
            <a:chOff x="0" y="0"/>
            <a:chExt cx="2200694" cy="2114436"/>
          </a:xfrm>
        </p:grpSpPr>
        <p:sp>
          <p:nvSpPr>
            <p:cNvPr name="Freeform 43" id="43"/>
            <p:cNvSpPr/>
            <p:nvPr/>
          </p:nvSpPr>
          <p:spPr>
            <a:xfrm flipH="false" flipV="false" rot="0">
              <a:off x="0" y="0"/>
              <a:ext cx="2200656" cy="2114423"/>
            </a:xfrm>
            <a:custGeom>
              <a:avLst/>
              <a:gdLst/>
              <a:ahLst/>
              <a:cxnLst/>
              <a:rect r="r" b="b" t="t" l="l"/>
              <a:pathLst>
                <a:path h="2114423" w="2200656">
                  <a:moveTo>
                    <a:pt x="0" y="0"/>
                  </a:moveTo>
                  <a:lnTo>
                    <a:pt x="2200656" y="0"/>
                  </a:lnTo>
                  <a:lnTo>
                    <a:pt x="2200656" y="2114423"/>
                  </a:lnTo>
                  <a:lnTo>
                    <a:pt x="0" y="21144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l="0" t="-2039" r="-1" b="-2040"/>
              </a:stretch>
            </a:blipFill>
          </p:spPr>
        </p:sp>
      </p:grpSp>
      <p:sp>
        <p:nvSpPr>
          <p:cNvPr name="TextBox 44" id="44"/>
          <p:cNvSpPr txBox="true"/>
          <p:nvPr/>
        </p:nvSpPr>
        <p:spPr>
          <a:xfrm rot="0">
            <a:off x="4683795" y="7848457"/>
            <a:ext cx="1382077" cy="4076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79"/>
              </a:lnSpc>
            </a:pPr>
            <a:r>
              <a:rPr lang="en-US" sz="2400" spc="-8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Funcional</a:t>
            </a:r>
          </a:p>
        </p:txBody>
      </p:sp>
      <p:grpSp>
        <p:nvGrpSpPr>
          <p:cNvPr name="Group 45" id="45"/>
          <p:cNvGrpSpPr/>
          <p:nvPr/>
        </p:nvGrpSpPr>
        <p:grpSpPr>
          <a:xfrm rot="0">
            <a:off x="4523118" y="6192060"/>
            <a:ext cx="1695012" cy="1681648"/>
            <a:chOff x="0" y="0"/>
            <a:chExt cx="2260016" cy="2242198"/>
          </a:xfrm>
        </p:grpSpPr>
        <p:sp>
          <p:nvSpPr>
            <p:cNvPr name="Freeform 46" id="46" descr="Ícone  Descrição gerada automaticamente"/>
            <p:cNvSpPr/>
            <p:nvPr/>
          </p:nvSpPr>
          <p:spPr>
            <a:xfrm flipH="false" flipV="false" rot="0">
              <a:off x="0" y="0"/>
              <a:ext cx="2259965" cy="2242185"/>
            </a:xfrm>
            <a:custGeom>
              <a:avLst/>
              <a:gdLst/>
              <a:ahLst/>
              <a:cxnLst/>
              <a:rect r="r" b="b" t="t" l="l"/>
              <a:pathLst>
                <a:path h="2242185" w="2259965">
                  <a:moveTo>
                    <a:pt x="0" y="0"/>
                  </a:moveTo>
                  <a:lnTo>
                    <a:pt x="2259965" y="0"/>
                  </a:lnTo>
                  <a:lnTo>
                    <a:pt x="2259965" y="2242185"/>
                  </a:lnTo>
                  <a:lnTo>
                    <a:pt x="0" y="22421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6"/>
              <a:stretch>
                <a:fillRect l="0" t="-2578" r="-6155" b="-4418"/>
              </a:stretch>
            </a:blipFill>
          </p:spPr>
        </p:sp>
      </p:grpSp>
      <p:grpSp>
        <p:nvGrpSpPr>
          <p:cNvPr name="Group 47" id="47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48" id="48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49" id="49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</a:p>
          </p:txBody>
        </p:sp>
      </p:grpSp>
      <p:graphicFrame>
        <p:nvGraphicFramePr>
          <p:cNvPr name="Table 22" id="22"/>
          <p:cNvGraphicFramePr>
            <a:graphicFrameLocks noGrp="true"/>
          </p:cNvGraphicFramePr>
          <p:nvPr/>
        </p:nvGraphicFramePr>
        <p:xfrm>
          <a:off x="838200" y="2199047"/>
          <a:ext cx="16598900" cy="5946434"/>
        </p:xfrm>
        <a:graphic>
          <a:graphicData uri="http://schemas.openxmlformats.org/drawingml/2006/table">
            <a:tbl>
              <a:tblPr/>
              <a:tblGrid>
                <a:gridCol w="5674372"/>
                <a:gridCol w="5391561"/>
                <a:gridCol w="5532967"/>
              </a:tblGrid>
              <a:tr h="689704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PERFIL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QUEM UTILIZA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REDE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SECRETÁRIO - OUTRAS REDES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OUTRAS – REDES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DIRETOR - OUTRAS REDES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OUTRAS – REDES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GOE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AOE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VICE-DIRETOR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ESCOLA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P.M  - INFORMAÇÕES EDUCACIONAIS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SME – PREFEITURA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REDE MUNICIPAL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48616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P.M. - INFORMAÇÕES EDUCACIONAIS - 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SME – PREFEITURA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REDE MUNICIPAL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96324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P.M – SUPERVISOR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SME – PREFEITURA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REDE MUNICIPAL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87109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SUPERVISÃO – OUTRAS REDES – INFORMAÇÕES EDUCACIONAIS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OUTRAS REDES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OUTROS ÓRGÃOS DE SUPERVISÃO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</a:p>
          </p:txBody>
        </p:sp>
      </p:grpSp>
      <p:graphicFrame>
        <p:nvGraphicFramePr>
          <p:cNvPr name="Table 22" id="22"/>
          <p:cNvGraphicFramePr>
            <a:graphicFrameLocks noGrp="true"/>
          </p:cNvGraphicFramePr>
          <p:nvPr/>
        </p:nvGraphicFramePr>
        <p:xfrm>
          <a:off x="838200" y="2199047"/>
          <a:ext cx="16598900" cy="4343400"/>
        </p:xfrm>
        <a:graphic>
          <a:graphicData uri="http://schemas.openxmlformats.org/drawingml/2006/table">
            <a:tbl>
              <a:tblPr/>
              <a:tblGrid>
                <a:gridCol w="5674372"/>
                <a:gridCol w="5391561"/>
                <a:gridCol w="5532967"/>
              </a:tblGrid>
              <a:tr h="689978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PERFIL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QUEM UTILIZA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595"/>
                        </a:lnSpc>
                        <a:defRPr/>
                      </a:pPr>
                      <a:r>
                        <a:rPr lang="en-US" sz="2799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REDE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DIRETOR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NIT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NRM – DIRETOR 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b="true" sz="2000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CIE – NRM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CRH - NFP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CRH - NAP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  <a:tr h="39461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SUPERVISOR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DF4"/>
                    </a:solidFill>
                  </a:tcPr>
                </a:tc>
              </a:tr>
              <a:tr h="496522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2568"/>
                        </a:lnSpc>
                        <a:defRPr/>
                      </a:pPr>
                      <a:r>
                        <a:rPr lang="en-US" sz="2000" b="true">
                          <a:solidFill>
                            <a:srgbClr val="FFFFFF"/>
                          </a:solidFill>
                          <a:latin typeface="Calibri (MS) Bold"/>
                          <a:ea typeface="Calibri (MS) Bold"/>
                          <a:cs typeface="Calibri (MS) Bold"/>
                          <a:sym typeface="Calibri (MS) Bold"/>
                        </a:rPr>
                        <a:t>DIRIGENTE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4061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DIRETORIA DE ENSINO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2568"/>
                        </a:lnSpc>
                        <a:defRPr/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Calibri (MS)"/>
                          <a:ea typeface="Calibri (MS)"/>
                          <a:cs typeface="Calibri (MS)"/>
                          <a:sym typeface="Calibri (MS)"/>
                        </a:rPr>
                        <a:t>ESTADUAL</a:t>
                      </a:r>
                      <a:endParaRPr lang="en-US" sz="1100"/>
                    </a:p>
                  </a:txBody>
                  <a:tcPr marL="39674" marR="39674" marT="39674" marB="39674" anchor="ctr">
                    <a:lnL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4762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</p:spTree>
  </p:cSld>
  <p:clrMapOvr>
    <a:masterClrMapping/>
  </p:clrMapOvr>
  <p:transition spd="fast">
    <p:fade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0" y="-12697"/>
            <a:ext cx="18288000" cy="10287000"/>
            <a:chOff x="0" y="0"/>
            <a:chExt cx="24384000" cy="13716000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24384000" cy="13716000"/>
            </a:xfrm>
            <a:custGeom>
              <a:avLst/>
              <a:gdLst/>
              <a:ahLst/>
              <a:cxnLst/>
              <a:rect r="r" b="b" t="t" l="l"/>
              <a:pathLst>
                <a:path h="13716000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6400800" y="-12697"/>
            <a:ext cx="11887200" cy="9381906"/>
            <a:chOff x="0" y="0"/>
            <a:chExt cx="15849600" cy="12509208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5849600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849600">
                  <a:moveTo>
                    <a:pt x="0" y="0"/>
                  </a:moveTo>
                  <a:lnTo>
                    <a:pt x="15849600" y="0"/>
                  </a:lnTo>
                  <a:lnTo>
                    <a:pt x="15849600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</a:blip>
              <a:stretch>
                <a:fillRect l="0" t="-9647" r="-53847" b="0"/>
              </a:stretch>
            </a:blipFill>
          </p:spPr>
        </p:sp>
      </p:grpSp>
      <p:grpSp>
        <p:nvGrpSpPr>
          <p:cNvPr name="Group 23" id="23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5" id="25"/>
          <p:cNvGrpSpPr/>
          <p:nvPr/>
        </p:nvGrpSpPr>
        <p:grpSpPr>
          <a:xfrm rot="0">
            <a:off x="845820" y="3924300"/>
            <a:ext cx="290541" cy="2607774"/>
            <a:chOff x="0" y="0"/>
            <a:chExt cx="387388" cy="3477031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387350" cy="3477006"/>
            </a:xfrm>
            <a:custGeom>
              <a:avLst/>
              <a:gdLst/>
              <a:ahLst/>
              <a:cxnLst/>
              <a:rect r="r" b="b" t="t" l="l"/>
              <a:pathLst>
                <a:path h="3477006" w="387350">
                  <a:moveTo>
                    <a:pt x="0" y="0"/>
                  </a:moveTo>
                  <a:lnTo>
                    <a:pt x="387350" y="0"/>
                  </a:lnTo>
                  <a:lnTo>
                    <a:pt x="387350" y="3477006"/>
                  </a:lnTo>
                  <a:lnTo>
                    <a:pt x="0" y="3477006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27" id="27"/>
          <p:cNvGrpSpPr/>
          <p:nvPr/>
        </p:nvGrpSpPr>
        <p:grpSpPr>
          <a:xfrm rot="0">
            <a:off x="1321718" y="3949551"/>
            <a:ext cx="11403682" cy="2554548"/>
            <a:chOff x="0" y="0"/>
            <a:chExt cx="15204910" cy="3406064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0" y="0"/>
              <a:ext cx="15204908" cy="3406060"/>
            </a:xfrm>
            <a:custGeom>
              <a:avLst/>
              <a:gdLst/>
              <a:ahLst/>
              <a:cxnLst/>
              <a:rect r="r" b="b" t="t" l="l"/>
              <a:pathLst>
                <a:path h="3406060" w="15204908">
                  <a:moveTo>
                    <a:pt x="0" y="0"/>
                  </a:moveTo>
                  <a:lnTo>
                    <a:pt x="15204908" y="0"/>
                  </a:lnTo>
                  <a:lnTo>
                    <a:pt x="15204908" y="3406060"/>
                  </a:lnTo>
                  <a:lnTo>
                    <a:pt x="0" y="340606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36982" r="0" b="-36982"/>
              </a:stretch>
            </a:blipFill>
          </p:spPr>
        </p:sp>
        <p:sp>
          <p:nvSpPr>
            <p:cNvPr name="TextBox 29" id="29"/>
            <p:cNvSpPr txBox="true"/>
            <p:nvPr/>
          </p:nvSpPr>
          <p:spPr>
            <a:xfrm>
              <a:off x="0" y="-161925"/>
              <a:ext cx="15204910" cy="3567989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</a:t>
              </a:r>
            </a:p>
            <a:p>
              <a:pPr algn="l">
                <a:lnSpc>
                  <a:spcPts val="9600"/>
                </a:lnSpc>
              </a:pPr>
              <a:r>
                <a:rPr lang="en-US" sz="80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DE DOCENTES</a:t>
              </a:r>
            </a:p>
          </p:txBody>
        </p:sp>
      </p:grpSp>
      <p:grpSp>
        <p:nvGrpSpPr>
          <p:cNvPr name="Group 30" id="30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32" id="32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33" id="33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34" id="34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35" id="35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36" id="36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37" id="37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</p:spTree>
  </p:cSld>
  <p:clrMapOvr>
    <a:masterClrMapping/>
  </p:clrMapOvr>
  <p:transition spd="fast">
    <p:fad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865346" y="2986611"/>
            <a:ext cx="16420881" cy="5222234"/>
            <a:chOff x="0" y="0"/>
            <a:chExt cx="21894508" cy="6962978"/>
          </a:xfrm>
        </p:grpSpPr>
        <p:sp>
          <p:nvSpPr>
            <p:cNvPr name="Freeform 20" id="20" descr="Interface gráfica do usuário, Aplicativo  Descrição gerada automaticamente"/>
            <p:cNvSpPr/>
            <p:nvPr/>
          </p:nvSpPr>
          <p:spPr>
            <a:xfrm flipH="false" flipV="false" rot="0">
              <a:off x="0" y="0"/>
              <a:ext cx="21894546" cy="6963029"/>
            </a:xfrm>
            <a:custGeom>
              <a:avLst/>
              <a:gdLst/>
              <a:ahLst/>
              <a:cxnLst/>
              <a:rect r="r" b="b" t="t" l="l"/>
              <a:pathLst>
                <a:path h="6963029" w="21894546">
                  <a:moveTo>
                    <a:pt x="0" y="0"/>
                  </a:moveTo>
                  <a:lnTo>
                    <a:pt x="21894546" y="0"/>
                  </a:lnTo>
                  <a:lnTo>
                    <a:pt x="21894546" y="6963029"/>
                  </a:lnTo>
                  <a:lnTo>
                    <a:pt x="0" y="69630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89" b="-43950"/>
              </a:stretch>
            </a:blipFill>
          </p:spPr>
        </p:sp>
      </p:grpSp>
      <p:grpSp>
        <p:nvGrpSpPr>
          <p:cNvPr name="Group 21" id="21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2" id="22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11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3" id="23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6</a:t>
              </a:r>
            </a:p>
          </p:txBody>
        </p:sp>
      </p:grpSp>
      <p:grpSp>
        <p:nvGrpSpPr>
          <p:cNvPr name="Group 24" id="24"/>
          <p:cNvGrpSpPr/>
          <p:nvPr/>
        </p:nvGrpSpPr>
        <p:grpSpPr>
          <a:xfrm rot="0">
            <a:off x="9738493" y="4690920"/>
            <a:ext cx="827446" cy="657158"/>
            <a:chOff x="0" y="0"/>
            <a:chExt cx="1103262" cy="876211"/>
          </a:xfrm>
        </p:grpSpPr>
        <p:sp>
          <p:nvSpPr>
            <p:cNvPr name="Freeform 25" id="25"/>
            <p:cNvSpPr/>
            <p:nvPr/>
          </p:nvSpPr>
          <p:spPr>
            <a:xfrm flipH="false" flipV="false" rot="0">
              <a:off x="0" y="0"/>
              <a:ext cx="1103249" cy="876300"/>
            </a:xfrm>
            <a:custGeom>
              <a:avLst/>
              <a:gdLst/>
              <a:ahLst/>
              <a:cxnLst/>
              <a:rect r="r" b="b" t="t" l="l"/>
              <a:pathLst>
                <a:path h="876300" w="1103249">
                  <a:moveTo>
                    <a:pt x="0" y="219075"/>
                  </a:moveTo>
                  <a:lnTo>
                    <a:pt x="665099" y="219075"/>
                  </a:lnTo>
                  <a:lnTo>
                    <a:pt x="665099" y="0"/>
                  </a:lnTo>
                  <a:lnTo>
                    <a:pt x="1103249" y="438150"/>
                  </a:lnTo>
                  <a:lnTo>
                    <a:pt x="665099" y="876300"/>
                  </a:lnTo>
                  <a:lnTo>
                    <a:pt x="665099" y="657098"/>
                  </a:lnTo>
                  <a:lnTo>
                    <a:pt x="0" y="65709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26" id="26"/>
          <p:cNvGrpSpPr/>
          <p:nvPr/>
        </p:nvGrpSpPr>
        <p:grpSpPr>
          <a:xfrm rot="0">
            <a:off x="9738493" y="5639819"/>
            <a:ext cx="827446" cy="657158"/>
            <a:chOff x="0" y="0"/>
            <a:chExt cx="1103262" cy="87621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103249" cy="876300"/>
            </a:xfrm>
            <a:custGeom>
              <a:avLst/>
              <a:gdLst/>
              <a:ahLst/>
              <a:cxnLst/>
              <a:rect r="r" b="b" t="t" l="l"/>
              <a:pathLst>
                <a:path h="876300" w="1103249">
                  <a:moveTo>
                    <a:pt x="0" y="219075"/>
                  </a:moveTo>
                  <a:lnTo>
                    <a:pt x="665099" y="219075"/>
                  </a:lnTo>
                  <a:lnTo>
                    <a:pt x="665099" y="0"/>
                  </a:lnTo>
                  <a:lnTo>
                    <a:pt x="1103249" y="438150"/>
                  </a:lnTo>
                  <a:lnTo>
                    <a:pt x="665099" y="876300"/>
                  </a:lnTo>
                  <a:lnTo>
                    <a:pt x="665099" y="657098"/>
                  </a:lnTo>
                  <a:lnTo>
                    <a:pt x="0" y="65709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11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30" id="30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sp>
        <p:nvSpPr>
          <p:cNvPr name="TextBox 31" id="31"/>
          <p:cNvSpPr txBox="true"/>
          <p:nvPr/>
        </p:nvSpPr>
        <p:spPr>
          <a:xfrm rot="0">
            <a:off x="828132" y="1370000"/>
            <a:ext cx="16631736" cy="10549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1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Acesse a plataforma SED por meio do link: </a:t>
            </a:r>
            <a:r>
              <a:rPr lang="en-US" sz="3200" spc="-5" u="sng">
                <a:solidFill>
                  <a:srgbClr val="0000FF"/>
                </a:solidFill>
                <a:latin typeface="Calibri (MS)"/>
                <a:ea typeface="Calibri (MS)"/>
                <a:cs typeface="Calibri (MS)"/>
                <a:sym typeface="Calibri (MS)"/>
                <a:hlinkClick r:id="rId12" tooltip="https://sed.educacao.sp.gov.br/"/>
              </a:rPr>
              <a:t>https://sed.educacao.sp.gov.br/</a:t>
            </a:r>
          </a:p>
          <a:p>
            <a:pPr algn="l">
              <a:lnSpc>
                <a:spcPts val="3840"/>
              </a:lnSpc>
            </a:pP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Faça seu 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login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que é composto pelo número do RG "rg000000000sp" e "senha".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2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– Clique na funcionalidade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Atribuição de Aula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localizada no menu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Associação do Professor na  Classe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, categoria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Recursos Humanos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5420277" y="5058518"/>
            <a:ext cx="1001211" cy="795166"/>
            <a:chOff x="0" y="0"/>
            <a:chExt cx="1334948" cy="1060221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334897" cy="1060196"/>
            </a:xfrm>
            <a:custGeom>
              <a:avLst/>
              <a:gdLst/>
              <a:ahLst/>
              <a:cxnLst/>
              <a:rect r="r" b="b" t="t" l="l"/>
              <a:pathLst>
                <a:path h="1060196" w="1334897">
                  <a:moveTo>
                    <a:pt x="0" y="265049"/>
                  </a:moveTo>
                  <a:lnTo>
                    <a:pt x="804799" y="265049"/>
                  </a:lnTo>
                  <a:lnTo>
                    <a:pt x="804799" y="0"/>
                  </a:lnTo>
                  <a:lnTo>
                    <a:pt x="1334897" y="530098"/>
                  </a:lnTo>
                  <a:lnTo>
                    <a:pt x="804799" y="1060196"/>
                  </a:lnTo>
                  <a:lnTo>
                    <a:pt x="804799" y="795147"/>
                  </a:lnTo>
                  <a:lnTo>
                    <a:pt x="0" y="795147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6547485" y="2723302"/>
            <a:ext cx="5123297" cy="5769140"/>
            <a:chOff x="0" y="0"/>
            <a:chExt cx="6831063" cy="769218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6831076" cy="7692136"/>
            </a:xfrm>
            <a:custGeom>
              <a:avLst/>
              <a:gdLst/>
              <a:ahLst/>
              <a:cxnLst/>
              <a:rect r="r" b="b" t="t" l="l"/>
              <a:pathLst>
                <a:path h="7692136" w="6831076">
                  <a:moveTo>
                    <a:pt x="0" y="0"/>
                  </a:moveTo>
                  <a:lnTo>
                    <a:pt x="6831076" y="0"/>
                  </a:lnTo>
                  <a:lnTo>
                    <a:pt x="6831076" y="7692136"/>
                  </a:lnTo>
                  <a:lnTo>
                    <a:pt x="0" y="76921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-16" t="0" r="-15" b="0"/>
              </a:stretch>
            </a:blipFill>
          </p:spPr>
        </p:sp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8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5497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3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 – Clique na aba Cadastrar Associações na barra superior.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3533137" y="2350522"/>
            <a:ext cx="11249863" cy="2153441"/>
            <a:chOff x="0" y="0"/>
            <a:chExt cx="14999818" cy="2871254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4999843" cy="2871216"/>
            </a:xfrm>
            <a:custGeom>
              <a:avLst/>
              <a:gdLst/>
              <a:ahLst/>
              <a:cxnLst/>
              <a:rect r="r" b="b" t="t" l="l"/>
              <a:pathLst>
                <a:path h="2871216" w="14999843">
                  <a:moveTo>
                    <a:pt x="0" y="0"/>
                  </a:moveTo>
                  <a:lnTo>
                    <a:pt x="14999843" y="0"/>
                  </a:lnTo>
                  <a:lnTo>
                    <a:pt x="14999843" y="2871216"/>
                  </a:lnTo>
                  <a:lnTo>
                    <a:pt x="0" y="28712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-1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-5400000">
            <a:off x="8543306" y="4734963"/>
            <a:ext cx="1001211" cy="795166"/>
            <a:chOff x="0" y="0"/>
            <a:chExt cx="1334948" cy="1060221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334897" cy="1060196"/>
            </a:xfrm>
            <a:custGeom>
              <a:avLst/>
              <a:gdLst/>
              <a:ahLst/>
              <a:cxnLst/>
              <a:rect r="r" b="b" t="t" l="l"/>
              <a:pathLst>
                <a:path h="1060196" w="1334897">
                  <a:moveTo>
                    <a:pt x="0" y="265049"/>
                  </a:moveTo>
                  <a:lnTo>
                    <a:pt x="804799" y="265049"/>
                  </a:lnTo>
                  <a:lnTo>
                    <a:pt x="804799" y="0"/>
                  </a:lnTo>
                  <a:lnTo>
                    <a:pt x="1334897" y="530098"/>
                  </a:lnTo>
                  <a:lnTo>
                    <a:pt x="804799" y="1060196"/>
                  </a:lnTo>
                  <a:lnTo>
                    <a:pt x="804799" y="795147"/>
                  </a:lnTo>
                  <a:lnTo>
                    <a:pt x="0" y="795147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8039691" y="5768226"/>
            <a:ext cx="9331376" cy="2520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Importante:</a:t>
            </a:r>
          </a:p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Somente a aba “Cadastrar Associações" é obrigatória para o Censo.</a:t>
            </a:r>
          </a:p>
          <a:p>
            <a:pPr algn="just">
              <a:lnSpc>
                <a:spcPts val="3840"/>
              </a:lnSpc>
            </a:pPr>
            <a:r>
              <a:rPr lang="en-US" sz="3200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Essa aba pode ser preenchida independentemente da aba "Cadastrar  Horário de Aulas".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AFAF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618513" y="-12697"/>
            <a:ext cx="11669487" cy="9381906"/>
            <a:chOff x="0" y="0"/>
            <a:chExt cx="15559316" cy="12509208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5559278" cy="12509246"/>
            </a:xfrm>
            <a:custGeom>
              <a:avLst/>
              <a:gdLst/>
              <a:ahLst/>
              <a:cxnLst/>
              <a:rect r="r" b="b" t="t" l="l"/>
              <a:pathLst>
                <a:path h="12509246" w="15559278">
                  <a:moveTo>
                    <a:pt x="0" y="0"/>
                  </a:moveTo>
                  <a:lnTo>
                    <a:pt x="15559278" y="0"/>
                  </a:lnTo>
                  <a:lnTo>
                    <a:pt x="15559278" y="12509246"/>
                  </a:lnTo>
                  <a:lnTo>
                    <a:pt x="0" y="125092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7999"/>
              </a:blip>
              <a:stretch>
                <a:fillRect l="0" t="-9647" r="-56717" b="0"/>
              </a:stretch>
            </a:blipFill>
          </p:spPr>
        </p:sp>
      </p:grpSp>
      <p:grpSp>
        <p:nvGrpSpPr>
          <p:cNvPr name="Group 4" id="4"/>
          <p:cNvGrpSpPr/>
          <p:nvPr/>
        </p:nvGrpSpPr>
        <p:grpSpPr>
          <a:xfrm rot="0">
            <a:off x="0" y="9030195"/>
            <a:ext cx="17678400" cy="1256805"/>
            <a:chOff x="0" y="0"/>
            <a:chExt cx="23571200" cy="167574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235712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3571200">
                  <a:moveTo>
                    <a:pt x="0" y="0"/>
                  </a:moveTo>
                  <a:lnTo>
                    <a:pt x="23571200" y="0"/>
                  </a:lnTo>
                  <a:lnTo>
                    <a:pt x="235712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333333"/>
            </a:solid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17068800" y="9030195"/>
            <a:ext cx="1219200" cy="1261462"/>
          </a:xfrm>
          <a:custGeom>
            <a:avLst/>
            <a:gdLst/>
            <a:ahLst/>
            <a:cxnLst/>
            <a:rect r="r" b="b" t="t" l="l"/>
            <a:pathLst>
              <a:path h="1261462" w="1219200">
                <a:moveTo>
                  <a:pt x="0" y="0"/>
                </a:moveTo>
                <a:lnTo>
                  <a:pt x="1219200" y="0"/>
                </a:lnTo>
                <a:lnTo>
                  <a:pt x="1219200" y="1261463"/>
                </a:lnTo>
                <a:lnTo>
                  <a:pt x="0" y="126146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9231744" y="9302677"/>
            <a:ext cx="1512456" cy="775135"/>
            <a:chOff x="0" y="0"/>
            <a:chExt cx="2016608" cy="10335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2016633" cy="1033526"/>
            </a:xfrm>
            <a:custGeom>
              <a:avLst/>
              <a:gdLst/>
              <a:ahLst/>
              <a:cxnLst/>
              <a:rect r="r" b="b" t="t" l="l"/>
              <a:pathLst>
                <a:path h="1033526" w="2016633">
                  <a:moveTo>
                    <a:pt x="0" y="0"/>
                  </a:moveTo>
                  <a:lnTo>
                    <a:pt x="2016633" y="0"/>
                  </a:lnTo>
                  <a:lnTo>
                    <a:pt x="2016633" y="1033526"/>
                  </a:lnTo>
                  <a:lnTo>
                    <a:pt x="0" y="1033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82" t="0" r="-181" b="1"/>
              </a:stretch>
            </a:blipFill>
          </p:spPr>
        </p:sp>
      </p:grpSp>
      <p:grpSp>
        <p:nvGrpSpPr>
          <p:cNvPr name="Group 9" id="9"/>
          <p:cNvGrpSpPr/>
          <p:nvPr/>
        </p:nvGrpSpPr>
        <p:grpSpPr>
          <a:xfrm rot="0">
            <a:off x="6627847" y="9302677"/>
            <a:ext cx="1900761" cy="749446"/>
            <a:chOff x="0" y="0"/>
            <a:chExt cx="2534348" cy="99926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2534285" cy="999236"/>
            </a:xfrm>
            <a:custGeom>
              <a:avLst/>
              <a:gdLst/>
              <a:ahLst/>
              <a:cxnLst/>
              <a:rect r="r" b="b" t="t" l="l"/>
              <a:pathLst>
                <a:path h="999236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999236"/>
                  </a:lnTo>
                  <a:lnTo>
                    <a:pt x="0" y="99923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9" t="0" r="-32" b="-2"/>
              </a:stretch>
            </a:blipFill>
          </p:spPr>
        </p:sp>
      </p:grpSp>
      <p:grpSp>
        <p:nvGrpSpPr>
          <p:cNvPr name="Group 11" id="11"/>
          <p:cNvGrpSpPr/>
          <p:nvPr/>
        </p:nvGrpSpPr>
        <p:grpSpPr>
          <a:xfrm rot="0">
            <a:off x="11353800" y="9384078"/>
            <a:ext cx="5022075" cy="627755"/>
            <a:chOff x="0" y="0"/>
            <a:chExt cx="6696100" cy="837006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6696075" cy="837057"/>
            </a:xfrm>
            <a:custGeom>
              <a:avLst/>
              <a:gdLst/>
              <a:ahLst/>
              <a:cxnLst/>
              <a:rect r="r" b="b" t="t" l="l"/>
              <a:pathLst>
                <a:path h="837057" w="6696075">
                  <a:moveTo>
                    <a:pt x="0" y="0"/>
                  </a:moveTo>
                  <a:lnTo>
                    <a:pt x="6696075" y="0"/>
                  </a:lnTo>
                  <a:lnTo>
                    <a:pt x="6696075" y="837057"/>
                  </a:lnTo>
                  <a:lnTo>
                    <a:pt x="0" y="8370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6"/>
              </a:stretch>
            </a:blipFill>
          </p:spPr>
        </p:sp>
      </p:grpSp>
      <p:grpSp>
        <p:nvGrpSpPr>
          <p:cNvPr name="Group 13" id="13"/>
          <p:cNvGrpSpPr/>
          <p:nvPr/>
        </p:nvGrpSpPr>
        <p:grpSpPr>
          <a:xfrm rot="0">
            <a:off x="4271439" y="9182929"/>
            <a:ext cx="1900761" cy="1017965"/>
            <a:chOff x="0" y="0"/>
            <a:chExt cx="2534348" cy="1357287"/>
          </a:xfrm>
        </p:grpSpPr>
        <p:sp>
          <p:nvSpPr>
            <p:cNvPr name="Freeform 14" id="14" descr="Logotipo  Descrição gerada automaticamente com confiança média"/>
            <p:cNvSpPr/>
            <p:nvPr/>
          </p:nvSpPr>
          <p:spPr>
            <a:xfrm flipH="false" flipV="false" rot="0">
              <a:off x="0" y="0"/>
              <a:ext cx="2534285" cy="1357249"/>
            </a:xfrm>
            <a:custGeom>
              <a:avLst/>
              <a:gdLst/>
              <a:ahLst/>
              <a:cxnLst/>
              <a:rect r="r" b="b" t="t" l="l"/>
              <a:pathLst>
                <a:path h="1357249" w="2534285">
                  <a:moveTo>
                    <a:pt x="0" y="0"/>
                  </a:moveTo>
                  <a:lnTo>
                    <a:pt x="2534285" y="0"/>
                  </a:lnTo>
                  <a:lnTo>
                    <a:pt x="2534285" y="1357249"/>
                  </a:lnTo>
                  <a:lnTo>
                    <a:pt x="0" y="13572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29693" t="-93754" r="-29821" b="-104095"/>
              </a:stretch>
            </a:blipFill>
          </p:spPr>
        </p:sp>
      </p:grpSp>
      <p:grpSp>
        <p:nvGrpSpPr>
          <p:cNvPr name="Group 15" id="15"/>
          <p:cNvGrpSpPr/>
          <p:nvPr/>
        </p:nvGrpSpPr>
        <p:grpSpPr>
          <a:xfrm rot="0">
            <a:off x="0" y="0"/>
            <a:ext cx="18288000" cy="1256805"/>
            <a:chOff x="0" y="0"/>
            <a:chExt cx="24384000" cy="167574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4384000" cy="1675765"/>
            </a:xfrm>
            <a:custGeom>
              <a:avLst/>
              <a:gdLst/>
              <a:ahLst/>
              <a:cxnLst/>
              <a:rect r="r" b="b" t="t" l="l"/>
              <a:pathLst>
                <a:path h="1675765" w="24384000">
                  <a:moveTo>
                    <a:pt x="0" y="0"/>
                  </a:moveTo>
                  <a:lnTo>
                    <a:pt x="24384000" y="0"/>
                  </a:lnTo>
                  <a:lnTo>
                    <a:pt x="24384000" y="1675765"/>
                  </a:lnTo>
                  <a:lnTo>
                    <a:pt x="0" y="1675765"/>
                  </a:lnTo>
                  <a:close/>
                </a:path>
              </a:pathLst>
            </a:custGeom>
            <a:solidFill>
              <a:srgbClr val="0D7737"/>
            </a:solidFill>
          </p:spPr>
        </p:sp>
      </p:grpSp>
      <p:grpSp>
        <p:nvGrpSpPr>
          <p:cNvPr name="Group 17" id="17"/>
          <p:cNvGrpSpPr/>
          <p:nvPr/>
        </p:nvGrpSpPr>
        <p:grpSpPr>
          <a:xfrm rot="0">
            <a:off x="845820" y="286426"/>
            <a:ext cx="76200" cy="683943"/>
            <a:chOff x="0" y="0"/>
            <a:chExt cx="101600" cy="911924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01600" cy="911860"/>
            </a:xfrm>
            <a:custGeom>
              <a:avLst/>
              <a:gdLst/>
              <a:ahLst/>
              <a:cxnLst/>
              <a:rect r="r" b="b" t="t" l="l"/>
              <a:pathLst>
                <a:path h="911860" w="101600">
                  <a:moveTo>
                    <a:pt x="0" y="0"/>
                  </a:moveTo>
                  <a:lnTo>
                    <a:pt x="101600" y="0"/>
                  </a:lnTo>
                  <a:lnTo>
                    <a:pt x="101600" y="911860"/>
                  </a:lnTo>
                  <a:lnTo>
                    <a:pt x="0" y="911860"/>
                  </a:lnTo>
                  <a:close/>
                </a:path>
              </a:pathLst>
            </a:custGeom>
            <a:solidFill>
              <a:srgbClr val="F7B100"/>
            </a:solidFill>
          </p:spPr>
        </p:sp>
      </p:grpSp>
      <p:grpSp>
        <p:nvGrpSpPr>
          <p:cNvPr name="Group 19" id="19"/>
          <p:cNvGrpSpPr/>
          <p:nvPr/>
        </p:nvGrpSpPr>
        <p:grpSpPr>
          <a:xfrm rot="0">
            <a:off x="17068800" y="9476032"/>
            <a:ext cx="1219200" cy="365122"/>
            <a:chOff x="0" y="0"/>
            <a:chExt cx="1625600" cy="486829"/>
          </a:xfrm>
        </p:grpSpPr>
        <p:sp>
          <p:nvSpPr>
            <p:cNvPr name="Freeform 20" id="20"/>
            <p:cNvSpPr/>
            <p:nvPr/>
          </p:nvSpPr>
          <p:spPr>
            <a:xfrm flipH="false" flipV="false" rot="0">
              <a:off x="0" y="0"/>
              <a:ext cx="1625600" cy="486833"/>
            </a:xfrm>
            <a:custGeom>
              <a:avLst/>
              <a:gdLst/>
              <a:ahLst/>
              <a:cxnLst/>
              <a:rect r="r" b="b" t="t" l="l"/>
              <a:pathLst>
                <a:path h="486833" w="1625600">
                  <a:moveTo>
                    <a:pt x="0" y="0"/>
                  </a:moveTo>
                  <a:lnTo>
                    <a:pt x="1625600" y="0"/>
                  </a:lnTo>
                  <a:lnTo>
                    <a:pt x="1625600" y="486833"/>
                  </a:lnTo>
                  <a:lnTo>
                    <a:pt x="0" y="486833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15063" r="0" b="-15062"/>
              </a:stretch>
            </a:blipFill>
          </p:spPr>
        </p:sp>
        <p:sp>
          <p:nvSpPr>
            <p:cNvPr name="TextBox 21" id="21"/>
            <p:cNvSpPr txBox="true"/>
            <p:nvPr/>
          </p:nvSpPr>
          <p:spPr>
            <a:xfrm>
              <a:off x="0" y="-9525"/>
              <a:ext cx="1625600" cy="4963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</a:p>
          </p:txBody>
        </p:sp>
      </p:grpSp>
      <p:sp>
        <p:nvSpPr>
          <p:cNvPr name="TextBox 22" id="22"/>
          <p:cNvSpPr txBox="true"/>
          <p:nvPr/>
        </p:nvSpPr>
        <p:spPr>
          <a:xfrm rot="0">
            <a:off x="828132" y="1370000"/>
            <a:ext cx="16631736" cy="104215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Passo 4</a:t>
            </a:r>
            <a:r>
              <a:rPr lang="en-US" b="true" sz="3200" spc="-5">
                <a:solidFill>
                  <a:srgbClr val="00000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 – 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Selecione o Ano Letivo, Rede de Ensino, Diretoria, Município, Escola e Tipo de Ensino, insira o número do  CPF e clique em </a:t>
            </a:r>
            <a:r>
              <a:rPr lang="en-US" b="true" sz="3200" spc="-5">
                <a:solidFill>
                  <a:srgbClr val="00B050"/>
                </a:solidFill>
                <a:latin typeface="Calibri (MS) Bold"/>
                <a:ea typeface="Calibri (MS) Bold"/>
                <a:cs typeface="Calibri (MS) Bold"/>
                <a:sym typeface="Calibri (MS) Bold"/>
              </a:rPr>
              <a:t>Cadastrar</a:t>
            </a:r>
            <a:r>
              <a:rPr lang="en-US" sz="3200" spc="-5">
                <a:solidFill>
                  <a:srgbClr val="000000"/>
                </a:solidFill>
                <a:latin typeface="Calibri (MS)"/>
                <a:ea typeface="Calibri (MS)"/>
                <a:cs typeface="Calibri (MS)"/>
                <a:sym typeface="Calibri (MS)"/>
              </a:rPr>
              <a:t>.</a:t>
            </a:r>
          </a:p>
        </p:txBody>
      </p:sp>
      <p:grpSp>
        <p:nvGrpSpPr>
          <p:cNvPr name="Group 23" id="23"/>
          <p:cNvGrpSpPr/>
          <p:nvPr/>
        </p:nvGrpSpPr>
        <p:grpSpPr>
          <a:xfrm rot="0">
            <a:off x="1160059" y="345538"/>
            <a:ext cx="16158153" cy="584778"/>
            <a:chOff x="0" y="0"/>
            <a:chExt cx="21544204" cy="779704"/>
          </a:xfrm>
        </p:grpSpPr>
        <p:sp>
          <p:nvSpPr>
            <p:cNvPr name="Freeform 24" id="24"/>
            <p:cNvSpPr/>
            <p:nvPr/>
          </p:nvSpPr>
          <p:spPr>
            <a:xfrm flipH="false" flipV="false" rot="0">
              <a:off x="0" y="0"/>
              <a:ext cx="21544203" cy="779700"/>
            </a:xfrm>
            <a:custGeom>
              <a:avLst/>
              <a:gdLst/>
              <a:ahLst/>
              <a:cxnLst/>
              <a:rect r="r" b="b" t="t" l="l"/>
              <a:pathLst>
                <a:path h="779700" w="21544203">
                  <a:moveTo>
                    <a:pt x="0" y="0"/>
                  </a:moveTo>
                  <a:lnTo>
                    <a:pt x="21544203" y="0"/>
                  </a:lnTo>
                  <a:lnTo>
                    <a:pt x="21544203" y="779700"/>
                  </a:lnTo>
                  <a:lnTo>
                    <a:pt x="0" y="779700"/>
                  </a:lnTo>
                  <a:close/>
                </a:path>
              </a:pathLst>
            </a:custGeom>
            <a:blipFill>
              <a:blip r:embed="rId9">
                <a:alphaModFix amt="0"/>
              </a:blip>
              <a:stretch>
                <a:fillRect l="0" t="-488398" r="0" b="-488399"/>
              </a:stretch>
            </a:blipFill>
          </p:spPr>
        </p:sp>
        <p:sp>
          <p:nvSpPr>
            <p:cNvPr name="TextBox 25" id="25"/>
            <p:cNvSpPr txBox="true"/>
            <p:nvPr/>
          </p:nvSpPr>
          <p:spPr>
            <a:xfrm>
              <a:off x="0" y="-57150"/>
              <a:ext cx="21544204" cy="836854"/>
            </a:xfrm>
            <a:prstGeom prst="rect">
              <a:avLst/>
            </a:prstGeom>
          </p:spPr>
          <p:txBody>
            <a:bodyPr anchor="ctr" rtlCol="false" tIns="0" lIns="0" bIns="0" rIns="0"/>
            <a:lstStyle/>
            <a:p>
              <a:pPr algn="l">
                <a:lnSpc>
                  <a:spcPts val="3840"/>
                </a:lnSpc>
              </a:pPr>
              <a:r>
                <a:rPr lang="en-US" sz="3200" b="true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ASSOCIAÇÕES DE DOCENTES</a:t>
              </a:r>
            </a:p>
          </p:txBody>
        </p:sp>
      </p:grpSp>
      <p:grpSp>
        <p:nvGrpSpPr>
          <p:cNvPr name="Group 26" id="26"/>
          <p:cNvGrpSpPr/>
          <p:nvPr/>
        </p:nvGrpSpPr>
        <p:grpSpPr>
          <a:xfrm rot="0">
            <a:off x="2775414" y="2644207"/>
            <a:ext cx="12737182" cy="6189926"/>
            <a:chOff x="0" y="0"/>
            <a:chExt cx="16982910" cy="8253235"/>
          </a:xfrm>
        </p:grpSpPr>
        <p:sp>
          <p:nvSpPr>
            <p:cNvPr name="Freeform 27" id="27"/>
            <p:cNvSpPr/>
            <p:nvPr/>
          </p:nvSpPr>
          <p:spPr>
            <a:xfrm flipH="false" flipV="false" rot="0">
              <a:off x="0" y="0"/>
              <a:ext cx="16982948" cy="8253222"/>
            </a:xfrm>
            <a:custGeom>
              <a:avLst/>
              <a:gdLst/>
              <a:ahLst/>
              <a:cxnLst/>
              <a:rect r="r" b="b" t="t" l="l"/>
              <a:pathLst>
                <a:path h="8253222" w="16982948">
                  <a:moveTo>
                    <a:pt x="0" y="0"/>
                  </a:moveTo>
                  <a:lnTo>
                    <a:pt x="16982948" y="0"/>
                  </a:lnTo>
                  <a:lnTo>
                    <a:pt x="16982948" y="8253222"/>
                  </a:lnTo>
                  <a:lnTo>
                    <a:pt x="0" y="825322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grpSp>
        <p:nvGrpSpPr>
          <p:cNvPr name="Group 28" id="28"/>
          <p:cNvGrpSpPr/>
          <p:nvPr/>
        </p:nvGrpSpPr>
        <p:grpSpPr>
          <a:xfrm rot="0">
            <a:off x="5893289" y="4000109"/>
            <a:ext cx="683838" cy="597418"/>
            <a:chOff x="0" y="0"/>
            <a:chExt cx="911784" cy="796557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911733" cy="796544"/>
            </a:xfrm>
            <a:custGeom>
              <a:avLst/>
              <a:gdLst/>
              <a:ahLst/>
              <a:cxnLst/>
              <a:rect r="r" b="b" t="t" l="l"/>
              <a:pathLst>
                <a:path h="796544" w="911733">
                  <a:moveTo>
                    <a:pt x="0" y="199136"/>
                  </a:moveTo>
                  <a:lnTo>
                    <a:pt x="513461" y="199136"/>
                  </a:lnTo>
                  <a:lnTo>
                    <a:pt x="513461" y="0"/>
                  </a:lnTo>
                  <a:lnTo>
                    <a:pt x="911733" y="398272"/>
                  </a:lnTo>
                  <a:lnTo>
                    <a:pt x="513461" y="796544"/>
                  </a:lnTo>
                  <a:lnTo>
                    <a:pt x="513461" y="597408"/>
                  </a:lnTo>
                  <a:lnTo>
                    <a:pt x="0" y="597408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  <p:grpSp>
        <p:nvGrpSpPr>
          <p:cNvPr name="Group 30" id="30"/>
          <p:cNvGrpSpPr/>
          <p:nvPr/>
        </p:nvGrpSpPr>
        <p:grpSpPr>
          <a:xfrm rot="5400000">
            <a:off x="14389227" y="7218740"/>
            <a:ext cx="827446" cy="722871"/>
            <a:chOff x="0" y="0"/>
            <a:chExt cx="1103262" cy="963828"/>
          </a:xfrm>
        </p:grpSpPr>
        <p:sp>
          <p:nvSpPr>
            <p:cNvPr name="Freeform 31" id="31"/>
            <p:cNvSpPr/>
            <p:nvPr/>
          </p:nvSpPr>
          <p:spPr>
            <a:xfrm flipH="false" flipV="false" rot="0">
              <a:off x="0" y="0"/>
              <a:ext cx="1103249" cy="963803"/>
            </a:xfrm>
            <a:custGeom>
              <a:avLst/>
              <a:gdLst/>
              <a:ahLst/>
              <a:cxnLst/>
              <a:rect r="r" b="b" t="t" l="l"/>
              <a:pathLst>
                <a:path h="963803" w="1103249">
                  <a:moveTo>
                    <a:pt x="0" y="240919"/>
                  </a:moveTo>
                  <a:lnTo>
                    <a:pt x="621284" y="240919"/>
                  </a:lnTo>
                  <a:lnTo>
                    <a:pt x="621284" y="0"/>
                  </a:lnTo>
                  <a:lnTo>
                    <a:pt x="1103249" y="481965"/>
                  </a:lnTo>
                  <a:lnTo>
                    <a:pt x="621284" y="963803"/>
                  </a:lnTo>
                  <a:lnTo>
                    <a:pt x="621284" y="722884"/>
                  </a:lnTo>
                  <a:lnTo>
                    <a:pt x="0" y="722884"/>
                  </a:lnTo>
                  <a:close/>
                </a:path>
              </a:pathLst>
            </a:custGeom>
            <a:solidFill>
              <a:srgbClr val="FFB76D"/>
            </a:solid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DAHFukaRt5o</dc:identifier>
  <dcterms:modified xsi:type="dcterms:W3CDTF">2011-08-01T06:04:30Z</dcterms:modified>
  <cp:revision>1</cp:revision>
  <dc:title>Tutorial Associações Docente - 02.05.2022 (1).pptx</dc:title>
</cp:coreProperties>
</file>