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71" r:id="rId4"/>
    <p:sldId id="272" r:id="rId5"/>
    <p:sldId id="261" r:id="rId6"/>
    <p:sldId id="270" r:id="rId7"/>
    <p:sldId id="263" r:id="rId8"/>
    <p:sldId id="259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Gill Sans" panose="020B0604020202020204" charset="0"/>
      <p:regular r:id="rId18"/>
    </p:embeddedFont>
    <p:embeddedFont>
      <p:font typeface="PT Sans Narrow" panose="020B0506020203020204" pitchFamily="34" charset="0"/>
      <p:regular r:id="rId19"/>
      <p:bold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lton Santos De Faria Junior" initials="ASDF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99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3857ad9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3857ad9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857ad91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857ad911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857ad91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857ad911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857ad91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857ad911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857ad91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857ad911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857ad91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857ad911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3857ad91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a3857ad91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12000"/>
          </a:blip>
          <a:srcRect t="5833" b="19085"/>
          <a:stretch>
            <a:fillRect/>
          </a:stretch>
        </p:blipFill>
        <p:spPr>
          <a:xfrm>
            <a:off x="179512" y="339502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 amt="20000"/>
          </a:blip>
          <a:srcRect t="36853" b="20950"/>
          <a:stretch>
            <a:fillRect/>
          </a:stretch>
        </p:blipFill>
        <p:spPr>
          <a:xfrm>
            <a:off x="-25" y="2571750"/>
            <a:ext cx="9144003" cy="25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/>
          <a:srcRect l="50612" b="-5988"/>
          <a:stretch>
            <a:fillRect/>
          </a:stretch>
        </p:blipFill>
        <p:spPr>
          <a:xfrm>
            <a:off x="1647839" y="581025"/>
            <a:ext cx="32194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24100" y="2809875"/>
            <a:ext cx="59550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40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7235106" y="1285814"/>
            <a:ext cx="421740" cy="3833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 panose="020B0502020104020203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6533117" y="1267460"/>
            <a:ext cx="345060" cy="3450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 panose="020B0502020104020203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8013775" y="1267460"/>
            <a:ext cx="421740" cy="3450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 panose="020B0502020104020203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090417" y="3327327"/>
            <a:ext cx="68388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  <a:cs typeface="Arial" panose="020B0604020202020204" pitchFamily="34" charset="0"/>
              </a:rPr>
              <a:t>MANUAL DO AUXÍLIO ALIMENTAÇÃO</a:t>
            </a:r>
          </a:p>
          <a:p>
            <a:pPr algn="r"/>
            <a:r>
              <a:rPr 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123478"/>
            <a:ext cx="4116284" cy="755700"/>
          </a:xfrm>
        </p:spPr>
        <p:txBody>
          <a:bodyPr/>
          <a:lstStyle/>
          <a:p>
            <a:r>
              <a:rPr lang="pt-BR" sz="2800" b="1" dirty="0">
                <a:solidFill>
                  <a:schemeClr val="accent5"/>
                </a:solidFill>
              </a:rPr>
              <a:t>EXEMPLO ABAIXO: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179512" y="1337345"/>
            <a:ext cx="1596004" cy="3240360"/>
          </a:xfrm>
          <a:gradFill>
            <a:gsLst>
              <a:gs pos="100000">
                <a:schemeClr val="bg1">
                  <a:lumMod val="95000"/>
                </a:schemeClr>
              </a:gs>
              <a:gs pos="100000">
                <a:srgbClr val="B9F8FF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/>
          <a:p>
            <a:pPr marL="152400" indent="0">
              <a:buNone/>
            </a:pPr>
            <a:r>
              <a:rPr lang="pt-BR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Folha de JULHO, mês de recebimento em AGOSTO, com FALTAS de MAIO.</a:t>
            </a:r>
          </a:p>
          <a:p>
            <a:pPr marL="152400" indent="0">
              <a:buNone/>
            </a:pPr>
            <a:endParaRPr lang="pt-BR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152400" indent="0">
              <a:buNone/>
            </a:pPr>
            <a:r>
              <a:rPr lang="pt-BR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ESSE DOCENTE TEM UMA CARGA DE 125 HORAS/AULA, FAZENDO JUS A 13 VALES.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46" y="987574"/>
            <a:ext cx="6702118" cy="3939902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5724128" y="3507854"/>
            <a:ext cx="45057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oogle Shape;78;p14"/>
          <p:cNvPicPr preferRelativeResize="0"/>
          <p:nvPr/>
        </p:nvPicPr>
        <p:blipFill rotWithShape="1">
          <a:blip r:embed="rId3"/>
          <a:srcRect r="68965" b="17389"/>
          <a:stretch>
            <a:fillRect/>
          </a:stretch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9;p14"/>
          <p:cNvPicPr preferRelativeResize="0"/>
          <p:nvPr/>
        </p:nvPicPr>
        <p:blipFill rotWithShape="1">
          <a:blip r:embed="rId3"/>
          <a:srcRect t="81570" r="86719"/>
          <a:stretch>
            <a:fillRect/>
          </a:stretch>
        </p:blipFill>
        <p:spPr>
          <a:xfrm>
            <a:off x="386407" y="814872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5;p16"/>
          <p:cNvSpPr/>
          <p:nvPr/>
        </p:nvSpPr>
        <p:spPr>
          <a:xfrm>
            <a:off x="0" y="5028413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88275"/>
            <a:ext cx="5916484" cy="572700"/>
          </a:xfrm>
        </p:spPr>
        <p:txBody>
          <a:bodyPr/>
          <a:lstStyle/>
          <a:p>
            <a:pPr algn="ctr"/>
            <a:r>
              <a:rPr lang="pt-BR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  DO SEI </a:t>
            </a:r>
            <a:endParaRPr lang="pt-BR" sz="3000" b="1" dirty="0">
              <a:solidFill>
                <a:schemeClr val="accent5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Para solicitação de suplementação, orientamos a abertura de expediente no SEI com a inclusão dos seguintes documentos:</a:t>
            </a:r>
          </a:p>
          <a:p>
            <a:r>
              <a:rPr lang="pt-BR" dirty="0"/>
              <a:t>Ofício do diretor contendo a solicitação de suplementação, com a quantidade de vales requerida e a discriminação dos meses solicitados;</a:t>
            </a:r>
          </a:p>
          <a:p>
            <a:r>
              <a:rPr lang="pt-BR" dirty="0"/>
              <a:t>Holerites referentes aos meses em que não houve recebimento;</a:t>
            </a:r>
          </a:p>
          <a:p>
            <a:r>
              <a:rPr lang="pt-BR" dirty="0"/>
              <a:t>Registros de frequência dos meses não recebidos, bem como dos períodos em que ocorreram descontos por ausências.</a:t>
            </a:r>
          </a:p>
          <a:p>
            <a:r>
              <a:rPr lang="pt-BR" dirty="0"/>
              <a:t>Ressaltamos que o processo deverá ser analisado e conter parecer da URE..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Google Shape;99;p16"/>
          <p:cNvPicPr preferRelativeResize="0"/>
          <p:nvPr/>
        </p:nvPicPr>
        <p:blipFill rotWithShape="1">
          <a:blip r:embed="rId2"/>
          <a:srcRect t="81570" r="86719"/>
          <a:stretch>
            <a:fillRect/>
          </a:stretch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8;p14"/>
          <p:cNvPicPr preferRelativeResize="0"/>
          <p:nvPr/>
        </p:nvPicPr>
        <p:blipFill rotWithShape="1">
          <a:blip r:embed="rId2"/>
          <a:srcRect r="68965" b="17389"/>
          <a:stretch>
            <a:fillRect/>
          </a:stretch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1648333" y="274575"/>
            <a:ext cx="6958925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endParaRPr lang="pt-BR" sz="2400" b="1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pt-BR" sz="2400" b="1" dirty="0">
                <a:solidFill>
                  <a:schemeClr val="accent5"/>
                </a:solidFill>
                <a:cs typeface="Arial" panose="020B0604020202020204" pitchFamily="34" charset="0"/>
              </a:rPr>
              <a:t>INFORMAÇÕES GERAIS</a:t>
            </a:r>
            <a:endParaRPr sz="2400" b="1" dirty="0">
              <a:solidFill>
                <a:schemeClr val="accent5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fld>
            <a:endParaRPr sz="1200">
              <a:solidFill>
                <a:srgbClr val="99999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937075" y="1067925"/>
            <a:ext cx="29913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PT Sans Narrow" panose="020B0506020203020204"/>
              <a:ea typeface="PT Sans Narrow" panose="020B0506020203020204"/>
              <a:cs typeface="PT Sans Narrow" panose="020B0506020203020204"/>
              <a:sym typeface="PT Sans Narrow" panose="020B0506020203020204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/>
          <a:srcRect r="68965" b="17389"/>
          <a:stretch>
            <a:fillRect/>
          </a:stretch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3"/>
          <a:srcRect t="81570" r="86719"/>
          <a:stretch>
            <a:fillRect/>
          </a:stretch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59;p13"/>
          <p:cNvSpPr txBox="1"/>
          <p:nvPr/>
        </p:nvSpPr>
        <p:spPr>
          <a:xfrm>
            <a:off x="7475622" y="4757525"/>
            <a:ext cx="1411204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r>
              <a:rPr lang="pt-BR" sz="9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INSIRA AQUI O MÊS/ANO</a:t>
            </a:r>
            <a:endParaRPr sz="900" b="0" i="0" u="none" strike="noStrike" cap="none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412800" y="1142789"/>
            <a:ext cx="8378825" cy="3842602"/>
          </a:xfrm>
        </p:spPr>
        <p:txBody>
          <a:bodyPr/>
          <a:lstStyle/>
          <a:p>
            <a:pPr marL="114300" indent="0">
              <a:lnSpc>
                <a:spcPct val="115000"/>
              </a:lnSpc>
              <a:buNone/>
            </a:pPr>
            <a:r>
              <a:rPr lang="pt-BR" sz="1400" b="1" u="sng" dirty="0">
                <a:highlight>
                  <a:srgbClr val="FFFF00"/>
                </a:highlight>
              </a:rPr>
              <a:t>Quem faz jus ao Recebimento do Benefício do Auxilio Alimentação:</a:t>
            </a:r>
            <a:endParaRPr lang="en-US" sz="1400" b="1" u="sng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114300" indent="0">
              <a:lnSpc>
                <a:spcPct val="115000"/>
              </a:lnSpc>
              <a:buNone/>
            </a:pPr>
            <a:r>
              <a:rPr lang="pt-BR" sz="1400" dirty="0"/>
              <a:t>Servidores da administração centralizada e policiais militares, em atividade, cujo salário não seja superior a quantidade de </a:t>
            </a:r>
            <a:r>
              <a:rPr lang="pt-BR" sz="1400" err="1"/>
              <a:t>UFESP’s</a:t>
            </a:r>
            <a:r>
              <a:rPr lang="pt-BR" sz="1400" dirty="0"/>
              <a:t> estipulada anualmente.</a:t>
            </a:r>
            <a:endParaRPr lang="en-US" sz="1400" dirty="0">
              <a:solidFill>
                <a:srgbClr val="000000"/>
              </a:solidFill>
            </a:endParaRPr>
          </a:p>
          <a:p>
            <a:pPr marL="114300" indent="0">
              <a:lnSpc>
                <a:spcPct val="115000"/>
              </a:lnSpc>
              <a:buNone/>
            </a:pPr>
            <a:endParaRPr lang="pt-BR" sz="1400" dirty="0"/>
          </a:p>
          <a:p>
            <a:pPr marL="114300" indent="0">
              <a:lnSpc>
                <a:spcPct val="115000"/>
              </a:lnSpc>
              <a:buNone/>
            </a:pPr>
            <a:r>
              <a:rPr lang="pt-BR" sz="1400" b="1" dirty="0">
                <a:highlight>
                  <a:srgbClr val="FFFF00"/>
                </a:highlight>
              </a:rPr>
              <a:t>Quem NÃO faz jus</a:t>
            </a:r>
            <a:endParaRPr lang="pt-BR" b="1" dirty="0">
              <a:highlight>
                <a:srgbClr val="FFFF00"/>
              </a:highlight>
            </a:endParaRPr>
          </a:p>
          <a:p>
            <a:pPr marL="114300" indent="0">
              <a:lnSpc>
                <a:spcPct val="115000"/>
              </a:lnSpc>
              <a:buNone/>
            </a:pPr>
            <a:r>
              <a:rPr lang="pt-BR" sz="1400" b="1" dirty="0"/>
              <a:t>→</a:t>
            </a:r>
            <a:r>
              <a:rPr lang="pt-BR" sz="1400" i="1" dirty="0"/>
              <a:t> O</a:t>
            </a:r>
            <a:r>
              <a:rPr lang="pt-BR" sz="1400" dirty="0"/>
              <a:t>s docentes</a:t>
            </a:r>
            <a:r>
              <a:rPr lang="pt-BR" sz="1400" b="1" dirty="0"/>
              <a:t> eventuais </a:t>
            </a:r>
            <a:r>
              <a:rPr lang="pt-BR" sz="1400" dirty="0"/>
              <a:t>categorias</a:t>
            </a:r>
            <a:r>
              <a:rPr lang="pt-BR" sz="1400" b="1" dirty="0"/>
              <a:t> S</a:t>
            </a:r>
            <a:r>
              <a:rPr lang="pt-BR" sz="1400" dirty="0"/>
              <a:t>, </a:t>
            </a:r>
            <a:r>
              <a:rPr lang="pt-BR" sz="1400" b="1" dirty="0"/>
              <a:t>I</a:t>
            </a:r>
            <a:r>
              <a:rPr lang="pt-BR" sz="1400" dirty="0"/>
              <a:t> e </a:t>
            </a:r>
            <a:r>
              <a:rPr lang="pt-BR" sz="1400" b="1" dirty="0"/>
              <a:t>V</a:t>
            </a:r>
            <a:r>
              <a:rPr lang="pt-BR" sz="1400" dirty="0"/>
              <a:t> - </a:t>
            </a:r>
            <a:r>
              <a:rPr lang="pt-BR" sz="1400" b="1" dirty="0"/>
              <a:t>NÃO</a:t>
            </a:r>
            <a:r>
              <a:rPr lang="pt-BR" sz="1400" dirty="0"/>
              <a:t> tem direito ao recebimento do benefício.</a:t>
            </a:r>
            <a:endParaRPr lang="pt-BR" sz="1400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None/>
            </a:pPr>
            <a:endParaRPr lang="pt-BR" sz="1400" b="1" dirty="0">
              <a:highlight>
                <a:srgbClr val="FFFF00"/>
              </a:highlight>
            </a:endParaRPr>
          </a:p>
          <a:p>
            <a:pPr>
              <a:lnSpc>
                <a:spcPct val="115000"/>
              </a:lnSpc>
              <a:buNone/>
            </a:pPr>
            <a:r>
              <a:rPr lang="pt-BR" sz="1400" b="1" dirty="0">
                <a:highlight>
                  <a:srgbClr val="FFFF00"/>
                </a:highlight>
              </a:rPr>
              <a:t>Decreto – Regulamentação  Auxílio-Alimentação</a:t>
            </a:r>
            <a:endParaRPr lang="pt-BR" dirty="0"/>
          </a:p>
          <a:p>
            <a:pPr>
              <a:lnSpc>
                <a:spcPct val="115000"/>
              </a:lnSpc>
              <a:buNone/>
            </a:pPr>
            <a:r>
              <a:rPr lang="pt-BR" sz="1400" b="1" dirty="0"/>
              <a:t>Instituição do Auxílio-Alimentação</a:t>
            </a:r>
            <a:endParaRPr lang="pt-BR" dirty="0"/>
          </a:p>
          <a:p>
            <a:pPr marL="285750" indent="-285750">
              <a:lnSpc>
                <a:spcPct val="115000"/>
              </a:lnSpc>
            </a:pPr>
            <a:r>
              <a:rPr lang="pt-BR" sz="1400" dirty="0"/>
              <a:t>Lei nº 7.524, de 28 de outubro de 1991</a:t>
            </a:r>
            <a:endParaRPr lang="pt-BR"/>
          </a:p>
          <a:p>
            <a:pPr indent="0">
              <a:lnSpc>
                <a:spcPct val="115000"/>
              </a:lnSpc>
              <a:buNone/>
            </a:pPr>
            <a:r>
              <a:rPr lang="pt-BR" sz="1400" i="1" dirty="0"/>
              <a:t>(Última atualização: Lei nº 16.847, de 23 de novembro de 2018)</a:t>
            </a:r>
            <a:endParaRPr lang="pt-BR" dirty="0"/>
          </a:p>
          <a:p>
            <a:pPr indent="0">
              <a:lnSpc>
                <a:spcPct val="115000"/>
              </a:lnSpc>
              <a:buNone/>
            </a:pPr>
            <a:endParaRPr lang="pt-BR" sz="1400" b="1" dirty="0">
              <a:highlight>
                <a:srgbClr val="FFFF00"/>
              </a:highlight>
            </a:endParaRPr>
          </a:p>
          <a:p>
            <a:pPr indent="0">
              <a:lnSpc>
                <a:spcPct val="115000"/>
              </a:lnSpc>
              <a:buNone/>
            </a:pPr>
            <a:r>
              <a:rPr lang="pt-BR" sz="1400" b="1" dirty="0">
                <a:highlight>
                  <a:srgbClr val="FFFF00"/>
                </a:highlight>
              </a:rPr>
              <a:t>Decreto N° 63.139 de 04 de janeiro de 2018</a:t>
            </a:r>
            <a:endParaRPr lang="pt-BR" dirty="0"/>
          </a:p>
          <a:p>
            <a:pPr>
              <a:lnSpc>
                <a:spcPct val="115000"/>
              </a:lnSpc>
            </a:pPr>
            <a:r>
              <a:rPr lang="pt-BR" sz="1400" b="1" dirty="0"/>
              <a:t>Valor diário do Auxílio Alimentação: </a:t>
            </a:r>
            <a:r>
              <a:rPr lang="pt-BR" sz="1400" dirty="0"/>
              <a:t>R$ 12,00</a:t>
            </a:r>
            <a:endParaRPr lang="pt-BR" sz="1400" dirty="0">
              <a:solidFill>
                <a:srgbClr val="000000"/>
              </a:solidFill>
            </a:endParaRPr>
          </a:p>
          <a:p>
            <a:pPr indent="0">
              <a:lnSpc>
                <a:spcPct val="115000"/>
              </a:lnSpc>
              <a:buNone/>
            </a:pPr>
            <a:endParaRPr lang="pt-BR" sz="1400" i="1" dirty="0"/>
          </a:p>
          <a:p>
            <a:pPr marL="114300" indent="0">
              <a:buNone/>
            </a:pPr>
            <a:r>
              <a:rPr lang="pt-BR" sz="1400" dirty="0"/>
              <a:t>    </a:t>
            </a:r>
          </a:p>
          <a:p>
            <a:pPr marL="114300" indent="0">
              <a:buNone/>
            </a:pPr>
            <a:r>
              <a:rPr lang="pt-BR" sz="1400" dirty="0"/>
              <a:t> </a:t>
            </a:r>
            <a:endParaRPr lang="pt-BR" sz="1400" b="1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1648333" y="274575"/>
            <a:ext cx="6958925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endParaRPr lang="pt-BR" sz="2400" b="1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pt-BR" sz="2400" b="1" dirty="0">
                <a:solidFill>
                  <a:schemeClr val="accent5"/>
                </a:solidFill>
                <a:cs typeface="Arial" panose="020B0604020202020204" pitchFamily="34" charset="0"/>
              </a:rPr>
              <a:t>INFORMAÇÕES GERAIS</a:t>
            </a:r>
            <a:endParaRPr sz="2400" b="1" dirty="0">
              <a:solidFill>
                <a:schemeClr val="accent5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</a:t>
            </a:fld>
            <a:endParaRPr sz="1200">
              <a:solidFill>
                <a:srgbClr val="99999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937075" y="1067925"/>
            <a:ext cx="29913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PT Sans Narrow" panose="020B0506020203020204"/>
              <a:ea typeface="PT Sans Narrow" panose="020B0506020203020204"/>
              <a:cs typeface="PT Sans Narrow" panose="020B0506020203020204"/>
              <a:sym typeface="PT Sans Narrow" panose="020B0506020203020204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/>
          <a:srcRect r="68965" b="17389"/>
          <a:stretch>
            <a:fillRect/>
          </a:stretch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3"/>
          <a:srcRect t="81570" r="86719"/>
          <a:stretch>
            <a:fillRect/>
          </a:stretch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59;p13"/>
          <p:cNvSpPr txBox="1"/>
          <p:nvPr/>
        </p:nvSpPr>
        <p:spPr>
          <a:xfrm>
            <a:off x="7475622" y="4757525"/>
            <a:ext cx="1411204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r>
              <a:rPr lang="pt-BR" sz="9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INSIRA AQUI O MÊS/ANO</a:t>
            </a:r>
            <a:endParaRPr sz="900" b="0" i="0" u="none" strike="noStrike" cap="none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412800" y="1152475"/>
            <a:ext cx="8378825" cy="3416400"/>
          </a:xfrm>
        </p:spPr>
        <p:txBody>
          <a:bodyPr/>
          <a:lstStyle/>
          <a:p>
            <a:pPr marL="114300" indent="0">
              <a:lnSpc>
                <a:spcPct val="115000"/>
              </a:lnSpc>
              <a:buNone/>
            </a:pPr>
            <a:r>
              <a:rPr lang="pt-BR" sz="1400" b="1" u="sng" dirty="0">
                <a:highlight>
                  <a:srgbClr val="FFFF00"/>
                </a:highlight>
              </a:rPr>
              <a:t>Quantidade máxima de </a:t>
            </a:r>
            <a:r>
              <a:rPr lang="pt-BR" sz="1400" b="1" u="sng" dirty="0" err="1">
                <a:highlight>
                  <a:srgbClr val="FFFF00"/>
                </a:highlight>
              </a:rPr>
              <a:t>UFESP’s</a:t>
            </a:r>
            <a:r>
              <a:rPr lang="pt-BR" sz="1400" b="1" u="sng" dirty="0">
                <a:highlight>
                  <a:srgbClr val="FFFF00"/>
                </a:highlight>
              </a:rPr>
              <a:t> até 30/06/2025 </a:t>
            </a:r>
            <a:endParaRPr lang="pt-BR" sz="1400" b="1" u="sng" dirty="0">
              <a:solidFill>
                <a:srgbClr val="595959"/>
              </a:solidFill>
              <a:highlight>
                <a:srgbClr val="FFFF00"/>
              </a:highlight>
            </a:endParaRPr>
          </a:p>
          <a:p>
            <a:pPr marL="285750" indent="-285750">
              <a:lnSpc>
                <a:spcPct val="115000"/>
              </a:lnSpc>
            </a:pPr>
            <a:r>
              <a:rPr lang="pt-BR" sz="1300" dirty="0"/>
              <a:t>A partir de 01/01/2025 até 30/06/2025 - 156 </a:t>
            </a:r>
            <a:r>
              <a:rPr lang="pt-BR" sz="1200" dirty="0" err="1"/>
              <a:t>UFESP’s</a:t>
            </a:r>
            <a:r>
              <a:rPr lang="pt-BR" sz="1300" dirty="0"/>
              <a:t>, Comunicado DICAR nº 88, de 17 de dezembro de 2024</a:t>
            </a:r>
            <a:endParaRPr lang="en-US" sz="13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15000"/>
              </a:lnSpc>
            </a:pPr>
            <a:endParaRPr lang="pt-BR" sz="1300" dirty="0"/>
          </a:p>
          <a:p>
            <a:pPr marL="139700" indent="0">
              <a:lnSpc>
                <a:spcPct val="115000"/>
              </a:lnSpc>
              <a:buNone/>
            </a:pPr>
            <a:r>
              <a:rPr lang="pt-BR" sz="1300" b="1" dirty="0"/>
              <a:t>Valor da UFESP em 2025 </a:t>
            </a:r>
            <a:r>
              <a:rPr lang="pt-BR" sz="1300" dirty="0"/>
              <a:t> R$ 37,02 (TRINTA E SETE REAIS E DOIS CENTAVOS).</a:t>
            </a:r>
            <a:endParaRPr lang="en-US" sz="1300" dirty="0">
              <a:solidFill>
                <a:srgbClr val="000000"/>
              </a:solidFill>
            </a:endParaRPr>
          </a:p>
          <a:p>
            <a:pPr marL="139700" indent="0">
              <a:lnSpc>
                <a:spcPct val="115000"/>
              </a:lnSpc>
              <a:buNone/>
            </a:pPr>
            <a:r>
              <a:rPr lang="pt-BR" sz="1300" b="1" dirty="0"/>
              <a:t>Valor máximo do salário (bruto) para percebimento do benefício: </a:t>
            </a:r>
            <a:r>
              <a:rPr lang="pt-BR" sz="1300" dirty="0"/>
              <a:t>156 x 37,02 =</a:t>
            </a:r>
            <a:r>
              <a:rPr lang="pt-BR" sz="1300" b="1" dirty="0"/>
              <a:t> </a:t>
            </a:r>
            <a:r>
              <a:rPr lang="pt-BR" sz="1300" dirty="0"/>
              <a:t>R$ 5.775,12</a:t>
            </a:r>
            <a:endParaRPr lang="pt-BR" sz="1300" dirty="0">
              <a:solidFill>
                <a:srgbClr val="000000"/>
              </a:solidFill>
            </a:endParaRPr>
          </a:p>
          <a:p>
            <a:pPr marL="139700" indent="0">
              <a:lnSpc>
                <a:spcPct val="115000"/>
              </a:lnSpc>
              <a:buNone/>
            </a:pPr>
            <a:endParaRPr lang="pt-BR" sz="1400" dirty="0"/>
          </a:p>
          <a:p>
            <a:pPr marL="139700" indent="0">
              <a:lnSpc>
                <a:spcPct val="115000"/>
              </a:lnSpc>
              <a:buNone/>
            </a:pPr>
            <a:r>
              <a:rPr lang="pt-BR" sz="1400" b="1" u="sng" dirty="0">
                <a:highlight>
                  <a:srgbClr val="FFFF00"/>
                </a:highlight>
              </a:rPr>
              <a:t>Quantidade máxima de </a:t>
            </a:r>
            <a:r>
              <a:rPr lang="pt-BR" sz="1400" b="1" u="sng" dirty="0" err="1">
                <a:highlight>
                  <a:srgbClr val="FFFF00"/>
                </a:highlight>
              </a:rPr>
              <a:t>UFESP’s</a:t>
            </a:r>
            <a:r>
              <a:rPr lang="pt-BR" sz="1400" b="1" u="sng" dirty="0">
                <a:highlight>
                  <a:srgbClr val="FFFF00"/>
                </a:highlight>
              </a:rPr>
              <a:t> a partir de 01/07/2025 </a:t>
            </a:r>
            <a:endParaRPr lang="pt-BR" dirty="0"/>
          </a:p>
          <a:p>
            <a:pPr marL="139700" indent="0">
              <a:lnSpc>
                <a:spcPct val="115000"/>
              </a:lnSpc>
              <a:buNone/>
            </a:pPr>
            <a:r>
              <a:rPr lang="pt-BR" sz="1300" b="1" dirty="0"/>
              <a:t>A partir de 01/07/2025 </a:t>
            </a:r>
            <a:r>
              <a:rPr lang="pt-BR" sz="1300" dirty="0"/>
              <a:t>164 UFESP'S, conforme o DECRETO N° 69.736, DE 22 DE JULHO DE 2025.</a:t>
            </a:r>
            <a:endParaRPr lang="pt-BR" dirty="0"/>
          </a:p>
          <a:p>
            <a:pPr marL="139700" indent="0">
              <a:lnSpc>
                <a:spcPct val="115000"/>
              </a:lnSpc>
              <a:buNone/>
            </a:pPr>
            <a:endParaRPr lang="pt-BR" sz="1300" dirty="0"/>
          </a:p>
          <a:p>
            <a:pPr marL="139700" indent="0">
              <a:lnSpc>
                <a:spcPct val="115000"/>
              </a:lnSpc>
              <a:buNone/>
            </a:pPr>
            <a:r>
              <a:rPr lang="pt-BR" sz="1300" dirty="0"/>
              <a:t> R$ 37,02 (TRINTA E SETE REAIS E DOIS CENTAVOS).</a:t>
            </a:r>
            <a:endParaRPr lang="en-US" sz="1300">
              <a:solidFill>
                <a:srgbClr val="000000"/>
              </a:solidFill>
            </a:endParaRPr>
          </a:p>
          <a:p>
            <a:pPr marL="139700" indent="0">
              <a:lnSpc>
                <a:spcPct val="115000"/>
              </a:lnSpc>
              <a:buNone/>
            </a:pPr>
            <a:r>
              <a:rPr lang="pt-BR" sz="1300" b="1" dirty="0"/>
              <a:t>Valor máximo do salário (bruto) para percebimento do benefício: </a:t>
            </a:r>
            <a:r>
              <a:rPr lang="pt-BR" sz="1300" dirty="0"/>
              <a:t>164 x 37,02 =</a:t>
            </a:r>
            <a:r>
              <a:rPr lang="pt-BR" sz="1300" b="1" dirty="0"/>
              <a:t> </a:t>
            </a:r>
            <a:r>
              <a:rPr lang="pt-BR" sz="1300" dirty="0"/>
              <a:t>R$ 6.071,28</a:t>
            </a:r>
            <a:endParaRPr lang="pt-BR" sz="1300" dirty="0">
              <a:solidFill>
                <a:srgbClr val="000000"/>
              </a:solidFill>
            </a:endParaRPr>
          </a:p>
          <a:p>
            <a:pPr marL="139700" indent="0">
              <a:lnSpc>
                <a:spcPct val="115000"/>
              </a:lnSpc>
              <a:buNone/>
            </a:pPr>
            <a:endParaRPr lang="pt-BR" sz="1400" dirty="0">
              <a:solidFill>
                <a:srgbClr val="595959"/>
              </a:solidFill>
            </a:endParaRPr>
          </a:p>
          <a:p>
            <a:pPr marL="139700" indent="0">
              <a:lnSpc>
                <a:spcPct val="115000"/>
              </a:lnSpc>
              <a:buNone/>
            </a:pPr>
            <a:endParaRPr lang="pt-BR" sz="14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139700" indent="0">
              <a:lnSpc>
                <a:spcPct val="115000"/>
              </a:lnSpc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1648333" y="274575"/>
            <a:ext cx="6958925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endParaRPr lang="pt-BR" sz="2400" b="1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pt-BR" sz="2400" b="1" dirty="0">
                <a:solidFill>
                  <a:schemeClr val="accent5"/>
                </a:solidFill>
                <a:cs typeface="Arial" panose="020B0604020202020204" pitchFamily="34" charset="0"/>
              </a:rPr>
              <a:t>INFORMAÇÕES GERAIS</a:t>
            </a:r>
            <a:endParaRPr sz="2400" b="1" dirty="0">
              <a:solidFill>
                <a:schemeClr val="accent5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</a:t>
            </a:fld>
            <a:endParaRPr sz="1200">
              <a:solidFill>
                <a:srgbClr val="99999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937075" y="1067925"/>
            <a:ext cx="29913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PT Sans Narrow" panose="020B0506020203020204"/>
              <a:ea typeface="PT Sans Narrow" panose="020B0506020203020204"/>
              <a:cs typeface="PT Sans Narrow" panose="020B0506020203020204"/>
              <a:sym typeface="PT Sans Narrow" panose="020B0506020203020204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/>
          <a:srcRect r="68965" b="17389"/>
          <a:stretch>
            <a:fillRect/>
          </a:stretch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3"/>
          <a:srcRect t="81570" r="86719"/>
          <a:stretch>
            <a:fillRect/>
          </a:stretch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59;p13"/>
          <p:cNvSpPr txBox="1"/>
          <p:nvPr/>
        </p:nvSpPr>
        <p:spPr>
          <a:xfrm>
            <a:off x="7475622" y="4757525"/>
            <a:ext cx="1411204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r>
              <a:rPr lang="pt-BR" sz="9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INSIRA AQUI O MÊS/ANO</a:t>
            </a:r>
            <a:endParaRPr sz="900" b="0" i="0" u="none" strike="noStrike" cap="none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412800" y="1152475"/>
            <a:ext cx="8378825" cy="3416400"/>
          </a:xfrm>
        </p:spPr>
        <p:txBody>
          <a:bodyPr/>
          <a:lstStyle/>
          <a:p>
            <a:pPr marL="139700" indent="0">
              <a:lnSpc>
                <a:spcPct val="115000"/>
              </a:lnSpc>
              <a:buNone/>
            </a:pPr>
            <a:r>
              <a:rPr lang="pt-BR" sz="1300" b="1" dirty="0">
                <a:highlight>
                  <a:srgbClr val="FFFF00"/>
                </a:highlight>
              </a:rPr>
              <a:t>Valor da UFESP em 2026 ATUALIZADA</a:t>
            </a:r>
            <a:r>
              <a:rPr lang="pt-BR" sz="1300" b="1" dirty="0"/>
              <a:t> </a:t>
            </a:r>
            <a:r>
              <a:rPr lang="pt-BR" sz="1300" dirty="0"/>
              <a:t>COMUNICADO DICAR Nº 88, DE 17 DE DEZEMBRO DE2025 R$ 38,42 (TRINTA E OITO REAIS E QUARENTA E DOIS CENTAVOS).</a:t>
            </a:r>
            <a:endParaRPr lang="en-US" sz="1300" dirty="0">
              <a:solidFill>
                <a:srgbClr val="000000"/>
              </a:solidFill>
            </a:endParaRPr>
          </a:p>
          <a:p>
            <a:pPr marL="139700" indent="0">
              <a:lnSpc>
                <a:spcPct val="115000"/>
              </a:lnSpc>
              <a:buNone/>
            </a:pPr>
            <a:r>
              <a:rPr lang="pt-BR" sz="1300" b="1" dirty="0"/>
              <a:t>Valor máximo do salário (bruto) para percebimento do benefício: </a:t>
            </a:r>
            <a:r>
              <a:rPr lang="pt-BR" sz="1300" dirty="0"/>
              <a:t>164 x 38,42 =</a:t>
            </a:r>
            <a:r>
              <a:rPr lang="pt-BR" sz="1300" b="1" dirty="0"/>
              <a:t> </a:t>
            </a:r>
            <a:r>
              <a:rPr lang="pt-BR" sz="1300" dirty="0"/>
              <a:t>R$ 6.300,88</a:t>
            </a:r>
            <a:endParaRPr lang="pt-BR" sz="1300" dirty="0">
              <a:solidFill>
                <a:srgbClr val="000000"/>
              </a:solidFill>
            </a:endParaRPr>
          </a:p>
          <a:p>
            <a:pPr marL="114300" indent="0">
              <a:lnSpc>
                <a:spcPct val="115000"/>
              </a:lnSpc>
              <a:buNone/>
            </a:pPr>
            <a:endParaRPr lang="pt-BR" sz="14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114300" indent="0">
              <a:lnSpc>
                <a:spcPct val="115000"/>
              </a:lnSpc>
              <a:buNone/>
            </a:pPr>
            <a:endParaRPr lang="pt-BR" sz="1400" b="1" u="sng" dirty="0">
              <a:solidFill>
                <a:srgbClr val="595959"/>
              </a:solidFill>
            </a:endParaRPr>
          </a:p>
          <a:p>
            <a:pPr marL="114300" indent="0">
              <a:lnSpc>
                <a:spcPct val="115000"/>
              </a:lnSpc>
              <a:buNone/>
            </a:pPr>
            <a:endParaRPr lang="pt-BR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1772275" y="325980"/>
            <a:ext cx="6958925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pt-BR" sz="2400" dirty="0"/>
              <a:t> </a:t>
            </a:r>
            <a:r>
              <a:rPr lang="pt-BR" sz="2400" dirty="0">
                <a:solidFill>
                  <a:schemeClr val="accent5"/>
                </a:solidFill>
              </a:rPr>
              <a:t>QUANTIDADE DE VALES RECEBIDOS MENSALMENTE</a:t>
            </a:r>
            <a:endParaRPr sz="2400" b="1" dirty="0">
              <a:solidFill>
                <a:schemeClr val="accent5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</a:t>
            </a:fld>
            <a:endParaRPr sz="1200">
              <a:solidFill>
                <a:srgbClr val="99999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937075" y="1067925"/>
            <a:ext cx="29913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PT Sans Narrow" panose="020B0506020203020204"/>
              <a:ea typeface="PT Sans Narrow" panose="020B0506020203020204"/>
              <a:cs typeface="PT Sans Narrow" panose="020B0506020203020204"/>
              <a:sym typeface="PT Sans Narrow" panose="020B0506020203020204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/>
          <a:srcRect r="68965" b="17389"/>
          <a:stretch>
            <a:fillRect/>
          </a:stretch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3"/>
          <a:srcRect t="81570" r="86719"/>
          <a:stretch>
            <a:fillRect/>
          </a:stretch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59;p13"/>
          <p:cNvSpPr txBox="1"/>
          <p:nvPr/>
        </p:nvSpPr>
        <p:spPr>
          <a:xfrm>
            <a:off x="7475622" y="4757525"/>
            <a:ext cx="1411204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r>
              <a:rPr lang="pt-BR" sz="9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INSIRA AQUI O MÊS/ANO</a:t>
            </a:r>
            <a:endParaRPr sz="900" b="0" i="0" u="none" strike="noStrike" cap="none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12799" y="1140372"/>
            <a:ext cx="8378825" cy="3428503"/>
          </a:xfrm>
        </p:spPr>
        <p:txBody>
          <a:bodyPr/>
          <a:lstStyle/>
          <a:p>
            <a:pPr marL="139700" indent="0">
              <a:buNone/>
            </a:pPr>
            <a:endParaRPr lang="pt-BR" dirty="0"/>
          </a:p>
          <a:p>
            <a:pPr marL="139700" indent="0">
              <a:buNone/>
            </a:pPr>
            <a:r>
              <a:rPr lang="pt-BR" b="1" u="sng" dirty="0"/>
              <a:t>Para servidores do QAE e QSE:</a:t>
            </a:r>
          </a:p>
          <a:p>
            <a:pPr marL="139700" indent="0">
              <a:buNone/>
            </a:pPr>
            <a:r>
              <a:rPr lang="pt-BR" dirty="0"/>
              <a:t>Dias efetivamente trabalhados, descontados os sábados, domingos e pontos facultativos, salvo quando houver regular convocação (plantões e escala dos serviços que não podem ser interrompidos).</a:t>
            </a:r>
          </a:p>
          <a:p>
            <a:pPr marL="139700" indent="0">
              <a:buNone/>
            </a:pPr>
            <a:endParaRPr lang="pt-BR" dirty="0"/>
          </a:p>
          <a:p>
            <a:pPr marL="139700" indent="0">
              <a:buNone/>
            </a:pPr>
            <a:r>
              <a:rPr lang="pt-BR" b="1" u="sng" dirty="0"/>
              <a:t>Para servidores do QM:</a:t>
            </a:r>
          </a:p>
          <a:p>
            <a:pPr marL="139700" indent="0">
              <a:buNone/>
            </a:pPr>
            <a:r>
              <a:rPr lang="pt-BR" dirty="0"/>
              <a:t>Diferente dos servidores do QAE e QSE, o pagamento para os servidores do QM é calculado com base na carga horária, incluindo aulas em substituição, e descontadas as ausências de 03 (três) meses anteriores à data do pagamento do benefício.</a:t>
            </a:r>
            <a:endParaRPr lang="pt-BR" dirty="0">
              <a:solidFill>
                <a:srgbClr val="FF0000"/>
              </a:solidFill>
            </a:endParaRPr>
          </a:p>
          <a:p>
            <a:pPr marL="139700" indent="0">
              <a:buNone/>
            </a:pPr>
            <a:endParaRPr lang="pt-BR" dirty="0"/>
          </a:p>
          <a:p>
            <a:pPr marL="139700" indent="0">
              <a:buNone/>
            </a:pPr>
            <a:endParaRPr lang="pt-BR" dirty="0"/>
          </a:p>
          <a:p>
            <a:pPr marL="139700" indent="0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445025"/>
            <a:ext cx="6780580" cy="572700"/>
          </a:xfrm>
        </p:spPr>
        <p:txBody>
          <a:bodyPr/>
          <a:lstStyle/>
          <a:p>
            <a:r>
              <a:rPr lang="pt-BR" dirty="0">
                <a:solidFill>
                  <a:schemeClr val="accent5"/>
                </a:solidFill>
              </a:rPr>
              <a:t>DESCONTOS NA FREQUÊNCIA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7860700" cy="3546000"/>
          </a:xfrm>
        </p:spPr>
        <p:txBody>
          <a:bodyPr/>
          <a:lstStyle/>
          <a:p>
            <a:pPr marL="139700" indent="0">
              <a:buNone/>
            </a:pPr>
            <a:r>
              <a:rPr lang="pt-BR" dirty="0"/>
              <a:t>	Para fins de análise de frequência, são descontadas todas as ausências do BFE, inclusive afastamentos e Licenças, como por exemplo:</a:t>
            </a:r>
          </a:p>
          <a:p>
            <a:pPr lvl="1"/>
            <a:r>
              <a:rPr lang="pt-BR" dirty="0"/>
              <a:t>Férias e recesso;</a:t>
            </a:r>
          </a:p>
          <a:p>
            <a:pPr lvl="1"/>
            <a:r>
              <a:rPr lang="pt-BR" dirty="0"/>
              <a:t>Licença Prêmio;</a:t>
            </a:r>
          </a:p>
          <a:p>
            <a:pPr lvl="1"/>
            <a:r>
              <a:rPr lang="pt-BR" dirty="0"/>
              <a:t>Licença Saúde;</a:t>
            </a:r>
          </a:p>
          <a:p>
            <a:pPr lvl="1"/>
            <a:r>
              <a:rPr lang="pt-BR" dirty="0"/>
              <a:t>TRE;</a:t>
            </a:r>
          </a:p>
          <a:p>
            <a:pPr lvl="1"/>
            <a:r>
              <a:rPr lang="pt-BR" dirty="0"/>
              <a:t>Gala ou nojo</a:t>
            </a:r>
          </a:p>
          <a:p>
            <a:pPr lvl="1"/>
            <a:r>
              <a:rPr lang="pt-BR" dirty="0"/>
              <a:t>Interrupção de Exercício, entre outros</a:t>
            </a:r>
          </a:p>
        </p:txBody>
      </p:sp>
      <p:pic>
        <p:nvPicPr>
          <p:cNvPr id="5" name="Google Shape;79;p14"/>
          <p:cNvPicPr preferRelativeResize="0"/>
          <p:nvPr/>
        </p:nvPicPr>
        <p:blipFill rotWithShape="1">
          <a:blip r:embed="rId2"/>
          <a:srcRect t="81570" r="86719"/>
          <a:stretch>
            <a:fillRect/>
          </a:stretch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8;p14"/>
          <p:cNvPicPr preferRelativeResize="0"/>
          <p:nvPr/>
        </p:nvPicPr>
        <p:blipFill rotWithShape="1">
          <a:blip r:embed="rId2"/>
          <a:srcRect r="68965" b="17389"/>
          <a:stretch>
            <a:fillRect/>
          </a:stretch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1409700" y="266750"/>
            <a:ext cx="6958925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t-BR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PROCEDIMENTOS</a:t>
            </a:r>
            <a:br>
              <a:rPr lang="pt-B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b="1" dirty="0">
              <a:solidFill>
                <a:schemeClr val="accent5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2400" b="1" dirty="0">
              <a:solidFill>
                <a:schemeClr val="accent5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</a:t>
            </a:fld>
            <a:endParaRPr sz="1200">
              <a:solidFill>
                <a:srgbClr val="99999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937075" y="1067925"/>
            <a:ext cx="29913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PT Sans Narrow" panose="020B0506020203020204"/>
              <a:ea typeface="PT Sans Narrow" panose="020B0506020203020204"/>
              <a:cs typeface="PT Sans Narrow" panose="020B0506020203020204"/>
              <a:sym typeface="PT Sans Narrow" panose="020B0506020203020204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/>
          <a:srcRect r="68965" b="17389"/>
          <a:stretch>
            <a:fillRect/>
          </a:stretch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3"/>
          <a:srcRect t="81570" r="86719"/>
          <a:stretch>
            <a:fillRect/>
          </a:stretch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59;p13"/>
          <p:cNvSpPr txBox="1"/>
          <p:nvPr/>
        </p:nvSpPr>
        <p:spPr>
          <a:xfrm>
            <a:off x="7475622" y="4757525"/>
            <a:ext cx="1411204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r>
              <a:rPr lang="pt-BR" sz="9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INSIRA AQUI O MÊS/ANO</a:t>
            </a:r>
            <a:endParaRPr sz="900" b="0" i="0" u="none" strike="noStrike" cap="none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15919" y="989729"/>
            <a:ext cx="7264953" cy="46166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just"/>
            <a:r>
              <a:rPr lang="pt-BR" b="1" u="sng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Erro no pagamento dos vales</a:t>
            </a:r>
          </a:p>
          <a:p>
            <a:pPr lvl="0" algn="just"/>
            <a:endParaRPr lang="pt-BR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O servidor que deixar de receber o citado benefício em parte ou no seu todo, por algum tipo de erro, no mês, poderá solicitar junto ao seu superior imediato a suplementação dos vales não recebidos. Este analisará o pedido, e caso julgue procedente, o expediente será encaminhado a URE CENTRO SUL . </a:t>
            </a:r>
          </a:p>
          <a:p>
            <a:pPr algn="just"/>
            <a:r>
              <a:rPr lang="pt-BR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Constatada a falta de pagamento do benefício, a URE encaminhará a solicitação para suplementação. </a:t>
            </a:r>
          </a:p>
          <a:p>
            <a:pPr algn="just"/>
            <a:r>
              <a:rPr lang="pt-BR" u="sng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    </a:t>
            </a:r>
          </a:p>
          <a:p>
            <a:pPr algn="just"/>
            <a:r>
              <a:rPr lang="pt-BR" b="1" u="sng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Servidor que possui mais de um vínculo com o Estado.</a:t>
            </a:r>
          </a:p>
          <a:p>
            <a:pPr algn="just"/>
            <a:endParaRPr lang="pt-BR" u="sng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Quando o servidor acumula cargo ou exerce atividade em dois órgãos, automaticamente, será feita análise pelo sistema se a soma dos dois vínculos ultrapassa a UFESP, caso não ultrapasse o auxílio alimentação será pago por um dos dois cargos, cabendo ao RH verificar e solicitar junto a esta Coordenadoria o bloqueio de um dos vínculos do servidor, que será analisado e posteriormente bloqueado.  Se a soma dos salários de ambos os vínculos ultrapassar a UFESP, o servidor não fará jus ao benefício. </a:t>
            </a:r>
          </a:p>
          <a:p>
            <a:pPr algn="just"/>
            <a:endParaRPr lang="pt-BR" u="sng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u="sng" dirty="0"/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0" y="5143500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</a:t>
            </a:fld>
            <a:endParaRPr sz="1200" b="0" i="0" u="none" strike="noStrike" cap="none">
              <a:solidFill>
                <a:srgbClr val="99999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/>
          <a:srcRect r="68965" b="17389"/>
          <a:stretch>
            <a:fillRect/>
          </a:stretch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3"/>
          <a:srcRect t="81570" r="86719"/>
          <a:stretch>
            <a:fillRect/>
          </a:stretch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>
            <a:off x="0" y="1290088"/>
            <a:ext cx="9144000" cy="2160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1" name="Google Shape;68;p14"/>
          <p:cNvSpPr txBox="1"/>
          <p:nvPr/>
        </p:nvSpPr>
        <p:spPr>
          <a:xfrm>
            <a:off x="1409700" y="266750"/>
            <a:ext cx="6958925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t-BR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para Cálculo de Recebimento</a:t>
            </a:r>
            <a:endParaRPr sz="2400" b="1" dirty="0">
              <a:solidFill>
                <a:schemeClr val="accent5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888686" y="2417862"/>
            <a:ext cx="459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444208" y="1981328"/>
            <a:ext cx="23042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Interpretação da Tabela:</a:t>
            </a:r>
            <a:endParaRPr lang="pt-BR" dirty="0">
              <a:solidFill>
                <a:schemeClr val="accent2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pt-BR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EX: O valor que o servidor recebeu em Agosto é referente ao mês de Julho, porém, as FALTAS descontadas são do mês MAIO. </a:t>
            </a:r>
            <a:endParaRPr lang="pt-BR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Tabela 5"/>
          <p:cNvGraphicFramePr>
            <a:graphicFrameLocks noGrp="1"/>
          </p:cNvGraphicFramePr>
          <p:nvPr/>
        </p:nvGraphicFramePr>
        <p:xfrm>
          <a:off x="1691680" y="1586647"/>
          <a:ext cx="4248472" cy="3429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8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MÊS DE REFERÊNCIA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MÊS DE RECEBIMENTO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PAGO COM DESCONTO DE AUSÊNCIAS 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02">
                <a:tc>
                  <a:txBody>
                    <a:bodyPr/>
                    <a:lstStyle/>
                    <a:p>
                      <a:r>
                        <a:rPr lang="pt-BR" sz="1050" dirty="0"/>
                        <a:t>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OUTUBRO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02">
                <a:tc>
                  <a:txBody>
                    <a:bodyPr/>
                    <a:lstStyle/>
                    <a:p>
                      <a:r>
                        <a:rPr lang="pt-BR" sz="1050" dirty="0"/>
                        <a:t>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FEVEREIRO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NOVEMBRO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602">
                <a:tc>
                  <a:txBody>
                    <a:bodyPr/>
                    <a:lstStyle/>
                    <a:p>
                      <a:r>
                        <a:rPr lang="pt-BR" sz="1050" dirty="0"/>
                        <a:t>FEVEREIRO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MARÇO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DEZEMBRO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02">
                <a:tc>
                  <a:txBody>
                    <a:bodyPr/>
                    <a:lstStyle/>
                    <a:p>
                      <a:r>
                        <a:rPr lang="pt-BR" sz="1050" dirty="0"/>
                        <a:t>MARÇO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JANEIRO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602">
                <a:tc>
                  <a:txBody>
                    <a:bodyPr/>
                    <a:lstStyle/>
                    <a:p>
                      <a:r>
                        <a:rPr lang="pt-BR" sz="1050" dirty="0"/>
                        <a:t>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FEVEREIRO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602">
                <a:tc>
                  <a:txBody>
                    <a:bodyPr/>
                    <a:lstStyle/>
                    <a:p>
                      <a:r>
                        <a:rPr lang="pt-BR" sz="1050" dirty="0"/>
                        <a:t>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JUNHO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MARÇO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02">
                <a:tc>
                  <a:txBody>
                    <a:bodyPr/>
                    <a:lstStyle/>
                    <a:p>
                      <a:r>
                        <a:rPr lang="pt-BR" sz="1050" dirty="0"/>
                        <a:t>JUNHO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ABRIL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602">
                <a:tc>
                  <a:txBody>
                    <a:bodyPr/>
                    <a:lstStyle/>
                    <a:p>
                      <a:r>
                        <a:rPr lang="pt-BR" sz="1050" dirty="0"/>
                        <a:t>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MAIO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602">
                <a:tc>
                  <a:txBody>
                    <a:bodyPr/>
                    <a:lstStyle/>
                    <a:p>
                      <a:r>
                        <a:rPr lang="pt-BR" sz="1050" dirty="0"/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SETEMBRO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JUNHO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602">
                <a:tc>
                  <a:txBody>
                    <a:bodyPr/>
                    <a:lstStyle/>
                    <a:p>
                      <a:r>
                        <a:rPr lang="pt-BR" sz="1050" dirty="0"/>
                        <a:t>SETEMBRO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OUTUBRO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JULHO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602">
                <a:tc>
                  <a:txBody>
                    <a:bodyPr/>
                    <a:lstStyle/>
                    <a:p>
                      <a:r>
                        <a:rPr lang="pt-BR" sz="1050" dirty="0"/>
                        <a:t>OUTUBRO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AGOSTO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602">
                <a:tc>
                  <a:txBody>
                    <a:bodyPr/>
                    <a:lstStyle/>
                    <a:p>
                      <a:r>
                        <a:rPr lang="pt-BR" sz="1050" dirty="0"/>
                        <a:t>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SETEMBRO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104264"/>
            <a:ext cx="6708572" cy="542549"/>
          </a:xfrm>
        </p:spPr>
        <p:txBody>
          <a:bodyPr/>
          <a:lstStyle/>
          <a:p>
            <a:r>
              <a:rPr lang="pt-BR" sz="2400" b="1" dirty="0">
                <a:solidFill>
                  <a:schemeClr val="accent5"/>
                </a:solidFill>
              </a:rPr>
              <a:t>Tabela quantos V.A tem direito por mês </a:t>
            </a:r>
            <a:endParaRPr lang="pt-BR" sz="2400" dirty="0">
              <a:solidFill>
                <a:schemeClr val="accent5"/>
              </a:solidFill>
            </a:endParaRPr>
          </a:p>
        </p:txBody>
      </p:sp>
      <p:pic>
        <p:nvPicPr>
          <p:cNvPr id="4" name="Google Shape;98;p16"/>
          <p:cNvPicPr preferRelativeResize="0"/>
          <p:nvPr/>
        </p:nvPicPr>
        <p:blipFill rotWithShape="1">
          <a:blip r:embed="rId2"/>
          <a:srcRect r="68965" b="17389"/>
          <a:stretch>
            <a:fillRect/>
          </a:stretch>
        </p:blipFill>
        <p:spPr>
          <a:xfrm>
            <a:off x="467544" y="104264"/>
            <a:ext cx="792088" cy="4988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5;p16"/>
          <p:cNvSpPr/>
          <p:nvPr/>
        </p:nvSpPr>
        <p:spPr>
          <a:xfrm>
            <a:off x="0" y="5028413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903766" y="877046"/>
            <a:ext cx="32402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u="sng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Interpretação da Tabela:</a:t>
            </a:r>
          </a:p>
          <a:p>
            <a:endParaRPr lang="pt-BR" sz="1300" b="1" u="sng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r>
              <a:rPr lang="pt-BR" sz="1300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Ex</a:t>
            </a:r>
            <a:r>
              <a:rPr lang="pt-BR" sz="13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: Uma jornada de 120 a 129 horas mensais dá direito a 60% do total de V.A do Mês. </a:t>
            </a:r>
          </a:p>
          <a:p>
            <a:r>
              <a:rPr lang="pt-BR" sz="13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Se o total do mês é de 21 dias úteis, esse docente tem direito de 60% de 21 dias, ou seja, 12,6. Arredondando para mais, o docente tem direito a 13 vales naquele mês. </a:t>
            </a:r>
          </a:p>
          <a:p>
            <a:endParaRPr lang="pt-BR" sz="13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endParaRPr lang="pt-BR" sz="13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r>
              <a:rPr lang="pt-BR" sz="13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OBS: Professor recebe por carga horaria e não por dias trabalhados.</a:t>
            </a:r>
          </a:p>
        </p:txBody>
      </p:sp>
      <p:pic>
        <p:nvPicPr>
          <p:cNvPr id="7" name="Imagem 6" descr="Tabela&#10;&#10;O conteúdo gerado por IA pode estar incorreto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264" y="600559"/>
            <a:ext cx="4314100" cy="42620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956</Words>
  <Application>Microsoft Office PowerPoint</Application>
  <PresentationFormat>Apresentação na tela (16:9)</PresentationFormat>
  <Paragraphs>137</Paragraphs>
  <Slides>11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Wingdings</vt:lpstr>
      <vt:lpstr>Arial</vt:lpstr>
      <vt:lpstr>PT Sans Narrow</vt:lpstr>
      <vt:lpstr>Calibri</vt:lpstr>
      <vt:lpstr>Roboto</vt:lpstr>
      <vt:lpstr>Verdana</vt:lpstr>
      <vt:lpstr>Cambria</vt:lpstr>
      <vt:lpstr>Gill Sans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DESCONTOS NA FREQUÊNCIA</vt:lpstr>
      <vt:lpstr>Apresentação do PowerPoint</vt:lpstr>
      <vt:lpstr>Apresentação do PowerPoint</vt:lpstr>
      <vt:lpstr>Tabela quantos V.A tem direito por mês </vt:lpstr>
      <vt:lpstr>EXEMPLO ABAIXO:</vt:lpstr>
      <vt:lpstr>PASSO A PASSO  DO SEI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Cristty Anny Se Hayon</dc:creator>
  <cp:lastModifiedBy>Jorge Luis Sansigolo Ribeiro</cp:lastModifiedBy>
  <cp:revision>238</cp:revision>
  <dcterms:created xsi:type="dcterms:W3CDTF">2026-02-18T19:51:08Z</dcterms:created>
  <dcterms:modified xsi:type="dcterms:W3CDTF">2026-03-25T19:32:16Z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46AD6B8071434EA39E6B455593E0D75A_13</vt:lpwstr>
  </property>
  <property fmtid="{D5CDD505-2E9C-101B-9397-08002B2CF9AE}" pid="3" name="KSOProductBuildVer">
    <vt:lpwstr>1046-12.2.0.21931</vt:lpwstr>
  </property>
</Properties>
</file>