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acfe84d4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cacfe84d4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cacfe84d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cacfe84d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acfe84d4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cacfe84d4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cacfe84d4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cacfe84d4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acfe84d4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cacfe84d4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acfe84d4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cacfe84d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acfe84d4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cacfe84d4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cb0b2c0636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cb0b2c0636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6b9cce04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86b9cce04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Resumindo: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DUA é planejar a aula pensando nas diferenças dos alunos, para que todos tenham chance real de aprender e participar.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cc3951a24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cc3951a24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ca7703c754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ca7703c754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Serão abordados conceitos fundamentais como </a:t>
            </a:r>
            <a:r>
              <a:rPr b="1" lang="pt-BR">
                <a:solidFill>
                  <a:schemeClr val="dk1"/>
                </a:solidFill>
              </a:rPr>
              <a:t>Adequação Curricular</a:t>
            </a:r>
            <a:r>
              <a:rPr lang="pt-BR">
                <a:solidFill>
                  <a:schemeClr val="dk1"/>
                </a:solidFill>
              </a:rPr>
              <a:t>, entendida como a flexibilização planejada do currículo para atender às necessidades específicas dos estudantes; </a:t>
            </a:r>
            <a:r>
              <a:rPr b="1" lang="pt-BR">
                <a:solidFill>
                  <a:schemeClr val="dk1"/>
                </a:solidFill>
              </a:rPr>
              <a:t>Acessibilidade Curricular</a:t>
            </a:r>
            <a:r>
              <a:rPr lang="pt-BR">
                <a:solidFill>
                  <a:schemeClr val="dk1"/>
                </a:solidFill>
              </a:rPr>
              <a:t>, que envolve a eliminação de barreiras pedagógicas, comunicacionais e metodológicas; </a:t>
            </a:r>
            <a:r>
              <a:rPr b="1" lang="pt-BR">
                <a:solidFill>
                  <a:schemeClr val="dk1"/>
                </a:solidFill>
              </a:rPr>
              <a:t>Linguagem Simples</a:t>
            </a:r>
            <a:r>
              <a:rPr lang="pt-BR">
                <a:solidFill>
                  <a:schemeClr val="dk1"/>
                </a:solidFill>
              </a:rPr>
              <a:t>, como estratégia para garantir compreensão e participação; </a:t>
            </a:r>
            <a:r>
              <a:rPr b="1" lang="pt-BR">
                <a:solidFill>
                  <a:schemeClr val="dk1"/>
                </a:solidFill>
              </a:rPr>
              <a:t>Recursos Pedagógicos Acessíveis</a:t>
            </a:r>
            <a:r>
              <a:rPr lang="pt-BR">
                <a:solidFill>
                  <a:schemeClr val="dk1"/>
                </a:solidFill>
              </a:rPr>
              <a:t>, que ampliam as possibilidades de ensino e aprendizagem; e </a:t>
            </a:r>
            <a:r>
              <a:rPr b="1" lang="pt-BR">
                <a:solidFill>
                  <a:schemeClr val="dk1"/>
                </a:solidFill>
              </a:rPr>
              <a:t>Tecnologia Assistiva</a:t>
            </a:r>
            <a:r>
              <a:rPr lang="pt-BR">
                <a:solidFill>
                  <a:schemeClr val="dk1"/>
                </a:solidFill>
              </a:rPr>
              <a:t>, enquanto instrumento de apoio à autonomia e ao desenvolvimento funcional.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cc3951a24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cc3951a24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cc3951a24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cc3951a24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cc3951a24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cc3951a24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cc3951a24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cc3951a24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cc3951a24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cc3951a24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cc3951a24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cc3951a24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cc3951a24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cc3951a24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cc3951a24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cc3951a24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d216a8eb9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d216a8eb9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216a8eb9f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d216a8eb9f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cadd12962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cadd12962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d216a8eb9f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d216a8eb9f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cadd12962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cadd12962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cacfe84d4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cacfe84d4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cadd12962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cadd12962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a7703c754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ca7703c754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86b9cce04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86b9cce0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6b9cce04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86b9cce04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ca7703c754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ca7703c754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b0b2c0636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cb0b2c0636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cacfe84d4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cacfe84d4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37.png"/><Relationship Id="rId5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36.png"/><Relationship Id="rId5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drive.google.com/file/d/1ZzaiRnN8ngyHYfiOU4XOpJYZOSQXTcha/view?usp=sharing" TargetMode="External"/><Relationship Id="rId4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ocs.google.com/document/d/1XKi21M8B_y5rHh7G3jem1bdKkRVCNNQE/edit?usp=sharing&amp;ouid=111457799839408793993&amp;rtpof=true&amp;sd=true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google.com/search?q=Brasil.+Lei+de+Diretrizes+e+Bases+da+Educa%C3%A7%C3%A3o+Nacional+%28LDB+-+Lei+n%C2%BA+9.394%2F1996%29&amp;rlz=1C1GCGZ_enBR1198BR1198&amp;oq=REFERENCIAS+SOBRE+ADEQUA%C3%87%C3%83O+CURRICULAR&amp;gs_lcrp=EgZjaHJvbWUyBggAEEUYOTIHCAEQIRigAdIBCjEwNzg0ajBqMTWoAgiwAgHxBbU8IEKx1bFz8QW1PCBCsdWxcw&amp;sourceid=chrome&amp;ie=UTF-8&amp;safe=active&amp;ssui=on&amp;ved=2ahUKEwjo-4Gl7_KSAxWnhJUCHTxrDcIQgK4QegQIBBAB" TargetMode="External"/><Relationship Id="rId4" Type="http://schemas.openxmlformats.org/officeDocument/2006/relationships/hyperlink" Target="https://www.google.com/search?q=Brasil.+Lei+n%C2%BA+13.146%2F2015+%28Lei+Brasileira+de+Inclus%C3%A3o+-+Estatuto+da+Pessoa+com+Defici%C3%AAncia%29&amp;rlz=1C1GCGZ_enBR1198BR1198&amp;oq=REFERENCIAS+SOBRE+ADEQUA%C3%87%C3%83O+CURRICULAR&amp;gs_lcrp=EgZjaHJvbWUyBggAEEUYOTIHCAEQIRigAdIBCjEwNzg0ajBqMTWoAgiwAgHxBbU8IEKx1bFz8QW1PCBCsdWxcw&amp;sourceid=chrome&amp;ie=UTF-8&amp;safe=active&amp;ssui=on&amp;ved=2ahUKEwjo-4Gl7_KSAxWnhJUCHTxrDcIQgK4QegQIBBAD" TargetMode="External"/><Relationship Id="rId10" Type="http://schemas.openxmlformats.org/officeDocument/2006/relationships/hyperlink" Target="https://www.doe.sp.gov.br/executivo/secretaria-da-educacao/resolucao-seduc-n-129-de-30-de-setembro-de-2025-20251003112312201381549" TargetMode="External"/><Relationship Id="rId9" Type="http://schemas.openxmlformats.org/officeDocument/2006/relationships/hyperlink" Target="https://www.google.com/search?q=DIVERSA+%28Inclus%C3%A3o+na+Pr%C3%A1tica%29&amp;rlz=1C1GCGZ_enBR1198BR1198&amp;oq=REFERENCIAS+SOBRE+ADEQUA%C3%87%C3%83O+CURRICULAR&amp;gs_lcrp=EgZjaHJvbWUyBggAEEUYOTIHCAEQIRigAdIBCjEwNzg0ajBqMTWoAgiwAgHxBbU8IEKx1bFz8QW1PCBCsdWxcw&amp;sourceid=chrome&amp;ie=UTF-8&amp;safe=active&amp;ssui=on&amp;ved=2ahUKEwjo-4Gl7_KSAxWnhJUCHTxrDcIQgK4QegQIBBAN" TargetMode="External"/><Relationship Id="rId5" Type="http://schemas.openxmlformats.org/officeDocument/2006/relationships/hyperlink" Target="https://www.google.com/search?q=Lei+n%C2%BA+14.254%2F2021&amp;rlz=1C1GCGZ_enBR1198BR1198&amp;oq=REFERENCIAS+SOBRE+ADEQUA%C3%87%C3%83O+CURRICULAR&amp;gs_lcrp=EgZjaHJvbWUyBggAEEUYOTIHCAEQIRigAdIBCjEwNzg0ajBqMTWoAgiwAgHxBbU8IEKx1bFz8QW1PCBCsdWxcw&amp;sourceid=chrome&amp;ie=UTF-8&amp;safe=active&amp;ssui=on&amp;ved=2ahUKEwjo-4Gl7_KSAxWnhJUCHTxrDcIQgK4QegQIBBAF" TargetMode="External"/><Relationship Id="rId6" Type="http://schemas.openxmlformats.org/officeDocument/2006/relationships/hyperlink" Target="https://www.google.com/search?q=BNCC+%28Base+Nacional+Comum+Curricular%29&amp;rlz=1C1GCGZ_enBR1198BR1198&amp;oq=REFERENCIAS+SOBRE+ADEQUA%C3%87%C3%83O+CURRICULAR&amp;gs_lcrp=EgZjaHJvbWUyBggAEEUYOTIHCAEQIRigAdIBCjEwNzg0ajBqMTWoAgiwAgHxBbU8IEKx1bFz8QW1PCBCsdWxcw&amp;sourceid=chrome&amp;ie=UTF-8&amp;safe=active&amp;ssui=on&amp;ved=2ahUKEwjo-4Gl7_KSAxWnhJUCHTxrDcIQgK4QegQIBBAH" TargetMode="External"/><Relationship Id="rId7" Type="http://schemas.openxmlformats.org/officeDocument/2006/relationships/hyperlink" Target="https://www.google.com/search?q=Beyer%2C+H.+O.+%282005%29&amp;rlz=1C1GCGZ_enBR1198BR1198&amp;oq=REFERENCIAS+SOBRE+ADEQUA%C3%87%C3%83O+CURRICULAR&amp;gs_lcrp=EgZjaHJvbWUyBggAEEUYOTIHCAEQIRigAdIBCjEwNzg0ajBqMTWoAgiwAgHxBbU8IEKx1bFz8QW1PCBCsdWxcw&amp;sourceid=chrome&amp;ie=UTF-8&amp;safe=active&amp;ssui=on&amp;ved=2ahUKEwjo-4Gl7_KSAxWnhJUCHTxrDcIQgK4QegQIBBAJ" TargetMode="External"/><Relationship Id="rId8" Type="http://schemas.openxmlformats.org/officeDocument/2006/relationships/hyperlink" Target="https://www.google.com/search?q=Vygotsky%2C+Lev+S.&amp;rlz=1C1GCGZ_enBR1198BR1198&amp;oq=REFERENCIAS+SOBRE+ADEQUA%C3%87%C3%83O+CURRICULAR&amp;gs_lcrp=EgZjaHJvbWUyBggAEEUYOTIHCAEQIRigAdIBCjEwNzg0ajBqMTWoAgiwAgHxBbU8IEKx1bFz8QW1PCBCsdWxcw&amp;sourceid=chrome&amp;ie=UTF-8&amp;safe=active&amp;ssui=on&amp;ved=2ahUKEwjo-4Gl7_KSAxWnhJUCHTxrDcIQgK4QegQIBBAL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199575" y="321325"/>
            <a:ext cx="8520600" cy="5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2990">
                <a:solidFill>
                  <a:srgbClr val="0000FF"/>
                </a:solidFill>
              </a:rPr>
              <a:t>ACESSIBILIZAÇÃO</a:t>
            </a:r>
            <a:r>
              <a:rPr lang="pt-BR" sz="2990">
                <a:solidFill>
                  <a:srgbClr val="0000FF"/>
                </a:solidFill>
              </a:rPr>
              <a:t> CURRICULAR</a:t>
            </a:r>
            <a:endParaRPr sz="2990">
              <a:solidFill>
                <a:srgbClr val="0000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779800" y="4003325"/>
            <a:ext cx="3364200" cy="5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t-BR" sz="1800">
                <a:solidFill>
                  <a:schemeClr val="dk1"/>
                </a:solidFill>
              </a:rPr>
              <a:t>Daniela Moreto</a:t>
            </a:r>
            <a:br>
              <a:rPr lang="pt-BR" sz="1800">
                <a:solidFill>
                  <a:schemeClr val="dk1"/>
                </a:solidFill>
              </a:rPr>
            </a:br>
            <a:r>
              <a:rPr lang="pt-BR" sz="1800">
                <a:solidFill>
                  <a:schemeClr val="dk1"/>
                </a:solidFill>
              </a:rPr>
              <a:t>Gediane Xavier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175" y="1356125"/>
            <a:ext cx="3006050" cy="300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778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123550"/>
            <a:ext cx="8520600" cy="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ACESSIBILIDADE CURRICULAR</a:t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400" y="637775"/>
            <a:ext cx="3962301" cy="43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769375"/>
            <a:ext cx="4188900" cy="4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/>
              <a:t>1 - Instruções Claras</a:t>
            </a:r>
            <a:endParaRPr sz="17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7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/>
              <a:t>2- Linguagem Simples</a:t>
            </a:r>
            <a:endParaRPr sz="17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7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/>
              <a:t>3- Comunicação Diversificada </a:t>
            </a:r>
            <a:endParaRPr sz="1720"/>
          </a:p>
          <a:p>
            <a:pPr indent="-337820" lvl="0" marL="457200" rtl="0" algn="l">
              <a:spcBef>
                <a:spcPts val="0"/>
              </a:spcBef>
              <a:spcAft>
                <a:spcPts val="0"/>
              </a:spcAft>
              <a:buSzPts val="1720"/>
              <a:buChar char="-"/>
            </a:pPr>
            <a:r>
              <a:rPr lang="pt-BR" sz="1720"/>
              <a:t>Libras / Braile</a:t>
            </a:r>
            <a:endParaRPr sz="1720"/>
          </a:p>
          <a:p>
            <a:pPr indent="-337820" lvl="0" marL="457200" rtl="0" algn="l">
              <a:spcBef>
                <a:spcPts val="0"/>
              </a:spcBef>
              <a:spcAft>
                <a:spcPts val="0"/>
              </a:spcAft>
              <a:buSzPts val="1720"/>
              <a:buChar char="-"/>
            </a:pPr>
            <a:r>
              <a:rPr lang="pt-BR" sz="1720"/>
              <a:t>CAA (Comunicação Alternativa e Aumentativa)</a:t>
            </a:r>
            <a:endParaRPr sz="1720"/>
          </a:p>
          <a:p>
            <a:pPr indent="-337820" lvl="0" marL="457200" rtl="0" algn="l">
              <a:spcBef>
                <a:spcPts val="0"/>
              </a:spcBef>
              <a:spcAft>
                <a:spcPts val="0"/>
              </a:spcAft>
              <a:buSzPts val="1720"/>
              <a:buChar char="-"/>
            </a:pPr>
            <a:r>
              <a:rPr lang="pt-BR" sz="1720"/>
              <a:t>Elementos </a:t>
            </a:r>
            <a:r>
              <a:rPr lang="pt-BR" sz="1720"/>
              <a:t>manipuláveis</a:t>
            </a:r>
            <a:r>
              <a:rPr lang="pt-BR" sz="1720"/>
              <a:t> </a:t>
            </a:r>
            <a:endParaRPr sz="1720"/>
          </a:p>
          <a:p>
            <a:pPr indent="-337820" lvl="0" marL="457200" rtl="0" algn="l">
              <a:spcBef>
                <a:spcPts val="0"/>
              </a:spcBef>
              <a:spcAft>
                <a:spcPts val="0"/>
              </a:spcAft>
              <a:buSzPts val="1720"/>
              <a:buChar char="-"/>
            </a:pPr>
            <a:r>
              <a:rPr lang="pt-BR" sz="1720"/>
              <a:t>Ampliado / leitores de telas</a:t>
            </a:r>
            <a:endParaRPr sz="17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/>
              <a:t>4- Adaptações Visuais</a:t>
            </a:r>
            <a:endParaRPr sz="1720"/>
          </a:p>
          <a:p>
            <a:pPr indent="-337820" lvl="0" marL="457200" rtl="0" algn="l">
              <a:spcBef>
                <a:spcPts val="0"/>
              </a:spcBef>
              <a:spcAft>
                <a:spcPts val="0"/>
              </a:spcAft>
              <a:buSzPts val="1720"/>
              <a:buChar char="-"/>
            </a:pPr>
            <a:r>
              <a:rPr lang="pt-BR" sz="1720"/>
              <a:t>Fontes</a:t>
            </a:r>
            <a:endParaRPr sz="1720"/>
          </a:p>
          <a:p>
            <a:pPr indent="-337820" lvl="0" marL="457200" rtl="0" algn="l">
              <a:spcBef>
                <a:spcPts val="0"/>
              </a:spcBef>
              <a:spcAft>
                <a:spcPts val="0"/>
              </a:spcAft>
              <a:buSzPts val="1720"/>
              <a:buChar char="-"/>
            </a:pPr>
            <a:r>
              <a:rPr lang="pt-BR" sz="1720"/>
              <a:t>Cores </a:t>
            </a:r>
            <a:endParaRPr sz="1720"/>
          </a:p>
          <a:p>
            <a:pPr indent="-337820" lvl="0" marL="457200" rtl="0" algn="l">
              <a:spcBef>
                <a:spcPts val="0"/>
              </a:spcBef>
              <a:spcAft>
                <a:spcPts val="0"/>
              </a:spcAft>
              <a:buSzPts val="1720"/>
              <a:buChar char="-"/>
            </a:pPr>
            <a:r>
              <a:rPr lang="pt-BR" sz="1720"/>
              <a:t>Figuras </a:t>
            </a:r>
            <a:endParaRPr sz="1720"/>
          </a:p>
          <a:p>
            <a:pPr indent="-337820" lvl="0" marL="457200" rtl="0" algn="l">
              <a:spcBef>
                <a:spcPts val="0"/>
              </a:spcBef>
              <a:spcAft>
                <a:spcPts val="0"/>
              </a:spcAft>
              <a:buSzPts val="1720"/>
              <a:buChar char="-"/>
            </a:pPr>
            <a:r>
              <a:rPr lang="pt-BR" sz="1720"/>
              <a:t>Vídeos</a:t>
            </a:r>
            <a:r>
              <a:rPr lang="pt-BR" sz="1720"/>
              <a:t> </a:t>
            </a:r>
            <a:endParaRPr sz="172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275"/>
            <a:ext cx="9144001" cy="50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852000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735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25" y="40250"/>
            <a:ext cx="3255891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7325" y="152400"/>
            <a:ext cx="4799624" cy="22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7325" y="2639025"/>
            <a:ext cx="4769699" cy="25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361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401025" y="191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Desenho Universal para aprendizagem (DUA)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00" y="669925"/>
            <a:ext cx="8850751" cy="44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idx="1" type="body"/>
          </p:nvPr>
        </p:nvSpPr>
        <p:spPr>
          <a:xfrm>
            <a:off x="311700" y="1152475"/>
            <a:ext cx="874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500">
                <a:solidFill>
                  <a:schemeClr val="dk1"/>
                </a:solidFill>
              </a:rPr>
              <a:t>DUA (Desenho Universal para a Aprendizagem)</a:t>
            </a:r>
            <a:r>
              <a:rPr lang="pt-BR" sz="1500">
                <a:solidFill>
                  <a:schemeClr val="dk1"/>
                </a:solidFill>
              </a:rPr>
              <a:t> é uma forma de planejar as aulas para que todos os alunos consigam aprender, desde o início, sem precisar fazer muitas adaptações depois.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00">
                <a:solidFill>
                  <a:schemeClr val="dk1"/>
                </a:solidFill>
              </a:rPr>
              <a:t>A ideia é simples: como cada aluno aprende de um jeito diferente, o professor oferece </a:t>
            </a:r>
            <a:r>
              <a:rPr b="1" lang="pt-BR" sz="1500">
                <a:solidFill>
                  <a:schemeClr val="dk1"/>
                </a:solidFill>
              </a:rPr>
              <a:t>várias formas de ensinar, de participar e de mostrar o que aprendeu</a:t>
            </a:r>
            <a:r>
              <a:rPr lang="pt-BR" sz="1500">
                <a:solidFill>
                  <a:schemeClr val="dk1"/>
                </a:solidFill>
              </a:rPr>
              <a:t>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00">
                <a:solidFill>
                  <a:schemeClr val="dk1"/>
                </a:solidFill>
              </a:rPr>
              <a:t>O DUA se baseia em três princípios: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1️⃣ Oferecer diferentes formas de apresentar o conteúdo (falar, imagens, vídeos, esquemas etc)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2️⃣ Oferecer diferentes formas de participação (grupo, individual, jogos, debates, rodas de conversa, atividades práticas/concretas)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600">
                <a:solidFill>
                  <a:schemeClr val="dk1"/>
                </a:solidFill>
              </a:rPr>
              <a:t>3️⃣ Oferecer diferentes formas de mostrar o que aprendeu (oral, cartaz, trabalho ou maquete etc);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60" name="Google Shape;160;p30"/>
          <p:cNvSpPr txBox="1"/>
          <p:nvPr>
            <p:ph type="title"/>
          </p:nvPr>
        </p:nvSpPr>
        <p:spPr>
          <a:xfrm>
            <a:off x="401025" y="191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Desenho Universal para aprendizagem (DUA)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30"/>
          <p:cNvPicPr preferRelativeResize="0"/>
          <p:nvPr/>
        </p:nvPicPr>
        <p:blipFill rotWithShape="1">
          <a:blip r:embed="rId3">
            <a:alphaModFix/>
          </a:blip>
          <a:srcRect b="15406" l="51655" r="20918" t="39535"/>
          <a:stretch/>
        </p:blipFill>
        <p:spPr>
          <a:xfrm>
            <a:off x="7478925" y="191925"/>
            <a:ext cx="1125976" cy="10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47000" y="215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PAUTA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pt-BR" sz="2600">
                <a:solidFill>
                  <a:schemeClr val="dk1"/>
                </a:solidFill>
              </a:rPr>
              <a:t>Acessibilidade Curricular;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pt-BR" sz="2600">
                <a:solidFill>
                  <a:schemeClr val="dk1"/>
                </a:solidFill>
              </a:rPr>
              <a:t>Linguagem Simples; 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pt-BR" sz="2600">
                <a:solidFill>
                  <a:schemeClr val="dk1"/>
                </a:solidFill>
              </a:rPr>
              <a:t>Desenho Universal da Aprendizagem (DUA)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pt-BR" sz="2600">
                <a:solidFill>
                  <a:schemeClr val="dk1"/>
                </a:solidFill>
              </a:rPr>
              <a:t>Comunicado DIESPI - Resolução 129 de 30/09/2025;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pt-BR" sz="2600">
                <a:solidFill>
                  <a:schemeClr val="dk1"/>
                </a:solidFill>
              </a:rPr>
              <a:t>Plano Educacional Especializado - PEI 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pt-BR" sz="2600">
                <a:solidFill>
                  <a:schemeClr val="dk1"/>
                </a:solidFill>
              </a:rPr>
              <a:t>Intranet (Portal da Educação Especial);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64684">
            <a:off x="6874638" y="3199337"/>
            <a:ext cx="1842926" cy="184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890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95670"/>
            <a:ext cx="4282244" cy="379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7044" y="1195670"/>
            <a:ext cx="3690794" cy="3795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66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00" y="192900"/>
            <a:ext cx="8839196" cy="317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119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97391"/>
            <a:ext cx="5462892" cy="349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7692" y="1497391"/>
            <a:ext cx="3223909" cy="2857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6" cy="4092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169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049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732" y="0"/>
            <a:ext cx="7488867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>
            <p:ph type="title"/>
          </p:nvPr>
        </p:nvSpPr>
        <p:spPr>
          <a:xfrm>
            <a:off x="311700" y="106425"/>
            <a:ext cx="8520600" cy="6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COMUNICADO DIESPI</a:t>
            </a:r>
            <a:endParaRPr/>
          </a:p>
        </p:txBody>
      </p:sp>
      <p:pic>
        <p:nvPicPr>
          <p:cNvPr id="217" name="Google Shape;21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7600" y="903650"/>
            <a:ext cx="4420424" cy="420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>
            <p:ph type="title"/>
          </p:nvPr>
        </p:nvSpPr>
        <p:spPr>
          <a:xfrm>
            <a:off x="311700" y="134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PLANO EDUCACIONAL ESPECIALIZADO -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PEI</a:t>
            </a:r>
            <a:endParaRPr/>
          </a:p>
        </p:txBody>
      </p:sp>
      <p:pic>
        <p:nvPicPr>
          <p:cNvPr id="223" name="Google Shape;22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9775" y="815400"/>
            <a:ext cx="5186226" cy="427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74325" y="145975"/>
            <a:ext cx="8520600" cy="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020"/>
              <a:t>ALUNOS ELEGÍVEIS </a:t>
            </a:r>
            <a:endParaRPr sz="202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665375"/>
            <a:ext cx="8520600" cy="43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093"/>
              <a:buFont typeface="Arial"/>
              <a:buNone/>
            </a:pPr>
            <a:r>
              <a:rPr lang="pt-BR" sz="1926">
                <a:solidFill>
                  <a:srgbClr val="303030"/>
                </a:solidFill>
                <a:highlight>
                  <a:srgbClr val="FFFFFF"/>
                </a:highlight>
              </a:rPr>
              <a:t>Parágrafo único – São considerados estudantes elegíveis aos serviços da Educação Especial, nos termos do artigo 4º do Decreto nº 67.635/2023:</a:t>
            </a:r>
            <a:endParaRPr sz="1926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093"/>
              <a:buFont typeface="Arial"/>
              <a:buNone/>
            </a:pPr>
            <a:r>
              <a:rPr lang="pt-BR" sz="1926">
                <a:solidFill>
                  <a:srgbClr val="303030"/>
                </a:solidFill>
                <a:highlight>
                  <a:srgbClr val="FFFFFF"/>
                </a:highlight>
              </a:rPr>
              <a:t>I – </a:t>
            </a:r>
            <a:r>
              <a:rPr b="1" lang="pt-BR" sz="1926">
                <a:solidFill>
                  <a:srgbClr val="303030"/>
                </a:solidFill>
                <a:highlight>
                  <a:srgbClr val="FFFFFF"/>
                </a:highlight>
              </a:rPr>
              <a:t>Estudante com deficiência</a:t>
            </a:r>
            <a:r>
              <a:rPr lang="pt-BR" sz="1926">
                <a:solidFill>
                  <a:srgbClr val="303030"/>
                </a:solidFill>
                <a:highlight>
                  <a:srgbClr val="FFFFFF"/>
                </a:highlight>
              </a:rPr>
              <a:t>, assim considerado aquele que tem impedimento de </a:t>
            </a:r>
            <a:r>
              <a:rPr b="1" lang="pt-BR" sz="1926">
                <a:solidFill>
                  <a:srgbClr val="303030"/>
                </a:solidFill>
                <a:highlight>
                  <a:srgbClr val="FFFFFF"/>
                </a:highlight>
              </a:rPr>
              <a:t>longo prazo</a:t>
            </a:r>
            <a:r>
              <a:rPr lang="pt-BR" sz="1926">
                <a:solidFill>
                  <a:srgbClr val="303030"/>
                </a:solidFill>
                <a:highlight>
                  <a:srgbClr val="FFFFFF"/>
                </a:highlight>
              </a:rPr>
              <a:t> de natureza física, </a:t>
            </a:r>
            <a:r>
              <a:rPr b="1" lang="pt-BR" sz="1926">
                <a:solidFill>
                  <a:srgbClr val="303030"/>
                </a:solidFill>
                <a:highlight>
                  <a:srgbClr val="FFFFFF"/>
                </a:highlight>
              </a:rPr>
              <a:t>mental, intelectual ou sensorial,</a:t>
            </a:r>
            <a:r>
              <a:rPr lang="pt-BR" sz="1926">
                <a:solidFill>
                  <a:srgbClr val="303030"/>
                </a:solidFill>
                <a:highlight>
                  <a:srgbClr val="FFFFFF"/>
                </a:highlight>
              </a:rPr>
              <a:t> o qual, em interação com uma ou mais barreiras, pode obstruir sua participação plena e efetiva na sociedade em igualdade de condições com as demais pessoas, conforme disposto nos termos do artigo 2° da Lei Brasileira de Inclusão da Pessoa com Deficiência – LBI;</a:t>
            </a:r>
            <a:endParaRPr sz="1926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093"/>
              <a:buFont typeface="Arial"/>
              <a:buNone/>
            </a:pPr>
            <a:r>
              <a:rPr lang="pt-BR" sz="1926">
                <a:solidFill>
                  <a:srgbClr val="303030"/>
                </a:solidFill>
                <a:highlight>
                  <a:srgbClr val="FFFFFF"/>
                </a:highlight>
              </a:rPr>
              <a:t>II – Estudante com Transtorno do Espectro Autista - TEA, em conformidade com a Política Nacional de Proteção dos Direitos da Pessoa com Transtorno do Espectro Autista, que apresenta:</a:t>
            </a:r>
            <a:endParaRPr sz="1926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093"/>
              <a:buFont typeface="Arial"/>
              <a:buNone/>
            </a:pPr>
            <a:r>
              <a:rPr lang="pt-BR" sz="1926">
                <a:solidFill>
                  <a:srgbClr val="303030"/>
                </a:solidFill>
                <a:highlight>
                  <a:srgbClr val="FFFFFF"/>
                </a:highlight>
              </a:rPr>
              <a:t>a) deficiência persistente e clinicamente significativa da comunicação e da interação social, manifestada por deficiência marcada de comunicação verbal e não verbal usada para interação social; ausência de reciprocidade social; falência em desenvolver e manter relações apropriadas ao seu nível de desenvolvimento;</a:t>
            </a:r>
            <a:endParaRPr sz="1926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093"/>
              <a:buFont typeface="Arial"/>
              <a:buNone/>
            </a:pPr>
            <a:r>
              <a:rPr lang="pt-BR" sz="1926">
                <a:solidFill>
                  <a:srgbClr val="303030"/>
                </a:solidFill>
                <a:highlight>
                  <a:srgbClr val="FFFFFF"/>
                </a:highlight>
              </a:rPr>
              <a:t>b) padrões restritivos e repetitivos de comportamentos, interesses e atividades, manifestados por comportamentos motores ou verbais estereotipados ou por comportamentos sensoriais incomuns; excessiva aderência a rotinas e padrões de comportamento ritualizados; interesses restritos e fixos;</a:t>
            </a:r>
            <a:endParaRPr sz="1926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093"/>
              <a:buFont typeface="Arial"/>
              <a:buNone/>
            </a:pPr>
            <a:r>
              <a:rPr lang="pt-BR" sz="1926">
                <a:solidFill>
                  <a:srgbClr val="303030"/>
                </a:solidFill>
                <a:highlight>
                  <a:srgbClr val="FFFFFF"/>
                </a:highlight>
              </a:rPr>
              <a:t>III – Estudantes com Altas Habilidades/Superdotação, assim considerado aquele que demonstra elevado potencial intelectual, acadêmico, de liderança, psicomotor e artístico, de forma isolada ou combinada, além de apresentar grande criatividade e envolvimento na aprendizagem e realização de tarefas em áreas de seu interesse.</a:t>
            </a:r>
            <a:endParaRPr sz="1926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093"/>
              <a:buFont typeface="Arial"/>
              <a:buNone/>
            </a:pPr>
            <a:r>
              <a:rPr lang="pt-BR" sz="1926">
                <a:solidFill>
                  <a:srgbClr val="303030"/>
                </a:solidFill>
                <a:highlight>
                  <a:srgbClr val="FFFFFF"/>
                </a:highlight>
              </a:rPr>
              <a:t>Parágrafo único – </a:t>
            </a:r>
            <a:r>
              <a:rPr b="1" lang="pt-BR" sz="1926">
                <a:solidFill>
                  <a:srgbClr val="303030"/>
                </a:solidFill>
                <a:highlight>
                  <a:srgbClr val="FFFFFF"/>
                </a:highlight>
              </a:rPr>
              <a:t>Serão considerados TEA os estudantes com Transtorno Global de Desenvolvimento – TGD.</a:t>
            </a:r>
            <a:endParaRPr b="1" sz="1926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/>
          <p:nvPr>
            <p:ph type="title"/>
          </p:nvPr>
        </p:nvSpPr>
        <p:spPr>
          <a:xfrm>
            <a:off x="276225" y="18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SUGESTÕES PARA LEITURA </a:t>
            </a:r>
            <a:endParaRPr/>
          </a:p>
        </p:txBody>
      </p:sp>
      <p:pic>
        <p:nvPicPr>
          <p:cNvPr id="229" name="Google Shape;229;p42"/>
          <p:cNvPicPr preferRelativeResize="0"/>
          <p:nvPr/>
        </p:nvPicPr>
        <p:blipFill rotWithShape="1">
          <a:blip r:embed="rId3">
            <a:alphaModFix/>
          </a:blip>
          <a:srcRect b="11047" l="11854" r="6507" t="-1520"/>
          <a:stretch/>
        </p:blipFill>
        <p:spPr>
          <a:xfrm>
            <a:off x="3485175" y="920450"/>
            <a:ext cx="2527425" cy="4223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>
            <p:ph idx="1" type="body"/>
          </p:nvPr>
        </p:nvSpPr>
        <p:spPr>
          <a:xfrm>
            <a:off x="311700" y="657900"/>
            <a:ext cx="8520600" cy="3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299085" lvl="0" marL="45720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A0A0A"/>
              </a:buClr>
              <a:buSzPct val="100000"/>
              <a:buChar char="●"/>
            </a:pPr>
            <a:r>
              <a:rPr lang="pt-BR" sz="12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Brasil. Lei de Diretrizes e Bases da Educação Nacional (LDB - Lei nº 9.394/1996)</a:t>
            </a:r>
            <a:r>
              <a:rPr lang="pt-BR" sz="1200">
                <a:solidFill>
                  <a:srgbClr val="0A0A0A"/>
                </a:solidFill>
                <a:highlight>
                  <a:srgbClr val="FFFFFF"/>
                </a:highlight>
              </a:rPr>
              <a:t>: Artigo 59 garante métodos, recursos e organização adequados para alunos da educação especial.</a:t>
            </a:r>
            <a:endParaRPr sz="12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-2990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ct val="100000"/>
              <a:buChar char="●"/>
            </a:pPr>
            <a:r>
              <a:rPr lang="pt-BR" sz="12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Brasil. Lei nº 13.146/2015 (Lei Brasileira de Inclusão - Estatuto da Pessoa com Deficiência)</a:t>
            </a:r>
            <a:r>
              <a:rPr lang="pt-BR" sz="1200">
                <a:solidFill>
                  <a:srgbClr val="0A0A0A"/>
                </a:solidFill>
                <a:highlight>
                  <a:srgbClr val="FFFFFF"/>
                </a:highlight>
              </a:rPr>
              <a:t>: Estabelece o direito à educação inclusiva e adaptações necessárias.</a:t>
            </a:r>
            <a:endParaRPr sz="12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-2990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ct val="100000"/>
              <a:buChar char="●"/>
            </a:pPr>
            <a:r>
              <a:rPr lang="pt-BR" sz="12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Lei nº 14.254/2021</a:t>
            </a:r>
            <a:r>
              <a:rPr lang="pt-BR" sz="1200">
                <a:solidFill>
                  <a:srgbClr val="0A0A0A"/>
                </a:solidFill>
                <a:highlight>
                  <a:srgbClr val="FFFFFF"/>
                </a:highlight>
              </a:rPr>
              <a:t>: Dispõe sobre o acompanhamento integral para educandos com dislexia, TDAH ou transtornos de aprendizagem.</a:t>
            </a:r>
            <a:endParaRPr sz="12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-2990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ct val="100000"/>
              <a:buChar char="●"/>
            </a:pPr>
            <a:r>
              <a:rPr lang="pt-BR" sz="12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BNCC (Base Nacional Comum Curricular)</a:t>
            </a:r>
            <a:r>
              <a:rPr lang="pt-BR" sz="1200">
                <a:solidFill>
                  <a:srgbClr val="0A0A0A"/>
                </a:solidFill>
                <a:highlight>
                  <a:srgbClr val="FFFFFF"/>
                </a:highlight>
              </a:rPr>
              <a:t>: Destaca a importância da flexibilização do currículo para a educação inclusiva.</a:t>
            </a:r>
            <a:endParaRPr sz="12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-2990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ct val="100000"/>
              <a:buChar char="●"/>
            </a:pPr>
            <a:r>
              <a:rPr lang="pt-BR" sz="120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Beyer, H. O. (2005)</a:t>
            </a:r>
            <a:r>
              <a:rPr lang="pt-BR" sz="1200">
                <a:solidFill>
                  <a:srgbClr val="0A0A0A"/>
                </a:solidFill>
                <a:highlight>
                  <a:srgbClr val="FFFFFF"/>
                </a:highlight>
              </a:rPr>
              <a:t>: Obra fundamental sobre a inclusão e o funcionamento da escola, frequentemente citada em artigos sobre adequação curricular.</a:t>
            </a:r>
            <a:endParaRPr sz="12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-2990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ct val="100000"/>
              <a:buChar char="●"/>
            </a:pPr>
            <a:r>
              <a:rPr lang="pt-BR" sz="1200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Vygotsky, Lev S.</a:t>
            </a:r>
            <a:r>
              <a:rPr lang="pt-BR" sz="1200">
                <a:solidFill>
                  <a:srgbClr val="0A0A0A"/>
                </a:solidFill>
                <a:highlight>
                  <a:srgbClr val="FFFFFF"/>
                </a:highlight>
              </a:rPr>
              <a:t>: Estudos sobre o desenvolvimento do sujeito através das relações sociais e a inclusão de pessoas com deficiência.</a:t>
            </a:r>
            <a:endParaRPr sz="12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-2990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ct val="100000"/>
              <a:buChar char="●"/>
            </a:pPr>
            <a:r>
              <a:rPr lang="pt-BR" sz="1200" u="sng">
                <a:solidFill>
                  <a:schemeClr val="hlink"/>
                </a:solidFill>
                <a:highlight>
                  <a:srgbClr val="FFFFFF"/>
                </a:highlight>
                <a:hlinkClick r:id="rId9"/>
              </a:rPr>
              <a:t>DIVERSA (Inclusão na Prática)</a:t>
            </a:r>
            <a:r>
              <a:rPr lang="pt-BR" sz="1200">
                <a:solidFill>
                  <a:srgbClr val="0A0A0A"/>
                </a:solidFill>
                <a:highlight>
                  <a:srgbClr val="FFFFFF"/>
                </a:highlight>
              </a:rPr>
              <a:t>: Portal com exemplos práticos de adequações de acesso e flexibilização curricular.</a:t>
            </a:r>
            <a:endParaRPr sz="12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-29908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ct val="100000"/>
              <a:buChar char="●"/>
            </a:pPr>
            <a:r>
              <a:rPr lang="pt-BR" sz="1200" u="sng">
                <a:solidFill>
                  <a:schemeClr val="hlink"/>
                </a:solidFill>
                <a:highlight>
                  <a:srgbClr val="FFFFFF"/>
                </a:highlight>
                <a:hlinkClick r:id="rId10"/>
              </a:rPr>
              <a:t>https://www.doe.sp.gov.br/executivo/secretaria-da-educacao/resolucao-seduc-n-129-de-30-de-setembro-de-2025-20251003112312201381549</a:t>
            </a:r>
            <a:r>
              <a:rPr lang="pt-BR" sz="1200">
                <a:solidFill>
                  <a:srgbClr val="0A0A0A"/>
                </a:solidFill>
                <a:highlight>
                  <a:srgbClr val="FFFFFF"/>
                </a:highlight>
              </a:rPr>
              <a:t> Diario Oficial</a:t>
            </a:r>
            <a:endParaRPr sz="12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3"/>
          <p:cNvSpPr txBox="1"/>
          <p:nvPr>
            <p:ph type="title"/>
          </p:nvPr>
        </p:nvSpPr>
        <p:spPr>
          <a:xfrm>
            <a:off x="311700" y="59800"/>
            <a:ext cx="8520600" cy="5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 </a:t>
            </a:r>
            <a:endParaRPr/>
          </a:p>
        </p:txBody>
      </p:sp>
      <p:sp>
        <p:nvSpPr>
          <p:cNvPr id="241" name="Google Shape;241;p44"/>
          <p:cNvSpPr txBox="1"/>
          <p:nvPr>
            <p:ph idx="1" type="body"/>
          </p:nvPr>
        </p:nvSpPr>
        <p:spPr>
          <a:xfrm>
            <a:off x="5285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</a:rPr>
              <a:t>BRASIL. Lei Brasileira de inclusão de pessoas com deficiência, disponível em: https://www.planalto.gov.br/cCIVIL_03/_Ato2015-2018/2015/Lei/L13146.htm .Out 2024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</a:rPr>
              <a:t>BRILLIANT ABILITIES. Maths Practice, disponível em: FREE Differentiated Math Practice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</a:rPr>
              <a:t>ROSE, David H.; MEYER, Anne; GORDON, David. </a:t>
            </a:r>
            <a:r>
              <a:rPr i="1" lang="pt-BR" sz="900">
                <a:solidFill>
                  <a:schemeClr val="dk1"/>
                </a:solidFill>
              </a:rPr>
              <a:t>Universal Design for Learning: theory and practice.</a:t>
            </a:r>
            <a:r>
              <a:rPr lang="pt-BR" sz="900">
                <a:solidFill>
                  <a:schemeClr val="dk1"/>
                </a:solidFill>
              </a:rPr>
              <a:t> Wakefield, MA: CAST Professional Publishing, 2014.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</a:rPr>
              <a:t>SANTOS, Maria Gabriely da Silva; LEITE, Célio Rodrigues. </a:t>
            </a:r>
            <a:r>
              <a:rPr i="1" lang="pt-BR" sz="900">
                <a:solidFill>
                  <a:schemeClr val="dk1"/>
                </a:solidFill>
              </a:rPr>
              <a:t>O currículo pedagógico diante do Desenho Universal para Aprendizagem (DUA) à uma educação inclusiva: em frente aos desafios e limitações para implementação no Brasil.</a:t>
            </a:r>
            <a:r>
              <a:rPr lang="pt-BR" sz="900">
                <a:solidFill>
                  <a:schemeClr val="dk1"/>
                </a:solidFill>
              </a:rPr>
              <a:t> Sala 8 – Revista Internacional em Políticas, Currículo, Práticas e Gestão da Educação, v. 1, n. 7, 2024. Disponível em: DOI:10.70678/salaoito.v1i7.719.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</a:rPr>
              <a:t>Worksheets Addition Subtraction Unknown Number Out. 2024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</a:rPr>
              <a:t>CAST. Universal Design for Learning Guidelines, disponível em: https://udlguidelines.cast.org.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</a:rPr>
              <a:t>Out. 2024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</a:rPr>
              <a:t>HUMANA. O povo contra o sistema escolar, disponível em: https://www.youtube.com/watch?v=9ISIBlEP_as Out. 2024</a:t>
            </a:r>
            <a:endParaRPr sz="900">
              <a:solidFill>
                <a:schemeClr val="dk1"/>
              </a:solidFill>
            </a:endParaRPr>
          </a:p>
          <a:p>
            <a:pPr indent="0" lvl="0" marL="127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</a:rPr>
              <a:t>QUENTAL, Cecilia. O que a neurociência tem a ver com design?</a:t>
            </a:r>
            <a:endParaRPr sz="900">
              <a:solidFill>
                <a:schemeClr val="dk1"/>
              </a:solidFill>
            </a:endParaRPr>
          </a:p>
          <a:p>
            <a:pPr indent="0" lvl="0" marL="127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chemeClr val="dk1"/>
                </a:solidFill>
              </a:rPr>
              <a:t>A linguagem simples como resposta do nosso cérebro. Documento interno, 2025.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550" y="399125"/>
            <a:ext cx="4064050" cy="38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ACESSIBILIZAÇÃO CURRICULAR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629500" cy="3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pt-BR" sz="6226">
                <a:solidFill>
                  <a:schemeClr val="dk1"/>
                </a:solidFill>
              </a:rPr>
              <a:t>A </a:t>
            </a:r>
            <a:r>
              <a:rPr b="1" lang="pt-BR" sz="6226">
                <a:solidFill>
                  <a:schemeClr val="dk1"/>
                </a:solidFill>
              </a:rPr>
              <a:t>acessibilização curricular</a:t>
            </a:r>
            <a:r>
              <a:rPr lang="pt-BR" sz="6226">
                <a:solidFill>
                  <a:schemeClr val="dk1"/>
                </a:solidFill>
              </a:rPr>
              <a:t> é o uso de estratégias, métodos e recursos no ensino para garantir que alunos com deficiência, transtornos do desenvolvimento ou altas habilidades tenham acesso ao mesmo conteúdo que os outros alunos, em condições de igualdade.</a:t>
            </a:r>
            <a:endParaRPr sz="6226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pt-BR" sz="6226">
                <a:solidFill>
                  <a:schemeClr val="dk1"/>
                </a:solidFill>
              </a:rPr>
              <a:t>Ela não significa “simplificar” a matéria. O </a:t>
            </a:r>
            <a:r>
              <a:rPr b="1" lang="pt-BR" sz="6226">
                <a:solidFill>
                  <a:schemeClr val="dk1"/>
                </a:solidFill>
              </a:rPr>
              <a:t>objetivo é remover barreiras</a:t>
            </a:r>
            <a:r>
              <a:rPr lang="pt-BR" sz="6226">
                <a:solidFill>
                  <a:schemeClr val="dk1"/>
                </a:solidFill>
              </a:rPr>
              <a:t> — sejam elas de atitude, físicas ou na forma de ensinar — para que todos possam participar das aulas, aprender e ter autonomia.</a:t>
            </a:r>
            <a:endParaRPr sz="6226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52325"/>
            <a:ext cx="4689900" cy="49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200">
                <a:solidFill>
                  <a:schemeClr val="dk1"/>
                </a:solidFill>
              </a:rPr>
              <a:t>1. Barreiras de atitude (comportamental):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pt-BR" sz="1200">
                <a:solidFill>
                  <a:schemeClr val="dk1"/>
                </a:solidFill>
              </a:rPr>
              <a:t>Achar que o aluno com deficiência não é capaz de aprender.</a:t>
            </a:r>
            <a:br>
              <a:rPr lang="pt-BR" sz="12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pt-BR" sz="1200">
                <a:solidFill>
                  <a:schemeClr val="dk1"/>
                </a:solidFill>
              </a:rPr>
              <a:t>Não dar oportunidade para ele participar das atividades.</a:t>
            </a:r>
            <a:br>
              <a:rPr lang="pt-BR" sz="12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pt-BR" sz="1200">
                <a:solidFill>
                  <a:schemeClr val="dk1"/>
                </a:solidFill>
              </a:rPr>
              <a:t>Tratar o aluno de forma infantilizada ou com excesso de proteção.</a:t>
            </a:r>
            <a:br>
              <a:rPr lang="pt-BR" sz="12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200">
                <a:solidFill>
                  <a:schemeClr val="dk1"/>
                </a:solidFill>
              </a:rPr>
              <a:t>2. Barreiras físicas (estrutura do espaço):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pt-BR" sz="1200">
                <a:solidFill>
                  <a:schemeClr val="dk1"/>
                </a:solidFill>
              </a:rPr>
              <a:t>Falta de rampas ou elevadores para cadeirantes.</a:t>
            </a:r>
            <a:br>
              <a:rPr lang="pt-BR" sz="12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pt-BR" sz="1200">
                <a:solidFill>
                  <a:schemeClr val="dk1"/>
                </a:solidFill>
              </a:rPr>
              <a:t>Portas estreitas que dificultam a passagem.</a:t>
            </a:r>
            <a:br>
              <a:rPr lang="pt-BR" sz="12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pt-BR" sz="1200">
                <a:solidFill>
                  <a:schemeClr val="dk1"/>
                </a:solidFill>
              </a:rPr>
              <a:t>Falta de sinalização para alunos com deficiência visual.</a:t>
            </a:r>
            <a:br>
              <a:rPr lang="pt-BR" sz="12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200">
                <a:solidFill>
                  <a:schemeClr val="dk1"/>
                </a:solidFill>
              </a:rPr>
              <a:t>3. Barreiras na forma de ensinar (pedagógicas):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pt-BR" sz="1200">
                <a:solidFill>
                  <a:schemeClr val="dk1"/>
                </a:solidFill>
              </a:rPr>
              <a:t>Explicar o conteúdo apenas de forma oral, sem recursos visuais.</a:t>
            </a:r>
            <a:br>
              <a:rPr lang="pt-BR" sz="12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pt-BR" sz="1200">
                <a:solidFill>
                  <a:schemeClr val="dk1"/>
                </a:solidFill>
              </a:rPr>
              <a:t>Não oferecer tempo extra para quem precisa.</a:t>
            </a:r>
            <a:br>
              <a:rPr lang="pt-BR" sz="12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pt-BR" sz="1200">
                <a:solidFill>
                  <a:schemeClr val="dk1"/>
                </a:solidFill>
              </a:rPr>
              <a:t>Não adaptar atividades ou avaliações quando necessário.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350" y="1004675"/>
            <a:ext cx="3982400" cy="30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59800"/>
            <a:ext cx="5370000" cy="49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just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314"/>
              <a:buFont typeface="Arial"/>
              <a:buNone/>
            </a:pPr>
            <a:r>
              <a:rPr b="1" lang="pt-BR" sz="2728">
                <a:solidFill>
                  <a:srgbClr val="001D35"/>
                </a:solidFill>
                <a:highlight>
                  <a:srgbClr val="FFFFFF"/>
                </a:highlight>
              </a:rPr>
              <a:t>Exemplos de Acessibilização Curricular</a:t>
            </a:r>
            <a:endParaRPr b="1" sz="2728">
              <a:solidFill>
                <a:srgbClr val="001D35"/>
              </a:solidFill>
              <a:highlight>
                <a:srgbClr val="FFFFFF"/>
              </a:highlight>
            </a:endParaRPr>
          </a:p>
          <a:p>
            <a:pPr indent="-319030" lvl="0" marL="45720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A0A0A"/>
              </a:buClr>
              <a:buSzPct val="100000"/>
              <a:buAutoNum type="arabicPeriod"/>
            </a:pPr>
            <a:r>
              <a:rPr b="1" lang="pt-BR" sz="2278">
                <a:solidFill>
                  <a:srgbClr val="0A0A0A"/>
                </a:solidFill>
                <a:highlight>
                  <a:srgbClr val="FFFFFF"/>
                </a:highlight>
              </a:rPr>
              <a:t>Metodologias Diversificadas:</a:t>
            </a:r>
            <a:r>
              <a:rPr lang="pt-BR" sz="2278">
                <a:solidFill>
                  <a:srgbClr val="0A0A0A"/>
                </a:solidFill>
                <a:highlight>
                  <a:srgbClr val="FFFFFF"/>
                </a:highlight>
              </a:rPr>
              <a:t> Usar métodos visuais, auditivos, táteis ou concretos para explicar o mesmo conceito.</a:t>
            </a:r>
            <a:endParaRPr sz="2278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-31903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ct val="100000"/>
              <a:buAutoNum type="arabicPeriod"/>
            </a:pPr>
            <a:r>
              <a:rPr b="1" lang="pt-BR" sz="2278">
                <a:solidFill>
                  <a:srgbClr val="0A0A0A"/>
                </a:solidFill>
                <a:highlight>
                  <a:srgbClr val="FFFFFF"/>
                </a:highlight>
              </a:rPr>
              <a:t>Adequação de Avaliações:</a:t>
            </a:r>
            <a:r>
              <a:rPr lang="pt-BR" sz="2278">
                <a:solidFill>
                  <a:srgbClr val="0A0A0A"/>
                </a:solidFill>
                <a:highlight>
                  <a:srgbClr val="FFFFFF"/>
                </a:highlight>
              </a:rPr>
              <a:t> Tempo adicional para provas, avaliações orais, uso de tecnologias assistivas ou formatos alternativos.</a:t>
            </a:r>
            <a:endParaRPr sz="2278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-31903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ct val="100000"/>
              <a:buAutoNum type="arabicPeriod"/>
            </a:pPr>
            <a:r>
              <a:rPr b="1" lang="pt-BR" sz="2278">
                <a:solidFill>
                  <a:srgbClr val="0A0A0A"/>
                </a:solidFill>
                <a:highlight>
                  <a:srgbClr val="FFFFFF"/>
                </a:highlight>
              </a:rPr>
              <a:t>Flexibilização no Espaço:</a:t>
            </a:r>
            <a:r>
              <a:rPr lang="pt-BR" sz="2278">
                <a:solidFill>
                  <a:srgbClr val="0A0A0A"/>
                </a:solidFill>
                <a:highlight>
                  <a:srgbClr val="FFFFFF"/>
                </a:highlight>
              </a:rPr>
              <a:t> Organizar a sala de aula para reduzir distrações, utilizar materiais em Braille ou em formatos digitais acessíveis.</a:t>
            </a:r>
            <a:endParaRPr sz="2631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-31903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ct val="100000"/>
              <a:buAutoNum type="arabicPeriod"/>
            </a:pPr>
            <a:r>
              <a:rPr b="1" lang="pt-BR" sz="2278">
                <a:solidFill>
                  <a:srgbClr val="0A0A0A"/>
                </a:solidFill>
                <a:highlight>
                  <a:srgbClr val="FFFFFF"/>
                </a:highlight>
              </a:rPr>
              <a:t>Apoio Pedagógico Especializado:</a:t>
            </a:r>
            <a:r>
              <a:rPr lang="pt-BR" sz="2278">
                <a:solidFill>
                  <a:srgbClr val="0A0A0A"/>
                </a:solidFill>
                <a:highlight>
                  <a:srgbClr val="FFFFFF"/>
                </a:highlight>
              </a:rPr>
              <a:t> Atuação conjunta do professor regente com o professor de Atendimento Educacional Especializado (AEE) e Colaborativo.</a:t>
            </a:r>
            <a:endParaRPr sz="2278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575" y="1644725"/>
            <a:ext cx="3227775" cy="19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pt-BR"/>
              <a:t>Dicas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535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pt-BR">
                <a:solidFill>
                  <a:schemeClr val="dk1"/>
                </a:solidFill>
              </a:rPr>
              <a:t>Reduzir a quantidade de exercícios, mantendo o mesmo objetivo de aprendizagem.</a:t>
            </a:r>
            <a:br>
              <a:rPr lang="pt-BR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pt-BR">
                <a:solidFill>
                  <a:schemeClr val="dk1"/>
                </a:solidFill>
              </a:rPr>
              <a:t>Priorizar habilidades essenciais (ex: leitura funcional).</a:t>
            </a:r>
            <a:br>
              <a:rPr lang="pt-BR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pt-BR">
                <a:solidFill>
                  <a:schemeClr val="dk1"/>
                </a:solidFill>
              </a:rPr>
              <a:t>Permitir avaliação oral em vez de prova escrita.</a:t>
            </a:r>
            <a:br>
              <a:rPr lang="pt-BR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pt-BR">
                <a:solidFill>
                  <a:schemeClr val="dk1"/>
                </a:solidFill>
              </a:rPr>
              <a:t>Trabalhar o mesmo conteúdo da turma, porém com atividades mais estruturadas e apoio visual.</a:t>
            </a:r>
            <a:br>
              <a:rPr lang="pt-BR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pt-BR">
                <a:solidFill>
                  <a:schemeClr val="dk1"/>
                </a:solidFill>
              </a:rPr>
              <a:t>Fragmentar tarefas longas em etapas menores.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3837" l="24581" r="22523" t="0"/>
          <a:stretch/>
        </p:blipFill>
        <p:spPr>
          <a:xfrm>
            <a:off x="6302275" y="1495200"/>
            <a:ext cx="2153500" cy="222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74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>
                <a:solidFill>
                  <a:schemeClr val="dk1"/>
                </a:solidFill>
              </a:rPr>
              <a:t>O conteúdo pode ser melhorado com indicações de vídeos curtos sobre o tema proposto.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>
                <a:solidFill>
                  <a:schemeClr val="dk1"/>
                </a:solidFill>
              </a:rPr>
              <a:t>Diminua a quantidade de texto, insira figuras para contextualizar o assunto,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>
                <a:solidFill>
                  <a:schemeClr val="dk1"/>
                </a:solidFill>
              </a:rPr>
              <a:t>Utilize a linguagem simples e os princípios do DUA.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>
                <a:solidFill>
                  <a:schemeClr val="dk1"/>
                </a:solidFill>
              </a:rPr>
              <a:t>Acessibilização não precisa trocar a aula e sim apresentar de acordo com que os estudantes consigam adquirir informação. Isso vai ajudar inclusive os que não são elegíveis para a Educação Especial.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123550"/>
            <a:ext cx="8520600" cy="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Sugestões Importantes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b="12501" l="24998" r="51324" t="42368"/>
          <a:stretch/>
        </p:blipFill>
        <p:spPr>
          <a:xfrm>
            <a:off x="7039000" y="3364200"/>
            <a:ext cx="1603325" cy="16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b="8433" l="0" r="0" t="0"/>
          <a:stretch/>
        </p:blipFill>
        <p:spPr>
          <a:xfrm>
            <a:off x="62675" y="59800"/>
            <a:ext cx="3144525" cy="508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 rotWithShape="1">
          <a:blip r:embed="rId4">
            <a:alphaModFix/>
          </a:blip>
          <a:srcRect b="9715" l="0" r="0" t="0"/>
          <a:stretch/>
        </p:blipFill>
        <p:spPr>
          <a:xfrm>
            <a:off x="3311875" y="130825"/>
            <a:ext cx="2967975" cy="494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 rotWithShape="1">
          <a:blip r:embed="rId5">
            <a:alphaModFix/>
          </a:blip>
          <a:srcRect b="4146" l="0" r="0" t="4538"/>
          <a:stretch/>
        </p:blipFill>
        <p:spPr>
          <a:xfrm>
            <a:off x="6384525" y="179425"/>
            <a:ext cx="2698825" cy="48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