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797675" cy="9929813"/>
  <p:embeddedFontLst>
    <p:embeddedFont>
      <p:font typeface="Candara" panose="020E050203030302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QcJY5finCiftUfl/y1i7NlOaN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ABBA2-A847-8373-9406-CFE404B27D37}" v="140" dt="2025-04-01T17:19:36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customschemas.google.com/relationships/presentationmetadata" Target="meta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Pãmela, Cintia e Elisa</a:t>
            </a:r>
            <a:endParaRPr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0a4a5572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340a4a5572b_0_23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1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340a4a5572b_0_23:notes"/>
          <p:cNvSpPr txBox="1">
            <a:spLocks noGrp="1"/>
          </p:cNvSpPr>
          <p:nvPr>
            <p:ph type="sldNum" idx="12"/>
          </p:nvPr>
        </p:nvSpPr>
        <p:spPr>
          <a:xfrm>
            <a:off x="3850443" y="9431599"/>
            <a:ext cx="2945659" cy="49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3:notes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Elisa</a:t>
            </a: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9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</a:t>
            </a:r>
            <a:endParaRPr/>
          </a:p>
        </p:txBody>
      </p:sp>
      <p:sp>
        <p:nvSpPr>
          <p:cNvPr id="171" name="Google Shape;171;p19:notes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</a:t>
            </a: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fdfdee1b8_0_0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100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</a:t>
            </a:r>
            <a:endParaRPr/>
          </a:p>
        </p:txBody>
      </p:sp>
      <p:sp>
        <p:nvSpPr>
          <p:cNvPr id="213" name="Google Shape;213;g33fdfdee1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</a:t>
            </a:r>
            <a:endParaRPr/>
          </a:p>
        </p:txBody>
      </p:sp>
      <p:sp>
        <p:nvSpPr>
          <p:cNvPr id="224" name="Google Shape;224;p7:notes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</a:t>
            </a:r>
            <a:endParaRPr/>
          </a:p>
        </p:txBody>
      </p:sp>
      <p:sp>
        <p:nvSpPr>
          <p:cNvPr id="235" name="Google Shape;235;p8:notes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>
  <p:cSld name="Slide de título">
    <p:bg>
      <p:bgPr>
        <a:solidFill>
          <a:srgbClr val="F2F2F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>
            <a:spLocks noGrp="1"/>
          </p:cNvSpPr>
          <p:nvPr>
            <p:ph type="pic" idx="2"/>
          </p:nvPr>
        </p:nvSpPr>
        <p:spPr>
          <a:xfrm>
            <a:off x="0" y="0"/>
            <a:ext cx="9780588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" name="Google Shape;23;p23"/>
          <p:cNvSpPr txBox="1"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orbel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Google Shape;26;p2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" name="Google Shape;27;p23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" name="Google Shape;28;p23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>
  <p:cSld name="Dois Conteúdo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3"/>
          </p:nvPr>
        </p:nvSpPr>
        <p:spPr>
          <a:xfrm>
            <a:off x="6299887" y="1511250"/>
            <a:ext cx="5472113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">
  <p:cSld name="3 Coluna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360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3"/>
          </p:nvPr>
        </p:nvSpPr>
        <p:spPr>
          <a:xfrm>
            <a:off x="4301550" y="1511476"/>
            <a:ext cx="3600450" cy="467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4"/>
          </p:nvPr>
        </p:nvSpPr>
        <p:spPr>
          <a:xfrm>
            <a:off x="8171550" y="1511475"/>
            <a:ext cx="360045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olunas">
  <p:cSld name="5 Coluna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216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body" idx="3"/>
          </p:nvPr>
        </p:nvSpPr>
        <p:spPr>
          <a:xfrm>
            <a:off x="2726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body" idx="4"/>
          </p:nvPr>
        </p:nvSpPr>
        <p:spPr>
          <a:xfrm>
            <a:off x="5021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5"/>
          </p:nvPr>
        </p:nvSpPr>
        <p:spPr>
          <a:xfrm>
            <a:off x="7316412" y="1507535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6"/>
          </p:nvPr>
        </p:nvSpPr>
        <p:spPr>
          <a:xfrm>
            <a:off x="9611412" y="1507535"/>
            <a:ext cx="2160588" cy="468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7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de Imagem de Texto 2">
  <p:cSld name="Layout de Imagem de Texto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>
            <a:spLocks noGrp="1"/>
          </p:cNvSpPr>
          <p:nvPr>
            <p:ph type="pic" idx="2"/>
          </p:nvPr>
        </p:nvSpPr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900"/>
              <a:buFont typeface="Corbel"/>
              <a:buNone/>
              <a:defRPr sz="39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5118334" y="2994141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3"/>
          </p:nvPr>
        </p:nvSpPr>
        <p:spPr>
          <a:xfrm>
            <a:off x="6288000" y="3763648"/>
            <a:ext cx="5472000" cy="242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de Imagem de Texto 1">
  <p:cSld name="Layout de Imagem de Texto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>
            <a:spLocks noGrp="1"/>
          </p:cNvSpPr>
          <p:nvPr>
            <p:ph type="pic" idx="2"/>
          </p:nvPr>
        </p:nvSpPr>
        <p:spPr>
          <a:xfrm>
            <a:off x="609600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7111800" y="3802899"/>
            <a:ext cx="4648200" cy="9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200"/>
              <a:buFont typeface="Corbel"/>
              <a:buNone/>
              <a:defRPr sz="42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7111800" y="4787900"/>
            <a:ext cx="4648200" cy="116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432000" y="2668686"/>
            <a:ext cx="5472000" cy="29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3" name="Google Shape;43;p25"/>
          <p:cNvSpPr/>
          <p:nvPr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mente Título">
  <p:cSld name="1_Somente Títul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343337" y="310287"/>
            <a:ext cx="5238313" cy="8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orbe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343337" y="981076"/>
            <a:ext cx="35814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sor 1">
  <p:cSld name="Slide divisor 1">
    <p:bg>
      <p:bgPr>
        <a:solidFill>
          <a:srgbClr val="F2F2F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0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ctrTitle"/>
          </p:nvPr>
        </p:nvSpPr>
        <p:spPr>
          <a:xfrm>
            <a:off x="6235700" y="2204792"/>
            <a:ext cx="5956300" cy="19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6235700" y="41488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/>
          <p:nvPr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sor 2">
  <p:cSld name="Slide Divisor 2">
    <p:bg>
      <p:bgPr>
        <a:solidFill>
          <a:srgbClr val="3F3F3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>
            <a:spLocks noGrp="1"/>
          </p:cNvSpPr>
          <p:nvPr>
            <p:ph type="pic" idx="2"/>
          </p:nvPr>
        </p:nvSpPr>
        <p:spPr>
          <a:xfrm>
            <a:off x="2411412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-1700" y="2156226"/>
            <a:ext cx="5958000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52000" tIns="180000" rIns="180000" bIns="18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0" y="41107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52000" tIns="180000" rIns="180000" bIns="180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8" name="Google Shape;78;p29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9" name="Google Shape;79;p29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0" name="Google Shape;80;p29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2"/>
          </p:nvPr>
        </p:nvSpPr>
        <p:spPr>
          <a:xfrm>
            <a:off x="432000" y="1515834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3"/>
          </p:nvPr>
        </p:nvSpPr>
        <p:spPr>
          <a:xfrm>
            <a:off x="432000" y="2023668"/>
            <a:ext cx="5472000" cy="416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4"/>
          </p:nvPr>
        </p:nvSpPr>
        <p:spPr>
          <a:xfrm>
            <a:off x="6300000" y="1516359"/>
            <a:ext cx="54720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5"/>
          </p:nvPr>
        </p:nvSpPr>
        <p:spPr>
          <a:xfrm>
            <a:off x="6299887" y="2020359"/>
            <a:ext cx="5472113" cy="417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Grande">
  <p:cSld name="Foto Gran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371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6096000" y="5359400"/>
            <a:ext cx="5664000" cy="56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11;p22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" name="Google Shape;12;p22"/>
          <p:cNvSpPr/>
          <p:nvPr/>
        </p:nvSpPr>
        <p:spPr>
          <a:xfrm>
            <a:off x="0" y="6371351"/>
            <a:ext cx="9780102" cy="432000"/>
          </a:xfrm>
          <a:custGeom>
            <a:avLst/>
            <a:gdLst/>
            <a:ahLst/>
            <a:cxnLst/>
            <a:rect l="l" t="t" r="r" b="b"/>
            <a:pathLst>
              <a:path w="9780102" h="432000" extrusionOk="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 sz="32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" name="Google Shape;17;p22"/>
          <p:cNvSpPr txBox="1"/>
          <p:nvPr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0" anchor="ctr" anchorCtr="0">
            <a:spAutoFit/>
          </a:bodyPr>
          <a:lstStyle/>
          <a:p>
            <a:pPr marL="0" marR="0" lvl="0" indent="0" algn="r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TREY</a:t>
            </a:r>
            <a:r>
              <a:rPr lang="pt-BR"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pt-BR"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pt-BR"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research</a:t>
            </a:r>
            <a:endParaRPr sz="1200" b="0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" name="Google Shape;18;p22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0" name="Google Shape;20;p22"/>
          <p:cNvCxnSpPr/>
          <p:nvPr/>
        </p:nvCxnSpPr>
        <p:spPr>
          <a:xfrm rot="10800000">
            <a:off x="1" y="6371351"/>
            <a:ext cx="12191999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i2P4W5TMm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i9nHKjqUksPBmbhhOdSDjtjTu8P-A0Q70ymDpishLrqbPsA/viewform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mailto:contratos@assej.com.b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teraciadireitoshumanos.blogspot.com/p/deficientes-lilian-maial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kNVVX0yb7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orms.office.com/r/i2P4W5TMmt" TargetMode="External"/><Relationship Id="rId4" Type="http://schemas.openxmlformats.org/officeDocument/2006/relationships/hyperlink" Target="https://forms.office.com/r/HafRZMn2f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esp-my.sharepoint.com/:f:/g/personal/cintia_rocha_educacao_sp_gov_br/Ej4zqNMTpMxIkLBHW7tZ2QgBnMWC9dyw79XD9saz6JZANQ?e=pM4Nfb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r/kNVVX0yb7F" TargetMode="External"/><Relationship Id="rId5" Type="http://schemas.openxmlformats.org/officeDocument/2006/relationships/hyperlink" Target="https://docs.google.com/spreadsheets/d/1G3ro2_g6UqR6LpKSZC41Cip5r_CSXyPUlXaOsjF8Nnk/edit?usp=drive_link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ped.demod.cape@educacao.sp.gov.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esp-my.sharepoint.com/:x:/g/personal/cintia_rocha_educacao_sp_gov_br/EcCOyYZcl-1IqwDdVLSiFogBiiPlEbG1Yy6Xj6BjP4LSnA?e=YvJzs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hyperlink" Target="https://forms.office.com/r/HafRZMn2f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esp-my.sharepoint.com/:x:/g/personal/cintia_rocha_educacao_sp_gov_br/EUhhvWnEVa1Ks9MpHP6K_zoBWIILuaHCouRElMhFQopeCw?e=Ze3wi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s://seesp-my.sharepoint.com/:f:/g/personal/cintia_rocha_educacao_sp_gov_br/Ej4zqNMTpMxIkLBHW7tZ2QgBnMWC9dyw79XD9saz6JZANQ?e=pM4Nf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" descr="Mãos unidas em círculo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80588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971040" y="0"/>
            <a:ext cx="10220960" cy="2924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pt-BR" sz="6000"/>
              <a:t>Profissional de Apoio Escolar –  Atividades Escolares PAE-AE</a:t>
            </a:r>
            <a:endParaRPr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4070295" y="2591819"/>
            <a:ext cx="5943600" cy="580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t-BR" sz="2400"/>
              <a:t>Papel dos Fiscais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>
            <a:spLocks noGrp="1"/>
          </p:cNvSpPr>
          <p:nvPr>
            <p:ph type="body" idx="3"/>
          </p:nvPr>
        </p:nvSpPr>
        <p:spPr>
          <a:xfrm>
            <a:off x="194100" y="332375"/>
            <a:ext cx="6953400" cy="53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t-BR" sz="1400" b="1"/>
              <a:t>Atribuições do Fiscal Administrativo: (Parte II)</a:t>
            </a:r>
            <a:endParaRPr sz="1400"/>
          </a:p>
          <a:p>
            <a:pPr marL="2667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pt-BR" sz="1400" u="sng">
                <a:latin typeface="Arial"/>
                <a:ea typeface="Arial"/>
                <a:cs typeface="Arial"/>
                <a:sym typeface="Arial"/>
              </a:rPr>
              <a:t>FISCALIZAÇÃO MENSAL </a:t>
            </a:r>
            <a:r>
              <a:rPr lang="pt-BR" sz="1400">
                <a:latin typeface="Arial"/>
                <a:ea typeface="Arial"/>
                <a:cs typeface="Arial"/>
                <a:sym typeface="Arial"/>
              </a:rPr>
              <a:t>(antes de enviar para o Gestor):</a:t>
            </a:r>
            <a:endParaRPr sz="1400"/>
          </a:p>
          <a:p>
            <a:pPr marL="2667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pt-BR" sz="1400">
                <a:latin typeface="Arial"/>
                <a:ea typeface="Arial"/>
                <a:cs typeface="Arial"/>
                <a:sym typeface="Arial"/>
              </a:rPr>
              <a:t>Consultar a situação da empresa no CAUFESP</a:t>
            </a:r>
            <a:r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ou/ SICAF, </a:t>
            </a:r>
            <a:r>
              <a:rPr lang="pt-BR" sz="1400">
                <a:latin typeface="Arial"/>
                <a:ea typeface="Arial"/>
                <a:cs typeface="Arial"/>
                <a:sym typeface="Arial"/>
              </a:rPr>
              <a:t>caso não estejam regularizados exigir Certidões Negativas de Débito relativos a Créditos Tributários Federais e à Dívida Ativa da União - CND ; o Certificado de Regularidade do FGTS – CRF e Certidão Negativa de Débitos Trabalhistas – CNDT e Certidões que comprovem a regularidade perante a Fazenda Estadual;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2667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pt-BR" sz="1400">
                <a:latin typeface="Arial"/>
                <a:ea typeface="Arial"/>
                <a:cs typeface="Arial"/>
                <a:sym typeface="Arial"/>
              </a:rPr>
              <a:t>Quando a classificação for RUIM, informar ao Gestor do Contrato (por e-mail) em até 5 dias após a medição;</a:t>
            </a:r>
            <a:endParaRPr sz="1400"/>
          </a:p>
          <a:p>
            <a:pPr marL="26670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pt-BR" sz="1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FISCALIZAÇÃO POR AMOSTRAGEM</a:t>
            </a:r>
            <a:endParaRPr sz="1400">
              <a:solidFill>
                <a:schemeClr val="dk2"/>
              </a:solidFill>
            </a:endParaRPr>
          </a:p>
          <a:p>
            <a:pPr marL="26670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pt-BR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Solicitar que os empregados verifiquem se as contribuições previdenciária e do FGTS estão sendo recolhidas em seus nomes;</a:t>
            </a:r>
            <a:endParaRPr sz="1400">
              <a:solidFill>
                <a:schemeClr val="dk2"/>
              </a:solidFill>
            </a:endParaRPr>
          </a:p>
          <a:p>
            <a:pPr marL="26670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pt-BR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Solicitar à Contratada extrato da conta do INSS e do FGTS de qualquer empregado;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pt-BR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Consolidar mensalmente a avaliação de desempenho da Contratada, (incluindo emails de cobranças)apurar as notas finais e encaminhar uma via para o Gestor do Contrato via FORMS através do link: </a:t>
            </a:r>
            <a:r>
              <a:rPr lang="pt-BR" sz="1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Ateste de Regularidade - Documentação da Contratada</a:t>
            </a:r>
            <a:r>
              <a:rPr lang="pt-BR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;</a:t>
            </a:r>
            <a:endParaRPr sz="1400">
              <a:solidFill>
                <a:schemeClr val="dk2"/>
              </a:solidFill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pt-BR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até 5º dia útil de cada mês.</a:t>
            </a: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>
            <a:spLocks noGrp="1"/>
          </p:cNvSpPr>
          <p:nvPr>
            <p:ph type="pic" idx="2"/>
          </p:nvPr>
        </p:nvSpPr>
        <p:spPr>
          <a:xfrm>
            <a:off x="7336975" y="1297029"/>
            <a:ext cx="4854900" cy="507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263" name="Google Shape;263;p12" descr="Mulher ao laptop, sorrin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3535" y="1332225"/>
            <a:ext cx="4959518" cy="5039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/>
          <p:nvPr/>
        </p:nvSpPr>
        <p:spPr>
          <a:xfrm>
            <a:off x="3752488" y="35225"/>
            <a:ext cx="12021600" cy="65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orbel"/>
              <a:buNone/>
            </a:pPr>
            <a:r>
              <a:rPr lang="pt-BR" sz="54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Fiscal  Administrativo</a:t>
            </a:r>
            <a:endParaRPr/>
          </a:p>
        </p:txBody>
      </p:sp>
      <p:sp>
        <p:nvSpPr>
          <p:cNvPr id="265" name="Google Shape;265;p12"/>
          <p:cNvSpPr txBox="1"/>
          <p:nvPr/>
        </p:nvSpPr>
        <p:spPr>
          <a:xfrm>
            <a:off x="9757457" y="6329467"/>
            <a:ext cx="2536665" cy="538944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highlight>
                <a:srgbClr val="FFFF00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6147044" y="776070"/>
            <a:ext cx="6096000" cy="439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Servidor Alocado no CAF indicado pelo Dirigente</a:t>
            </a:r>
            <a:endParaRPr sz="1800">
              <a:solidFill>
                <a:schemeClr val="lt1"/>
              </a:solidFill>
              <a:highlight>
                <a:srgbClr val="FFFF00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0a4a5572b_0_23"/>
          <p:cNvSpPr txBox="1">
            <a:spLocks noGrp="1"/>
          </p:cNvSpPr>
          <p:nvPr>
            <p:ph type="body" idx="3"/>
          </p:nvPr>
        </p:nvSpPr>
        <p:spPr>
          <a:xfrm>
            <a:off x="194100" y="332375"/>
            <a:ext cx="6953400" cy="53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66700" lvl="0" indent="-222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mês de abril/2025 (referente aos serviços prestados em março) o fiscal Administrativo iniciará suas conferências de regularidade. Ele fará uma </a:t>
            </a:r>
            <a:r>
              <a:rPr lang="pt-BR" sz="11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cópia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pt-BR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1100" b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encaminhará até o fim de março( já com os dados da DE, lote e contrato) para as contratadas de forma que elas possam enviar as documentações para conferência. É de suma importância a utilização do </a:t>
            </a:r>
            <a:r>
              <a:rPr lang="pt-BR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registro de documentação enviada pelas contratadas, para que não haja cobranças futuras.</a:t>
            </a:r>
            <a:endParaRPr lang="pt-BR" sz="11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4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pt-BR" sz="1100" u="sng" dirty="0">
              <a:solidFill>
                <a:schemeClr val="hlink"/>
              </a:solidFill>
              <a:latin typeface="Arial"/>
              <a:ea typeface="Arial"/>
              <a:cs typeface="Arial"/>
            </a:endParaRPr>
          </a:p>
          <a:p>
            <a:pPr marL="266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22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pt-B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Contato das empresas:</a:t>
            </a: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Lotes 1, 3 e 9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SHALON SERVIÇOS DE CONSERVAÇÃO LTDA: Viviane </a:t>
            </a:r>
            <a:r>
              <a:rPr lang="pt-BR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shalonservicos.jp@gmail.com, shalonterceirizacao.jp@gmail.com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Lotes 2, 5 e 13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MASTER SOLUCOES EM SERVICOS TERCEIRIZADOS: mastersolucoesterceirizadas@gmail.com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Lote 4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TRINDADE SERVICOS E TERCERIZACOES: email.trindadeservicos@gmail.com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Lotes 6 e 11- 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M2U SERVICOS DE CUIDADORES E EVENTOS LTDA: m2u.servicos@gmail.com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Lotes 7,8,10 e 12 - </a:t>
            </a:r>
            <a:r>
              <a:rPr lang="pt-B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ASSOCIACAO EDUCACIONAL DA JUVENTUDE - ASSEJ: </a:t>
            </a:r>
            <a:r>
              <a:rPr lang="pt-BR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contratos@assej.com.br</a:t>
            </a:r>
            <a:endParaRPr sz="110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54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pt-BR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até 5º dia útil de cada mês.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40a4a5572b_0_23"/>
          <p:cNvSpPr>
            <a:spLocks noGrp="1"/>
          </p:cNvSpPr>
          <p:nvPr>
            <p:ph type="pic" idx="2"/>
          </p:nvPr>
        </p:nvSpPr>
        <p:spPr>
          <a:xfrm>
            <a:off x="7336975" y="1297029"/>
            <a:ext cx="4854900" cy="507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274" name="Google Shape;274;g340a4a5572b_0_23" descr="Mulher ao laptop, sorrin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3535" y="1332225"/>
            <a:ext cx="4959518" cy="5039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40a4a5572b_0_23"/>
          <p:cNvSpPr txBox="1"/>
          <p:nvPr/>
        </p:nvSpPr>
        <p:spPr>
          <a:xfrm>
            <a:off x="3752488" y="35225"/>
            <a:ext cx="12021600" cy="65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orbel"/>
              <a:buNone/>
            </a:pPr>
            <a:r>
              <a:rPr lang="pt-BR" sz="54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Fiscal  Administrativo</a:t>
            </a:r>
            <a:endParaRPr/>
          </a:p>
        </p:txBody>
      </p:sp>
      <p:sp>
        <p:nvSpPr>
          <p:cNvPr id="276" name="Google Shape;276;g340a4a5572b_0_23"/>
          <p:cNvSpPr txBox="1"/>
          <p:nvPr/>
        </p:nvSpPr>
        <p:spPr>
          <a:xfrm>
            <a:off x="9757457" y="6329467"/>
            <a:ext cx="2536800" cy="538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highlight>
                <a:srgbClr val="FFFF00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7" name="Google Shape;277;g340a4a5572b_0_23"/>
          <p:cNvSpPr txBox="1"/>
          <p:nvPr/>
        </p:nvSpPr>
        <p:spPr>
          <a:xfrm>
            <a:off x="6147044" y="776070"/>
            <a:ext cx="6096000" cy="439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Servidor Alocado no CAF indicado pelo Dirigente</a:t>
            </a:r>
            <a:endParaRPr sz="1800">
              <a:solidFill>
                <a:schemeClr val="lt1"/>
              </a:solidFill>
              <a:highlight>
                <a:srgbClr val="FFFF00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 txBox="1">
            <a:spLocks noGrp="1"/>
          </p:cNvSpPr>
          <p:nvPr>
            <p:ph type="body" idx="3"/>
          </p:nvPr>
        </p:nvSpPr>
        <p:spPr>
          <a:xfrm>
            <a:off x="247775" y="534600"/>
            <a:ext cx="7026300" cy="57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t-BR" sz="1600" b="1" dirty="0"/>
              <a:t>Atribuições do Fiscal Administrativo: (Parte III)</a:t>
            </a:r>
            <a:endParaRPr sz="1600"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u="sng" dirty="0">
                <a:latin typeface="Arial"/>
                <a:ea typeface="Arial"/>
                <a:cs typeface="Arial"/>
                <a:sym typeface="Arial"/>
              </a:rPr>
              <a:t>FISCALIZAÇÃO PROCEDIMENTAL </a:t>
            </a:r>
            <a:endParaRPr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Verificar se os reajustes salariais estão seguindo o Edital, se a legislação com relação a férias e licenças está sendo observada e que se há o respeito sobre as estabilidades provisórias dos empregados;</a:t>
            </a:r>
            <a:endParaRPr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Checar os comprovantes dos cursos em seus respectivos níveis e datas;</a:t>
            </a:r>
            <a:endParaRPr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Acompanhar  a documentação junto à Contratada sempre que houver admissão de novo empregado, no caso de desligamentos, termo de quitação a cada 12 meses e por ocasião da extinção;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pt-BR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Solicitar cópia da folha de pagamento analítica em que conste como tomador o órgão ou entidade Contratante;</a:t>
            </a:r>
            <a:endParaRPr dirty="0">
              <a:solidFill>
                <a:schemeClr val="dk2"/>
              </a:solidFill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pt-BR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Solicitar cópia dos contracheques e recibo de depósitos bancários;</a:t>
            </a:r>
            <a:endParaRPr dirty="0">
              <a:solidFill>
                <a:schemeClr val="dk2"/>
              </a:solidFill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pt-BR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Solicitar comprovantes de entrega de benefícios suplementares obrigatórios por lei (vale-transporte, vale-alimentação, entre outros);</a:t>
            </a:r>
            <a:endParaRPr sz="1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pt-BR" sz="1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Demais atribuições</a:t>
            </a:r>
            <a:endParaRPr sz="1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pt-BR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Oficiar à Receita Federal em caso de indício de irregularidades no recolhimento das contribuições previdenciárias e comunicar ao Gestor do Contrato; </a:t>
            </a:r>
            <a:endParaRPr sz="1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pt-BR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Oficiar o Ministério do Trabalho e Emprego em caso de indício de irregularidade no recolhimento da contribuição para o FGTS e comunicar ao Gestor do Contrato;</a:t>
            </a:r>
            <a:endParaRPr sz="1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3"/>
          <p:cNvSpPr>
            <a:spLocks noGrp="1"/>
          </p:cNvSpPr>
          <p:nvPr>
            <p:ph type="pic" idx="2"/>
          </p:nvPr>
        </p:nvSpPr>
        <p:spPr>
          <a:xfrm>
            <a:off x="7747617" y="1726200"/>
            <a:ext cx="4444500" cy="464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285" name="Google Shape;285;p13" descr="Mulher ao laptop, sorri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4075" y="1300350"/>
            <a:ext cx="4968973" cy="507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 txBox="1"/>
          <p:nvPr/>
        </p:nvSpPr>
        <p:spPr>
          <a:xfrm>
            <a:off x="5287500" y="-189750"/>
            <a:ext cx="6904500" cy="7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orbel"/>
              <a:buNone/>
            </a:pPr>
            <a:r>
              <a:rPr lang="pt-BR" sz="54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Fiscal  Administrativo</a:t>
            </a:r>
            <a:endParaRPr/>
          </a:p>
        </p:txBody>
      </p:sp>
      <p:sp>
        <p:nvSpPr>
          <p:cNvPr id="287" name="Google Shape;287;p13"/>
          <p:cNvSpPr txBox="1"/>
          <p:nvPr/>
        </p:nvSpPr>
        <p:spPr>
          <a:xfrm>
            <a:off x="7051725" y="553350"/>
            <a:ext cx="5140200" cy="4254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Servidor Alocado no CAF indicado pelo Dirigente</a:t>
            </a:r>
            <a:endParaRPr sz="1800">
              <a:solidFill>
                <a:schemeClr val="lt1"/>
              </a:solidFill>
              <a:highlight>
                <a:srgbClr val="FFFF00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9757457" y="6329467"/>
            <a:ext cx="2536800" cy="538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highlight>
                <a:srgbClr val="FFFF00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 descr="Bloco em destaque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0" name="Google Shape;150;p2"/>
          <p:cNvSpPr txBox="1">
            <a:spLocks noGrp="1"/>
          </p:cNvSpPr>
          <p:nvPr>
            <p:ph type="body" idx="3"/>
          </p:nvPr>
        </p:nvSpPr>
        <p:spPr>
          <a:xfrm>
            <a:off x="6288000" y="2514478"/>
            <a:ext cx="5472000" cy="428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pt-BR" sz="2000" b="1">
                <a:latin typeface="Arial"/>
                <a:ea typeface="Arial"/>
                <a:cs typeface="Arial"/>
                <a:sym typeface="Arial"/>
              </a:rPr>
              <a:t>Apoio NÃO Pedagógico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– Auxilia em atividades escolares sem interferir no trabalho do professor regente.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pt-BR" sz="2000" b="1">
                <a:latin typeface="Arial"/>
                <a:ea typeface="Arial"/>
                <a:cs typeface="Arial"/>
                <a:sym typeface="Arial"/>
              </a:rPr>
              <a:t>Foco na inclusão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– Promove autonomia e liberdade do estudante com deficiência ou TEA/TGD.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pt-BR" sz="2000" b="1">
                <a:latin typeface="Arial"/>
                <a:ea typeface="Arial"/>
                <a:cs typeface="Arial"/>
                <a:sym typeface="Arial"/>
              </a:rPr>
              <a:t>Não atua como PAE-AVD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– A atividade dele se restringe ao apoio às atividades escolares em sala de aula e/ou em atividades escolares extraclasse.</a:t>
            </a:r>
            <a:endParaRPr/>
          </a:p>
        </p:txBody>
      </p:sp>
      <p:sp>
        <p:nvSpPr>
          <p:cNvPr id="151" name="Google Shape;151;p2"/>
          <p:cNvSpPr txBox="1"/>
          <p:nvPr/>
        </p:nvSpPr>
        <p:spPr>
          <a:xfrm>
            <a:off x="-1821560" y="6673520"/>
            <a:ext cx="85808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0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9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Autor Desconhecido está licenciado em </a:t>
            </a:r>
            <a:r>
              <a:rPr lang="pt-BR" sz="900" b="0" i="0" u="sng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2"/>
          <p:cNvSpPr>
            <a:spLocks noGrp="1"/>
          </p:cNvSpPr>
          <p:nvPr>
            <p:ph type="pic" idx="2"/>
          </p:nvPr>
        </p:nvSpPr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153" name="Google Shape;153;p2" descr="Desenho de personagem de desenho animado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21560" y="0"/>
            <a:ext cx="7917560" cy="63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5550100" y="-2"/>
            <a:ext cx="6641900" cy="19993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orbel"/>
              <a:buNone/>
            </a:pPr>
            <a:r>
              <a:rPr lang="pt-BR" sz="5400"/>
              <a:t>Funções do PAE-AE</a:t>
            </a:r>
            <a:endParaRPr/>
          </a:p>
        </p:txBody>
      </p:sp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 rot="10800000" flipH="1">
            <a:off x="5550374" y="1992754"/>
            <a:ext cx="6641626" cy="4571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sldNum" idx="12"/>
          </p:nvPr>
        </p:nvSpPr>
        <p:spPr>
          <a:xfrm>
            <a:off x="9712960" y="6371350"/>
            <a:ext cx="2479040" cy="48664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343337" y="310287"/>
            <a:ext cx="5238313" cy="8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orbel"/>
              <a:buNone/>
            </a:pPr>
            <a:r>
              <a:rPr lang="pt-BR"/>
              <a:t>PAE-AE</a:t>
            </a:r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343337" y="981076"/>
            <a:ext cx="35814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pt-BR"/>
              <a:t>Fluxograma de Fiscalização</a:t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4734039" y="1249335"/>
            <a:ext cx="2133300" cy="5907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82875" tIns="5700" rIns="91425" bIns="54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Gestor do Contrato</a:t>
            </a:r>
            <a:endParaRPr dirty="0"/>
          </a:p>
        </p:txBody>
      </p:sp>
      <p:sp>
        <p:nvSpPr>
          <p:cNvPr id="176" name="Google Shape;176;p19"/>
          <p:cNvSpPr/>
          <p:nvPr/>
        </p:nvSpPr>
        <p:spPr>
          <a:xfrm>
            <a:off x="886949" y="2512080"/>
            <a:ext cx="2271131" cy="731520"/>
          </a:xfrm>
          <a:prstGeom prst="rect">
            <a:avLst/>
          </a:prstGeom>
          <a:solidFill>
            <a:srgbClr val="A7E8F3"/>
          </a:solidFill>
          <a:ln>
            <a:noFill/>
          </a:ln>
        </p:spPr>
        <p:txBody>
          <a:bodyPr spcFirstLastPara="1" wrap="square" lIns="182875" tIns="5700" rIns="91425" bIns="5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F6574"/>
                </a:solidFill>
                <a:latin typeface="Candara"/>
                <a:ea typeface="Candara"/>
                <a:cs typeface="Candara"/>
                <a:sym typeface="Candara"/>
              </a:rPr>
              <a:t>Fiscal Setorial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Alocado na Unidade Escolar</a:t>
            </a:r>
            <a:endParaRPr/>
          </a:p>
        </p:txBody>
      </p:sp>
      <p:cxnSp>
        <p:nvCxnSpPr>
          <p:cNvPr id="177" name="Google Shape;177;p19"/>
          <p:cNvCxnSpPr/>
          <p:nvPr/>
        </p:nvCxnSpPr>
        <p:spPr>
          <a:xfrm>
            <a:off x="2013860" y="3241603"/>
            <a:ext cx="0" cy="90723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19"/>
          <p:cNvSpPr/>
          <p:nvPr/>
        </p:nvSpPr>
        <p:spPr>
          <a:xfrm>
            <a:off x="555175" y="4148025"/>
            <a:ext cx="3224700" cy="1728900"/>
          </a:xfrm>
          <a:prstGeom prst="rect">
            <a:avLst/>
          </a:prstGeom>
          <a:solidFill>
            <a:srgbClr val="D2F3F9"/>
          </a:solidFill>
          <a:ln>
            <a:noFill/>
          </a:ln>
        </p:spPr>
        <p:txBody>
          <a:bodyPr spcFirstLastPara="1" wrap="square" lIns="182875" tIns="5700" rIns="91425" bIns="54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Avaliará o PAE-AE Através do FORMULÁRIO - </a:t>
            </a:r>
            <a:r>
              <a:rPr lang="pt-BR" sz="1300" b="1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ATESTADO DE FREQUÊNCIA  E QUALIDADE de SERVIÇOS</a:t>
            </a:r>
            <a:r>
              <a:rPr lang="pt-BR" sz="1300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 (Com base na Ficha de Rotina Semanal preenchia pelo PAE-AE) Acompanhará a Frequência dos profissionais bem como quais alunos estão sendo atendidos e a qualidade</a:t>
            </a:r>
            <a:endParaRPr sz="1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436626" y="2512079"/>
            <a:ext cx="2616300" cy="731400"/>
          </a:xfrm>
          <a:prstGeom prst="rect">
            <a:avLst/>
          </a:prstGeom>
          <a:solidFill>
            <a:srgbClr val="FD91B7"/>
          </a:solidFill>
          <a:ln>
            <a:noFill/>
          </a:ln>
        </p:spPr>
        <p:txBody>
          <a:bodyPr spcFirstLastPara="1" wrap="square" lIns="182875" tIns="5700" rIns="91425" bIns="5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F6574"/>
                </a:solidFill>
                <a:latin typeface="Candara"/>
                <a:ea typeface="Candara"/>
                <a:cs typeface="Candara"/>
                <a:sym typeface="Candara"/>
              </a:rPr>
              <a:t>Fiscal Técnico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Alocado na URE</a:t>
            </a:r>
            <a:endParaRPr dirty="0"/>
          </a:p>
        </p:txBody>
      </p:sp>
      <p:cxnSp>
        <p:nvCxnSpPr>
          <p:cNvPr id="180" name="Google Shape;180;p19"/>
          <p:cNvCxnSpPr/>
          <p:nvPr/>
        </p:nvCxnSpPr>
        <p:spPr>
          <a:xfrm>
            <a:off x="5827724" y="3241603"/>
            <a:ext cx="20700" cy="89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9"/>
          <p:cNvCxnSpPr/>
          <p:nvPr/>
        </p:nvCxnSpPr>
        <p:spPr>
          <a:xfrm>
            <a:off x="5807628" y="2236620"/>
            <a:ext cx="0" cy="268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19"/>
          <p:cNvSpPr/>
          <p:nvPr/>
        </p:nvSpPr>
        <p:spPr>
          <a:xfrm>
            <a:off x="4163029" y="4148169"/>
            <a:ext cx="3273000" cy="1728900"/>
          </a:xfrm>
          <a:prstGeom prst="rect">
            <a:avLst/>
          </a:prstGeom>
          <a:solidFill>
            <a:srgbClr val="FFC7DA"/>
          </a:solidFill>
          <a:ln>
            <a:noFill/>
          </a:ln>
        </p:spPr>
        <p:txBody>
          <a:bodyPr spcFirstLastPara="1" wrap="square" lIns="182875" tIns="5700" rIns="91425" bIns="54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Avaliar a Empresa Contratada, consolidará as Avaliações dos Fiscais Setoriais com a Avaliação da Contratada.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Através do Formulário - </a:t>
            </a:r>
            <a:r>
              <a:rPr lang="pt-BR" b="1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VALIDAÇÃO DO ATESTE DE FREQUÊNCIA E QUALIDADE DOS SERVIÇOS</a:t>
            </a:r>
            <a:r>
              <a:rPr lang="pt-BR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</p:txBody>
      </p:sp>
      <p:cxnSp>
        <p:nvCxnSpPr>
          <p:cNvPr id="183" name="Google Shape;183;p19"/>
          <p:cNvCxnSpPr/>
          <p:nvPr/>
        </p:nvCxnSpPr>
        <p:spPr>
          <a:xfrm>
            <a:off x="9348944" y="3168721"/>
            <a:ext cx="0" cy="1065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19"/>
          <p:cNvSpPr/>
          <p:nvPr/>
        </p:nvSpPr>
        <p:spPr>
          <a:xfrm>
            <a:off x="8257427" y="2512079"/>
            <a:ext cx="2271000" cy="729600"/>
          </a:xfrm>
          <a:prstGeom prst="rect">
            <a:avLst/>
          </a:prstGeom>
          <a:solidFill>
            <a:srgbClr val="FEB699"/>
          </a:solidFill>
          <a:ln>
            <a:noFill/>
          </a:ln>
        </p:spPr>
        <p:txBody>
          <a:bodyPr spcFirstLastPara="1" wrap="square" lIns="182875" tIns="5700" rIns="91425" bIns="5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F6574"/>
                </a:solidFill>
                <a:latin typeface="Candara"/>
                <a:ea typeface="Candara"/>
                <a:cs typeface="Candara"/>
                <a:sym typeface="Candara"/>
              </a:rPr>
              <a:t>Fiscal Administrativo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F6574"/>
                </a:solidFill>
                <a:latin typeface="Candara"/>
                <a:sym typeface="Candara"/>
              </a:rPr>
              <a:t>URE</a:t>
            </a:r>
            <a:endParaRPr dirty="0"/>
          </a:p>
        </p:txBody>
      </p:sp>
      <p:sp>
        <p:nvSpPr>
          <p:cNvPr id="185" name="Google Shape;185;p19"/>
          <p:cNvSpPr/>
          <p:nvPr/>
        </p:nvSpPr>
        <p:spPr>
          <a:xfrm>
            <a:off x="8067310" y="4158307"/>
            <a:ext cx="3224700" cy="1718700"/>
          </a:xfrm>
          <a:prstGeom prst="rect">
            <a:avLst/>
          </a:prstGeom>
          <a:solidFill>
            <a:srgbClr val="FFDACC"/>
          </a:solidFill>
          <a:ln>
            <a:noFill/>
          </a:ln>
        </p:spPr>
        <p:txBody>
          <a:bodyPr spcFirstLastPara="1" wrap="square" lIns="182875" tIns="5700" rIns="91425" bIns="54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74022A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Fiscalizar a Empresa </a:t>
            </a:r>
            <a:r>
              <a:rPr lang="pt-BR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Contratada</a:t>
            </a:r>
            <a:r>
              <a:rPr lang="pt-BR" sz="1400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 com relação ao cumprimento das obrigações trabalhistas, sociais, previdenciárias e fiscais. 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Encaminhar para o Gestor do Contrato através do Formulário</a:t>
            </a:r>
            <a:r>
              <a:rPr lang="pt-BR" b="1">
                <a:solidFill>
                  <a:srgbClr val="74022A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pt-BR" b="1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ATESTE DE REGULARIDADE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endParaRPr sz="1400" b="1">
              <a:solidFill>
                <a:srgbClr val="74022A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10377532" y="2397965"/>
            <a:ext cx="114414" cy="8596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87" name="Google Shape;187;p19"/>
          <p:cNvCxnSpPr/>
          <p:nvPr/>
        </p:nvCxnSpPr>
        <p:spPr>
          <a:xfrm flipH="1">
            <a:off x="2013950" y="2197775"/>
            <a:ext cx="7330500" cy="32700"/>
          </a:xfrm>
          <a:prstGeom prst="bentConnector3">
            <a:avLst>
              <a:gd name="adj1" fmla="val -31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19"/>
          <p:cNvCxnSpPr/>
          <p:nvPr/>
        </p:nvCxnSpPr>
        <p:spPr>
          <a:xfrm>
            <a:off x="9342680" y="2263885"/>
            <a:ext cx="0" cy="18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19"/>
          <p:cNvCxnSpPr/>
          <p:nvPr/>
        </p:nvCxnSpPr>
        <p:spPr>
          <a:xfrm rot="10800000">
            <a:off x="5807708" y="1806685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19"/>
          <p:cNvCxnSpPr/>
          <p:nvPr/>
        </p:nvCxnSpPr>
        <p:spPr>
          <a:xfrm>
            <a:off x="2013860" y="2215586"/>
            <a:ext cx="0" cy="26834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19"/>
          <p:cNvSpPr txBox="1"/>
          <p:nvPr/>
        </p:nvSpPr>
        <p:spPr>
          <a:xfrm>
            <a:off x="9757457" y="6329467"/>
            <a:ext cx="2434543" cy="538944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highlight>
                <a:srgbClr val="FFFF00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C1D223-E6B1-D4E3-2322-C41853DE8055}"/>
              </a:ext>
            </a:extLst>
          </p:cNvPr>
          <p:cNvSpPr txBox="1"/>
          <p:nvPr/>
        </p:nvSpPr>
        <p:spPr>
          <a:xfrm>
            <a:off x="653142" y="6155376"/>
            <a:ext cx="52391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*Para acessar os links pressione </a:t>
            </a:r>
            <a:r>
              <a:rPr lang="pt-BR" dirty="0" err="1">
                <a:solidFill>
                  <a:srgbClr val="FF0000"/>
                </a:solidFill>
              </a:rPr>
              <a:t>ctrl</a:t>
            </a:r>
            <a:r>
              <a:rPr lang="pt-BR" dirty="0">
                <a:solidFill>
                  <a:srgbClr val="FF0000"/>
                </a:solidFill>
              </a:rPr>
              <a:t> e clique no link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" descr="Mão escrevendo anotação em post-i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97" name="Google Shape;197;p4"/>
          <p:cNvSpPr txBox="1">
            <a:spLocks noGrp="1"/>
          </p:cNvSpPr>
          <p:nvPr>
            <p:ph type="title"/>
          </p:nvPr>
        </p:nvSpPr>
        <p:spPr>
          <a:xfrm>
            <a:off x="6149959" y="218661"/>
            <a:ext cx="6042042" cy="9342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pt-BR" sz="6000"/>
              <a:t>Fiscal Setorial </a:t>
            </a:r>
            <a:br>
              <a:rPr lang="pt-BR" sz="6000"/>
            </a:br>
            <a:r>
              <a:rPr lang="pt-BR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Alocado na Unidade Escolar</a:t>
            </a:r>
            <a:b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pt-BR" sz="1800"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8" name="Google Shape;198;p4"/>
          <p:cNvSpPr txBox="1">
            <a:spLocks noGrp="1"/>
          </p:cNvSpPr>
          <p:nvPr>
            <p:ph type="body" idx="3"/>
          </p:nvPr>
        </p:nvSpPr>
        <p:spPr>
          <a:xfrm>
            <a:off x="6149958" y="1157097"/>
            <a:ext cx="6042042" cy="454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t-BR" sz="16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Atribuições do Fiscal Setorial (Parte I) 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Ofertar integração aos profissionais contratados (PAE</a:t>
            </a:r>
            <a:r>
              <a:rPr lang="pt-BR" sz="16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AE) compartilhando estrutura e processos;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Orientar o PAE-AE quanto a atuação da Unidade Escolar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Assegurar que o ambiente de trabalho apresente condições adequadas ao cumprimento das normas de segurança e saúde no trabalho;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Garantir que o PAE-AE não exerça funções que não estão previstas no contrato;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Orientar os PAE-AE a direcionarem ao preposto suas negociações de folgas, bem como qualquer alteração na forma de prestação de serviço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Conferir por amostragem, diariamente se os PAE-AE estão cumprindo a jornada de trabalho e as obrigações do contrato;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Tratar com o Fiscal Técnico qualquer imprevisto sobre a prestação de serviço;</a:t>
            </a:r>
            <a:endParaRPr/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4" descr="Homem de terno e gravata senta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"/>
            <a:ext cx="6095999" cy="63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"/>
          <p:cNvSpPr txBox="1">
            <a:spLocks noGrp="1"/>
          </p:cNvSpPr>
          <p:nvPr>
            <p:ph type="sldNum" idx="12"/>
          </p:nvPr>
        </p:nvSpPr>
        <p:spPr>
          <a:xfrm>
            <a:off x="9712960" y="6426000"/>
            <a:ext cx="247904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" descr="Mão escrevendo anotação em post-i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06" name="Google Shape;206;p5"/>
          <p:cNvSpPr txBox="1">
            <a:spLocks noGrp="1"/>
          </p:cNvSpPr>
          <p:nvPr>
            <p:ph type="title"/>
          </p:nvPr>
        </p:nvSpPr>
        <p:spPr>
          <a:xfrm>
            <a:off x="6149958" y="67140"/>
            <a:ext cx="6042042" cy="9771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pt-BR" sz="6000"/>
              <a:t>Fiscal Setorial </a:t>
            </a:r>
            <a:br>
              <a:rPr lang="pt-BR" sz="6000"/>
            </a:br>
            <a:r>
              <a:rPr lang="pt-BR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Alocado na Unidade Escolar</a:t>
            </a:r>
            <a:br>
              <a:rPr lang="pt-BR" sz="1800"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7" name="Google Shape;207;p5"/>
          <p:cNvSpPr txBox="1">
            <a:spLocks noGrp="1"/>
          </p:cNvSpPr>
          <p:nvPr>
            <p:ph type="body" idx="3"/>
          </p:nvPr>
        </p:nvSpPr>
        <p:spPr>
          <a:xfrm>
            <a:off x="6095999" y="1157097"/>
            <a:ext cx="6042042" cy="454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5" descr="Homem de terno e gravata senta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"/>
            <a:ext cx="6095999" cy="63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 txBox="1">
            <a:spLocks noGrp="1"/>
          </p:cNvSpPr>
          <p:nvPr>
            <p:ph type="sldNum" idx="12"/>
          </p:nvPr>
        </p:nvSpPr>
        <p:spPr>
          <a:xfrm>
            <a:off x="9712960" y="6426000"/>
            <a:ext cx="247904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"/>
          <p:cNvSpPr txBox="1"/>
          <p:nvPr/>
        </p:nvSpPr>
        <p:spPr>
          <a:xfrm>
            <a:off x="6025999" y="1067606"/>
            <a:ext cx="6161380" cy="54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Atribuições do Fiscal Setorial (Parte II) </a:t>
            </a:r>
            <a:endParaRPr dirty="0">
              <a:solidFill>
                <a:schemeClr val="dk1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Informar ao Fiscal Administrativo em 24 horas a suspensão de aulas e/ou períodos;</a:t>
            </a:r>
            <a:endParaRPr dirty="0"/>
          </a:p>
          <a:p>
            <a:pPr marL="2667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 dirty="0">
                <a:solidFill>
                  <a:srgbClr val="3F3F3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Comunicar ao Fiscal</a:t>
            </a:r>
            <a:r>
              <a:rPr lang="pt-BR" sz="1600" dirty="0">
                <a:solidFill>
                  <a:srgbClr val="3F3F3F"/>
                </a:solidFill>
                <a:highlight>
                  <a:schemeClr val="lt1"/>
                </a:highlight>
              </a:rPr>
              <a:t> Técnico </a:t>
            </a:r>
            <a:r>
              <a:rPr lang="pt-BR" sz="1600" dirty="0">
                <a:solidFill>
                  <a:srgbClr val="3F3F3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sempre que houver necessidade de remanejamento </a:t>
            </a:r>
            <a:r>
              <a:rPr lang="pt-BR" sz="1600" dirty="0">
                <a:solidFill>
                  <a:srgbClr val="3F3F3F"/>
                </a:solidFill>
                <a:highlight>
                  <a:schemeClr val="lt1"/>
                </a:highlight>
              </a:rPr>
              <a:t>de alunos</a:t>
            </a:r>
            <a:r>
              <a:rPr lang="pt-BR" sz="1600" dirty="0">
                <a:solidFill>
                  <a:srgbClr val="3F3F3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;</a:t>
            </a:r>
            <a:endParaRPr dirty="0">
              <a:highlight>
                <a:schemeClr val="lt1"/>
              </a:highlight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 u="sng" dirty="0">
                <a:solidFill>
                  <a:srgbClr val="3F3F3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Contatar o Fiscal Administrativo quando necessária a substituição do PAE-AE;</a:t>
            </a:r>
            <a:endParaRPr u="sng" dirty="0">
              <a:highlight>
                <a:schemeClr val="lt1"/>
              </a:highlight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Mapear a quantidade de postos necessários, definindo quais alunos compartilharão o profissional e quais terão atendimento individualizado e encaminhar o mapeamento ao Fiscal Técnico e Manter este Mapeamento atualizado para inclusão ou supressão do atendimento a estudantes;</a:t>
            </a:r>
            <a:endParaRPr sz="16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dirty="0">
                <a:solidFill>
                  <a:schemeClr val="dk2"/>
                </a:solidFill>
              </a:rPr>
              <a:t>Reunir documentos que comprovem as necessidades e as característica de cada estudante;</a:t>
            </a:r>
            <a:endParaRPr sz="1600" dirty="0">
              <a:solidFill>
                <a:schemeClr val="dk2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Anotar em registro próprio as falhas detectadas, indicando dia, mês e ano, bem como  o nome dos empregados eventualmente envolvidos e encaminhar os apontamentos ao Fiscal Técnico;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 dirty="0">
                <a:solidFill>
                  <a:srgbClr val="3F3F3F"/>
                </a:solidFill>
              </a:rPr>
              <a:t>Todos os materiais de apoio se encontram no link: </a:t>
            </a:r>
            <a:r>
              <a:rPr lang="pt-BR" sz="1600" dirty="0">
                <a:hlinkClick r:id="rId5"/>
              </a:rPr>
              <a:t>Avaliação PAE-AE – para DEs e unidades escolares</a:t>
            </a:r>
            <a:endParaRPr lang="en-US" sz="16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33fdfdee1b8_0_0" descr="Mão escrevendo anotação em post-i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16" name="Google Shape;216;g33fdfdee1b8_0_0"/>
          <p:cNvSpPr txBox="1">
            <a:spLocks noGrp="1"/>
          </p:cNvSpPr>
          <p:nvPr>
            <p:ph type="title"/>
          </p:nvPr>
        </p:nvSpPr>
        <p:spPr>
          <a:xfrm>
            <a:off x="6149958" y="67140"/>
            <a:ext cx="6042000" cy="977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pt-BR" sz="6000"/>
              <a:t>Fiscal Setorial </a:t>
            </a:r>
            <a:br>
              <a:rPr lang="pt-BR" sz="6000"/>
            </a:br>
            <a:r>
              <a:rPr lang="pt-BR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Alocado na Unidade Escolar</a:t>
            </a:r>
            <a:br>
              <a:rPr lang="pt-BR" sz="1800"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7" name="Google Shape;217;g33fdfdee1b8_0_0"/>
          <p:cNvSpPr txBox="1">
            <a:spLocks noGrp="1"/>
          </p:cNvSpPr>
          <p:nvPr>
            <p:ph type="body" idx="3"/>
          </p:nvPr>
        </p:nvSpPr>
        <p:spPr>
          <a:xfrm>
            <a:off x="6095999" y="1157097"/>
            <a:ext cx="6042000" cy="4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33fdfdee1b8_0_0" descr="Homem de terno e gravata senta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"/>
            <a:ext cx="6096000" cy="63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3fdfdee1b8_0_0"/>
          <p:cNvSpPr txBox="1">
            <a:spLocks noGrp="1"/>
          </p:cNvSpPr>
          <p:nvPr>
            <p:ph type="sldNum" idx="12"/>
          </p:nvPr>
        </p:nvSpPr>
        <p:spPr>
          <a:xfrm>
            <a:off x="9712960" y="6426000"/>
            <a:ext cx="24789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3fdfdee1b8_0_0"/>
          <p:cNvSpPr txBox="1"/>
          <p:nvPr/>
        </p:nvSpPr>
        <p:spPr>
          <a:xfrm>
            <a:off x="6025999" y="1295216"/>
            <a:ext cx="6111900" cy="2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Atribuições do Fiscal Setorial (Parte III) </a:t>
            </a:r>
            <a:endParaRPr/>
          </a:p>
          <a:p>
            <a:pPr marL="2667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</a:rPr>
              <a:t>Efetuar a fiscalização diariamente e acompanhar a </a:t>
            </a:r>
            <a:r>
              <a:rPr lang="pt-BR" sz="16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Ficha de Rotina Semanal </a:t>
            </a:r>
            <a:r>
              <a:rPr lang="pt-BR" sz="1600">
                <a:solidFill>
                  <a:schemeClr val="dk1"/>
                </a:solidFill>
              </a:rPr>
              <a:t>que o PAE-AE preenche.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pt-BR" sz="1600">
                <a:solidFill>
                  <a:schemeClr val="dk1"/>
                </a:solidFill>
              </a:rPr>
              <a:t>Realizar avaliação mensal nas datas indicadas abaixo, por meio do formulário: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Avaliação da Qualidade dos Serviços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   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b="1">
                <a:solidFill>
                  <a:srgbClr val="FF0000"/>
                </a:solidFill>
              </a:rPr>
              <a:t>Avaliação da Qualidade dos Serviços - todo 1º dia útil de cada mês.</a:t>
            </a:r>
            <a:endParaRPr sz="16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body" idx="3"/>
          </p:nvPr>
        </p:nvSpPr>
        <p:spPr>
          <a:xfrm>
            <a:off x="223075" y="1118900"/>
            <a:ext cx="5731800" cy="49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t-BR" sz="1600" b="1"/>
              <a:t>Atribuições do Fiscal Técnico: (Parte I)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 b="1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-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PEC indicado pelo Dirigente de Ensino;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-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Garantir que o PAE-AE não exerça outras funções dentro da Unidade;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-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Validar o mapeamento com a quantidade de postos necessários, (definido pelo Fiscal Setorial)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-"/>
            </a:pPr>
            <a:r>
              <a:rPr lang="pt-BR" sz="1600">
                <a:latin typeface="Arial"/>
                <a:ea typeface="Arial"/>
                <a:cs typeface="Arial"/>
                <a:sym typeface="Arial"/>
              </a:rPr>
              <a:t>Acompanhar relatórios mensais gerados pelo Fiscal Setorial,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pt-BR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Monitorar a qualidade dos serviços, anotar em registro próprio as falhas, faltas e irregularidades detectadas, indicando dia, mês e ano, bem como  o nome dos empregados eventualmente envolvidos e encaminhar por e-mail (</a:t>
            </a:r>
            <a:r>
              <a:rPr lang="pt-BR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coped.demod.cape@educacao.sp.gov.br</a:t>
            </a:r>
            <a:r>
              <a:rPr lang="pt-BR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os apontamentos ao Gestor do Contrato;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pt-BR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Adotar medidas preventivas de controle do contrato, informando por e-mail ao Gestor do Contrato quanto à necessidade de suspensão;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pt-BR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Adotar medidas preventivas de controle do contrato, informando por e-mail ao Gestor do Contrato quanto à necessidade de suspensão;</a:t>
            </a:r>
            <a:endParaRPr sz="1600"/>
          </a:p>
        </p:txBody>
      </p:sp>
      <p:pic>
        <p:nvPicPr>
          <p:cNvPr id="227" name="Google Shape;227;p7" descr="Mão tocando celula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-1"/>
            <a:ext cx="6096000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28" name="Google Shape;228;p7" descr="Bloco em destaque"/>
          <p:cNvSpPr/>
          <p:nvPr/>
        </p:nvSpPr>
        <p:spPr>
          <a:xfrm>
            <a:off x="6904971" y="1332214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9" name="Google Shape;229;p7"/>
          <p:cNvSpPr txBox="1">
            <a:spLocks noGrp="1"/>
          </p:cNvSpPr>
          <p:nvPr>
            <p:ph type="title"/>
          </p:nvPr>
        </p:nvSpPr>
        <p:spPr>
          <a:xfrm>
            <a:off x="6095999" y="-16559"/>
            <a:ext cx="6096001" cy="11354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pt-BR" sz="6000"/>
              <a:t>Fiscal  Técnico</a:t>
            </a:r>
            <a:endParaRPr/>
          </a:p>
        </p:txBody>
      </p:sp>
      <p:sp>
        <p:nvSpPr>
          <p:cNvPr id="230" name="Google Shape;230;p7"/>
          <p:cNvSpPr txBox="1">
            <a:spLocks noGrp="1"/>
          </p:cNvSpPr>
          <p:nvPr>
            <p:ph type="body" idx="1"/>
          </p:nvPr>
        </p:nvSpPr>
        <p:spPr>
          <a:xfrm>
            <a:off x="6095999" y="921392"/>
            <a:ext cx="6096000" cy="7389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/>
              <a:t>Servidor (PEC) alocado na Diretoria de Ensino</a:t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9712960" y="6426000"/>
            <a:ext cx="247904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body" idx="3"/>
          </p:nvPr>
        </p:nvSpPr>
        <p:spPr>
          <a:xfrm>
            <a:off x="0" y="-1154150"/>
            <a:ext cx="5910900" cy="7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t-BR" sz="1500" b="1"/>
              <a:t>Atribuições do Fiscal Técnico: (Parte II)</a:t>
            </a:r>
            <a:endParaRPr sz="1500"/>
          </a:p>
          <a:p>
            <a:pPr marL="266700" lvl="0" indent="-260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-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Informar </a:t>
            </a:r>
            <a:r>
              <a:rPr lang="pt-BR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 e-mail </a:t>
            </a:r>
            <a:r>
              <a:rPr lang="pt-BR" sz="1500">
                <a:latin typeface="Arial"/>
                <a:ea typeface="Arial"/>
                <a:cs typeface="Arial"/>
                <a:sym typeface="Arial"/>
              </a:rPr>
              <a:t>ao Gestor do Contrato situações que demandem decisão ou adoção de medidas que ultrapassem sua competência; </a:t>
            </a:r>
            <a:endParaRPr sz="1500"/>
          </a:p>
          <a:p>
            <a:pPr marL="266700" lvl="0" indent="-260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-"/>
            </a:pPr>
            <a:r>
              <a:rPr lang="pt-BR" sz="1500">
                <a:latin typeface="Arial"/>
                <a:ea typeface="Arial"/>
                <a:cs typeface="Arial"/>
                <a:sym typeface="Arial"/>
              </a:rPr>
              <a:t>Comunicar imediatamente ao Gestor do Contrato, ocorrências que possam inviabilizar a execução do contrato nas datas aprazadas;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chemeClr val="dk1"/>
                </a:solidFill>
              </a:rPr>
              <a:t>Atribuições do Fiscal Técnico (Parte III)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Acompanhar a fiscalização do Fiscal Setorial através da planilha no link: </a:t>
            </a:r>
            <a:r>
              <a:rPr lang="pt-BR" sz="15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Avaliação de PAE-AE</a:t>
            </a: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60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Consolidar as notas das escolas através do FORMS no link: </a:t>
            </a:r>
            <a:r>
              <a:rPr lang="pt-BR" sz="15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Validação do Ateste de Frequência e Qualidade dos Serviços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pt-BR" sz="1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todo 2º dia útil de cada mês.</a:t>
            </a:r>
            <a:endParaRPr sz="15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8" descr="Mão tocando celula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65417" y="0"/>
            <a:ext cx="6096000" cy="674507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39" name="Google Shape;239;p8" descr="Bloco em destaque"/>
          <p:cNvSpPr/>
          <p:nvPr/>
        </p:nvSpPr>
        <p:spPr>
          <a:xfrm>
            <a:off x="6904971" y="1332214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6200126" y="7780"/>
            <a:ext cx="6026582" cy="9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</a:pPr>
            <a:r>
              <a:rPr lang="pt-BR" sz="6000"/>
              <a:t>Fiscal  Técnico</a:t>
            </a:r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body" idx="1"/>
          </p:nvPr>
        </p:nvSpPr>
        <p:spPr>
          <a:xfrm>
            <a:off x="6165417" y="1000560"/>
            <a:ext cx="5991875" cy="67541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/>
              <a:t>Servidor (PEC) alocado na Diretoria de Ensino</a:t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42" name="Google Shape;242;p8"/>
          <p:cNvSpPr txBox="1">
            <a:spLocks noGrp="1"/>
          </p:cNvSpPr>
          <p:nvPr>
            <p:ph type="sldNum" idx="12"/>
          </p:nvPr>
        </p:nvSpPr>
        <p:spPr>
          <a:xfrm>
            <a:off x="9712960" y="6371350"/>
            <a:ext cx="2479040" cy="47886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>
            <a:spLocks noGrp="1"/>
          </p:cNvSpPr>
          <p:nvPr>
            <p:ph type="body" idx="3"/>
          </p:nvPr>
        </p:nvSpPr>
        <p:spPr>
          <a:xfrm>
            <a:off x="130206" y="986828"/>
            <a:ext cx="5965794" cy="568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lang="pt-BR" sz="16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t-BR" sz="1600" b="1" dirty="0"/>
              <a:t>Atribuições do Fiscal Administrativo: (Parte I)</a:t>
            </a:r>
            <a:endParaRPr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Acompanhar os aspectos administrativos da execução dos serviços nos contratos com regime de dedicação exclusiva de mão de obra quanto às obrigações previdenciárias, fiscais e trabalhistas</a:t>
            </a:r>
            <a:endParaRPr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u="sng" dirty="0">
                <a:latin typeface="Arial"/>
                <a:ea typeface="Arial"/>
                <a:cs typeface="Arial"/>
                <a:sym typeface="Arial"/>
              </a:rPr>
              <a:t> FISCALIZAÇÃO INICIAL </a:t>
            </a: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(no momento do início da prestação de serviços):</a:t>
            </a:r>
            <a:endParaRPr dirty="0"/>
          </a:p>
          <a:p>
            <a:pPr marL="266700" indent="-266700">
              <a:buSzPts val="1600"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Elaborar planilha-resumo de todo contrato administrativo (checklist conforme modelo no link: </a:t>
            </a:r>
            <a:r>
              <a:rPr lang="pt-BR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 de planilha de fiscalização</a:t>
            </a:r>
            <a:r>
              <a:rPr lang="pt-BR" dirty="0"/>
              <a:t>)</a:t>
            </a:r>
            <a:endParaRPr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Verificar se o número de terceirizados coincidem o contratado;</a:t>
            </a:r>
            <a:endParaRPr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Fiscalizar por amostragem as Carteiras de Trabalho e Previdência Social - CTPS;</a:t>
            </a:r>
            <a:endParaRPr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Checar se o salário não é inferior ao previsto no contrato administrativo;</a:t>
            </a:r>
            <a:endParaRPr dirty="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Checar se existem obrigações adicionais Ex.: auxílio alimentação;</a:t>
            </a:r>
            <a:endParaRPr lang="pt-BR" sz="1600" dirty="0">
              <a:latin typeface="Arial"/>
              <a:cs typeface="Arial"/>
            </a:endParaRPr>
          </a:p>
          <a:p>
            <a:pPr marL="266700" indent="-266700">
              <a:buSzPts val="1600"/>
            </a:pPr>
            <a:r>
              <a:rPr lang="pt-BR" sz="1600" dirty="0">
                <a:latin typeface="Arial"/>
                <a:ea typeface="Arial"/>
                <a:cs typeface="Arial"/>
              </a:rPr>
              <a:t>Todos os materiais de apoio se encontram no link: </a:t>
            </a:r>
            <a:r>
              <a:rPr lang="pt-BR" sz="1600" dirty="0">
                <a:latin typeface="Arial"/>
                <a:ea typeface="Arial"/>
                <a:cs typeface="Arial"/>
                <a:hlinkClick r:id="rId4"/>
              </a:rPr>
              <a:t>Avaliação PAE-AE – para DEs e unidades escolares</a:t>
            </a:r>
          </a:p>
          <a:p>
            <a:pPr marL="266700" indent="-266700">
              <a:buSzPts val="1600"/>
            </a:pPr>
            <a:endParaRPr lang="pt-BR" sz="1600" dirty="0">
              <a:latin typeface="Arial"/>
              <a:ea typeface="Arial"/>
              <a:cs typeface="Arial"/>
            </a:endParaRPr>
          </a:p>
        </p:txBody>
      </p:sp>
      <p:sp>
        <p:nvSpPr>
          <p:cNvPr id="249" name="Google Shape;249;p11" descr="Bloco em destaque"/>
          <p:cNvSpPr/>
          <p:nvPr/>
        </p:nvSpPr>
        <p:spPr>
          <a:xfrm>
            <a:off x="6904971" y="1332214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0" name="Google Shape;250;p11"/>
          <p:cNvSpPr txBox="1">
            <a:spLocks noGrp="1"/>
          </p:cNvSpPr>
          <p:nvPr>
            <p:ph type="body" idx="1"/>
          </p:nvPr>
        </p:nvSpPr>
        <p:spPr>
          <a:xfrm>
            <a:off x="6904971" y="1447038"/>
            <a:ext cx="4855029" cy="1221648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/>
              <a:t>QUEM SERÁ????/</a:t>
            </a:r>
            <a:endParaRPr/>
          </a:p>
        </p:txBody>
      </p:sp>
      <p:sp>
        <p:nvSpPr>
          <p:cNvPr id="251" name="Google Shape;251;p11"/>
          <p:cNvSpPr>
            <a:spLocks noGrp="1"/>
          </p:cNvSpPr>
          <p:nvPr>
            <p:ph type="pic" idx="2"/>
          </p:nvPr>
        </p:nvSpPr>
        <p:spPr>
          <a:xfrm>
            <a:off x="7245924" y="1201850"/>
            <a:ext cx="4946100" cy="516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252" name="Google Shape;252;p11" descr="Mulher ao laptop, sorrin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5175" y="1201800"/>
            <a:ext cx="5087877" cy="51695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"/>
          <p:cNvSpPr txBox="1"/>
          <p:nvPr/>
        </p:nvSpPr>
        <p:spPr>
          <a:xfrm>
            <a:off x="-51050" y="0"/>
            <a:ext cx="12192000" cy="5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orbel"/>
              <a:buNone/>
            </a:pPr>
            <a:r>
              <a:rPr lang="pt-BR" sz="47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Fiscal  Administrativo</a:t>
            </a:r>
            <a:endParaRPr sz="700"/>
          </a:p>
        </p:txBody>
      </p:sp>
      <p:sp>
        <p:nvSpPr>
          <p:cNvPr id="254" name="Google Shape;254;p11"/>
          <p:cNvSpPr txBox="1"/>
          <p:nvPr/>
        </p:nvSpPr>
        <p:spPr>
          <a:xfrm>
            <a:off x="9757457" y="6329467"/>
            <a:ext cx="2536665" cy="538944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highlight>
                <a:srgbClr val="FFFF00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2920750" y="539100"/>
            <a:ext cx="6096000" cy="5391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Servidor Alocado no CAF indicado pelo Dirigente</a:t>
            </a:r>
            <a:endParaRPr sz="1800">
              <a:solidFill>
                <a:schemeClr val="lt1"/>
              </a:solidFill>
              <a:highlight>
                <a:srgbClr val="FFFF00"/>
              </a:highlight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1612</Words>
  <Application>Microsoft Office PowerPoint</Application>
  <PresentationFormat>Widescreen</PresentationFormat>
  <Paragraphs>150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Corbel</vt:lpstr>
      <vt:lpstr>Candara</vt:lpstr>
      <vt:lpstr>Arial</vt:lpstr>
      <vt:lpstr>Calibri</vt:lpstr>
      <vt:lpstr>Personalizado</vt:lpstr>
      <vt:lpstr>Profissional de Apoio Escolar –  Atividades Escolares PAE-AE</vt:lpstr>
      <vt:lpstr>Funções do PAE-AE</vt:lpstr>
      <vt:lpstr>PAE-AE</vt:lpstr>
      <vt:lpstr>Fiscal Setorial  Alocado na Unidade Escolar  </vt:lpstr>
      <vt:lpstr>Fiscal Setorial  Alocado na Unidade Escolar </vt:lpstr>
      <vt:lpstr>Fiscal Setorial  Alocado na Unidade Escolar </vt:lpstr>
      <vt:lpstr>Fiscal  Técnico</vt:lpstr>
      <vt:lpstr>Fiscal  Técnico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Elisa de Macedo Soares</dc:creator>
  <cp:lastModifiedBy>Dirne De Sa Novaes Silva</cp:lastModifiedBy>
  <cp:revision>56</cp:revision>
  <cp:lastPrinted>2026-02-12T13:23:49Z</cp:lastPrinted>
  <dcterms:created xsi:type="dcterms:W3CDTF">2024-10-11T14:59:09Z</dcterms:created>
  <dcterms:modified xsi:type="dcterms:W3CDTF">2026-02-12T14:15:50Z</dcterms:modified>
</cp:coreProperties>
</file>