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21"/>
  </p:notesMasterIdLst>
  <p:sldIdLst>
    <p:sldId id="276" r:id="rId2"/>
    <p:sldId id="278" r:id="rId3"/>
    <p:sldId id="274" r:id="rId4"/>
    <p:sldId id="275" r:id="rId5"/>
    <p:sldId id="277" r:id="rId6"/>
    <p:sldId id="267" r:id="rId7"/>
    <p:sldId id="266" r:id="rId8"/>
    <p:sldId id="264" r:id="rId9"/>
    <p:sldId id="268" r:id="rId10"/>
    <p:sldId id="281" r:id="rId11"/>
    <p:sldId id="261" r:id="rId12"/>
    <p:sldId id="262" r:id="rId13"/>
    <p:sldId id="279" r:id="rId14"/>
    <p:sldId id="269" r:id="rId15"/>
    <p:sldId id="270" r:id="rId16"/>
    <p:sldId id="271" r:id="rId17"/>
    <p:sldId id="272" r:id="rId18"/>
    <p:sldId id="273" r:id="rId19"/>
    <p:sldId id="280" r:id="rId20"/>
  </p:sldIdLst>
  <p:sldSz cx="12192000" cy="6858000"/>
  <p:notesSz cx="6858000" cy="9144000"/>
  <p:embeddedFontLst>
    <p:embeddedFont>
      <p:font typeface="Cambria" panose="02040503050406030204" pitchFamily="18" charset="0"/>
      <p:regular r:id="rId22"/>
      <p:bold r:id="rId23"/>
      <p:italic r:id="rId24"/>
      <p:boldItalic r:id="rId25"/>
    </p:embeddedFont>
    <p:embeddedFont>
      <p:font typeface="Poppins Medium" panose="00000600000000000000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secom/pt-br/assuntos/uso-de-telas-por-criancas-e-adolescentes/guia/guia-de-telas_sobre-usos-de-dispositivos-digitais_versaoweb.pdf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secom/pt-br/assuntos/uso-de-telas-por-criancas-e-adolescentes/guia/guia-de-telas_sobre-usos-de-dispositivos-digitais_versaoweb.pdf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secom/pt-br/assuntos/uso-de-telas-por-criancas-e-adolescentes/guia/guia-de-telas_sobre-usos-de-dispositivos-digitais_versaoweb.pdf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secom/pt-br/assuntos/uso-de-telas-por-criancas-e-adolescentes/guia/guia-de-telas_sobre-usos-de-dispositivos-digitais_versaoweb.pdf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secom/pt-br/assuntos/uso-de-telas-por-criancas-e-adolescentes/guia/guia-de-telas_sobre-usos-de-dispositivos-digitais_versaoweb.pdf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secom/pt-br/assuntos/uso-de-telas-por-criancas-e-adolescentes/guia/guia-de-telas_sobre-usos-de-dispositivos-digitais_versaoweb.pdf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secom/pt-br/assuntos/uso-de-telas-por-criancas-e-adolescentes/guia/guia-de-telas_sobre-usos-de-dispositivos-digitais_versaoweb.pdf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secom/pt-br/assuntos/uso-de-telas-por-criancas-e-adolescentes/guia/guia-de-telas_sobre-usos-de-dispositivos-digitais_versaoweb.pdf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secom/pt-br/assuntos/uso-de-telas-por-criancas-e-adolescentes/guia/guia-de-telas_sobre-usos-de-dispositivos-digitais_versaoweb.pdf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secom/pt-br/assuntos/uso-de-telas-por-criancas-e-adolescentes/guia/guia-de-telas_sobre-usos-de-dispositivos-digitais_versaoweb.pdf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secom/pt-br/assuntos/uso-de-telas-por-criancas-e-adolescentes/guia/guia-de-telas_sobre-usos-de-dispositivos-digitais_versaoweb.pdf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secom/pt-br/assuntos/uso-de-telas-por-criancas-e-adolescentes/guia/guia-de-telas_sobre-usos-de-dispositivos-digitais_versaoweb.pdf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secom/pt-br/assuntos/uso-de-telas-por-criancas-e-adolescentes/guia/guia-de-telas_sobre-usos-de-dispositivos-digitais_versaoweb.pdf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secom/pt-br/assuntos/uso-de-telas-por-criancas-e-adolescentes/guia/guia-de-telas_sobre-usos-de-dispositivos-digitais_versaoweb.pdf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b="1"/>
              <a:t>Orientações: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b="0"/>
              <a:t>Dê boas-vindas aos pais e responsáveis.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b="0"/>
              <a:t>Você pode planejar um momento de acolhida, como uma música, a leitura de um texto etc.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b="0"/>
              <a:t>Diga que o Dia C é ação em parceria com o Conviva SP - Programa de Melhoria da Convivência e Proteção Escolar – que foi criado pela Secretaria da Educação do Estado de São Paulo visando garantir que todas as escolas da rede sejam ambientes solidários, colaborativos, acolhedores e seguros.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b="0"/>
              <a:t>O Dia C representa uma excelente oportunidade para fortalecer os laços entre famílias e escola, criando um espaço de diálogo com a comunidade escolar. Para nosso primeiro encontro, a temática será o impacto do uso das redes sociais na vida dos estudantes. O objetivo central deste dia é promover uma reflexão profunda entre pais e responsáveis sobre essa questão tão relevante. Serão debatidos temas de grande relevância para a proteção e a convivência, com destaque para o cyberbullying e a necessidade de supervisão no ambiente online. Vamos aproveitar a repercussão gerada pela série 'Adolescência‘ e expandir o debate sobre esses temas.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/>
          </a:p>
        </p:txBody>
      </p:sp>
      <p:sp>
        <p:nvSpPr>
          <p:cNvPr id="106" name="Google Shape;10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>
          <a:extLst>
            <a:ext uri="{FF2B5EF4-FFF2-40B4-BE49-F238E27FC236}">
              <a16:creationId xmlns:a16="http://schemas.microsoft.com/office/drawing/2014/main" id="{53BC4FAE-370A-FB73-12E8-0B79D3E79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>
            <a:extLst>
              <a:ext uri="{FF2B5EF4-FFF2-40B4-BE49-F238E27FC236}">
                <a16:creationId xmlns:a16="http://schemas.microsoft.com/office/drawing/2014/main" id="{A4298F20-CBDC-AB3C-710D-BCE9F99F2C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4:notes">
            <a:extLst>
              <a:ext uri="{FF2B5EF4-FFF2-40B4-BE49-F238E27FC236}">
                <a16:creationId xmlns:a16="http://schemas.microsoft.com/office/drawing/2014/main" id="{183DDC1F-F2BD-87DA-26D4-4C501B752A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b="1"/>
              <a:t>Orientações: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pt-BR"/>
              <a:t>Dê início à conversa sobre os impactos do ambiente digital e virtual em crianças e adolescentes com a pergunta apresentada no slide. O objetivo é que ela sirva como ponto de partida para um diálogo rico, onde possamos entender as preocupações que os pais e responsáveis trazem em relação ao universo das redes sociais.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/>
              <a:t>Incentive a participação de todos, criando um ambiente aberto e respeitoso para a troca de ideias e experiências. Você também pode pedir a algum participante iniciar respondendo, isso pode contribuir para que os demais também se sintam a vontade para compartilhar. Você pode ir anotando as respostas em uma lousa ou cartaz para que todos vejam ou pode anotar em um caderno para retomar no fechamento. Agradeça a contribuição de todos e explique que os próximos slides vão conter trechos da série Adolescência, além de um vídeo com a fala de uma delegada especialista em crimes digitais contra crianças e adolescentes. Compartilhe que um material que apoiou essa apresentação foi o Guia </a:t>
            </a:r>
            <a:r>
              <a:rPr lang="pt-BR" sz="1200" b="0" i="0" u="none" strike="noStrike" cap="none">
                <a:solidFill>
                  <a:srgbClr val="20385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Crianças, adolescentes e telas: Guia sobre usos de dispositivos digitais: </a:t>
            </a:r>
            <a:r>
              <a:rPr lang="pt-BR" sz="1200" b="0" i="0" u="sng" strike="noStrike" cap="none">
                <a:solidFill>
                  <a:schemeClr val="hlink"/>
                </a:solidFill>
                <a:latin typeface="Poppins Medium"/>
                <a:ea typeface="Poppins Medium"/>
                <a:cs typeface="Poppins Medium"/>
                <a:sym typeface="Poppins Medium"/>
                <a:hlinkClick r:id="rId3"/>
              </a:rPr>
              <a:t>https://www.gov.br/secom/pt-br/assuntos/uso-de-telas-por-criancas-e-adolescentes/guia/guia-de-telas_sobre-usos-de-dispositivos-digitais_versaoweb.pdf</a:t>
            </a:r>
            <a:endParaRPr sz="1200" b="0" i="0" u="none" strike="noStrike" cap="none">
              <a:solidFill>
                <a:srgbClr val="20385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pt-BR" b="1" u="sng"/>
              <a:t>Texto para ajudar no diálogo com os pais: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pt-BR" sz="1200"/>
              <a:t>“É importante dar atenção especial a situações de vulnerabilidade que podem ser agravadas pelo conteúdo online. A exposição a hostilidades, cyberbullying ou assédio, exposição a gatilhos emocionais, comparações autodepreciativas, quando combinadas com fatores da vida fora das telas, podem, inclusive, representar aumento do risco para o desenvolvimento de comportamento suicida ou de autolesão. Adolescentes que já enfrentam problemas de saúde ou quadro de adoecimento mental são ainda mais sensíveis a esses riscos online, incluindo cyberbullying, assédio e exposição à desinformação. </a:t>
            </a:r>
            <a:r>
              <a:rPr lang="pt-BR"/>
              <a:t>Comunidades online relacionadas à autolesão ou a transtornos alimentares podem ser fáceis de encontrar, com acesso público e sem avisos sobre a natureza do conteúdo sensível disponível. Frequentemente, essas comunidades são amplificadas por algoritmos projetados para reter a atenção dos usuários. Isso pode prejudicar a saúde mental dos adolescentes que as usam, inclusive incentivando padrões inalcançáveis de aparência e imagem corporal.”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5" name="Google Shape;135;p4:notes">
            <a:extLst>
              <a:ext uri="{FF2B5EF4-FFF2-40B4-BE49-F238E27FC236}">
                <a16:creationId xmlns:a16="http://schemas.microsoft.com/office/drawing/2014/main" id="{582F0F0C-CC07-5A2F-7BC9-7704965D994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pt-BR" sz="1200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806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>
          <a:extLst>
            <a:ext uri="{FF2B5EF4-FFF2-40B4-BE49-F238E27FC236}">
              <a16:creationId xmlns:a16="http://schemas.microsoft.com/office/drawing/2014/main" id="{475098FA-C5B3-C867-0B40-4E86CF1A8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>
            <a:extLst>
              <a:ext uri="{FF2B5EF4-FFF2-40B4-BE49-F238E27FC236}">
                <a16:creationId xmlns:a16="http://schemas.microsoft.com/office/drawing/2014/main" id="{5FF144EA-B65D-CCAD-42DC-23F48432938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4:notes">
            <a:extLst>
              <a:ext uri="{FF2B5EF4-FFF2-40B4-BE49-F238E27FC236}">
                <a16:creationId xmlns:a16="http://schemas.microsoft.com/office/drawing/2014/main" id="{509B4D77-DF2E-E4FA-629E-EEAD1563B9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b="1"/>
              <a:t>Orientações: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pt-BR"/>
              <a:t>Dê início à conversa sobre os impactos do ambiente digital e virtual em crianças e adolescentes com a pergunta apresentada no slide. O objetivo é que ela sirva como ponto de partida para um diálogo rico, onde possamos entender as preocupações que os pais e responsáveis trazem em relação ao universo das redes sociais.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/>
              <a:t>Incentive a participação de todos, criando um ambiente aberto e respeitoso para a troca de ideias e experiências. Você também pode pedir a algum participante iniciar respondendo, isso pode contribuir para que os demais também se sintam a vontade para compartilhar. Você pode ir anotando as respostas em uma lousa ou cartaz para que todos vejam ou pode anotar em um caderno para retomar no fechamento. Agradeça a contribuição de todos e explique que os próximos slides vão conter trechos da série Adolescência, além de um vídeo com a fala de uma delegada especialista em crimes digitais contra crianças e adolescentes. Compartilhe que um material que apoiou essa apresentação foi o Guia </a:t>
            </a:r>
            <a:r>
              <a:rPr lang="pt-BR" sz="1200" b="0" i="0" u="none" strike="noStrike" cap="none">
                <a:solidFill>
                  <a:srgbClr val="20385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Crianças, adolescentes e telas: Guia sobre usos de dispositivos digitais: </a:t>
            </a:r>
            <a:r>
              <a:rPr lang="pt-BR" sz="1200" b="0" i="0" u="sng" strike="noStrike" cap="none">
                <a:solidFill>
                  <a:schemeClr val="hlink"/>
                </a:solidFill>
                <a:latin typeface="Poppins Medium"/>
                <a:ea typeface="Poppins Medium"/>
                <a:cs typeface="Poppins Medium"/>
                <a:sym typeface="Poppins Medium"/>
                <a:hlinkClick r:id="rId3"/>
              </a:rPr>
              <a:t>https://www.gov.br/secom/pt-br/assuntos/uso-de-telas-por-criancas-e-adolescentes/guia/guia-de-telas_sobre-usos-de-dispositivos-digitais_versaoweb.pdf</a:t>
            </a:r>
            <a:endParaRPr sz="1200" b="0" i="0" u="none" strike="noStrike" cap="none">
              <a:solidFill>
                <a:srgbClr val="20385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pt-BR" b="1" u="sng"/>
              <a:t>Texto para ajudar no diálogo com os pais: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pt-BR" sz="1200"/>
              <a:t>“É importante dar atenção especial a situações de vulnerabilidade que podem ser agravadas pelo conteúdo online. A exposição a hostilidades, cyberbullying ou assédio, exposição a gatilhos emocionais, comparações autodepreciativas, quando combinadas com fatores da vida fora das telas, podem, inclusive, representar aumento do risco para o desenvolvimento de comportamento suicida ou de autolesão. Adolescentes que já enfrentam problemas de saúde ou quadro de adoecimento mental são ainda mais sensíveis a esses riscos online, incluindo cyberbullying, assédio e exposição à desinformação. </a:t>
            </a:r>
            <a:r>
              <a:rPr lang="pt-BR"/>
              <a:t>Comunidades online relacionadas à autolesão ou a transtornos alimentares podem ser fáceis de encontrar, com acesso público e sem avisos sobre a natureza do conteúdo sensível disponível. Frequentemente, essas comunidades são amplificadas por algoritmos projetados para reter a atenção dos usuários. Isso pode prejudicar a saúde mental dos adolescentes que as usam, inclusive incentivando padrões inalcançáveis de aparência e imagem corporal.”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5" name="Google Shape;135;p4:notes">
            <a:extLst>
              <a:ext uri="{FF2B5EF4-FFF2-40B4-BE49-F238E27FC236}">
                <a16:creationId xmlns:a16="http://schemas.microsoft.com/office/drawing/2014/main" id="{5CEC97EE-C89A-8314-5DAB-63FBA9067D7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pt-BR" sz="1200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700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>
          <a:extLst>
            <a:ext uri="{FF2B5EF4-FFF2-40B4-BE49-F238E27FC236}">
              <a16:creationId xmlns:a16="http://schemas.microsoft.com/office/drawing/2014/main" id="{C64A9653-4E53-FD28-F7B1-8D272D47C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>
            <a:extLst>
              <a:ext uri="{FF2B5EF4-FFF2-40B4-BE49-F238E27FC236}">
                <a16:creationId xmlns:a16="http://schemas.microsoft.com/office/drawing/2014/main" id="{259155E7-9D8F-8C91-AD7A-1752CADD45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4:notes">
            <a:extLst>
              <a:ext uri="{FF2B5EF4-FFF2-40B4-BE49-F238E27FC236}">
                <a16:creationId xmlns:a16="http://schemas.microsoft.com/office/drawing/2014/main" id="{78FBF8D1-94D8-318C-BF93-8687A2EB99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b="1"/>
              <a:t>Orientações: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pt-BR"/>
              <a:t>Dê início à conversa sobre os impactos do ambiente digital e virtual em crianças e adolescentes com a pergunta apresentada no slide. O objetivo é que ela sirva como ponto de partida para um diálogo rico, onde possamos entender as preocupações que os pais e responsáveis trazem em relação ao universo das redes sociais.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/>
              <a:t>Incentive a participação de todos, criando um ambiente aberto e respeitoso para a troca de ideias e experiências. Você também pode pedir a algum participante iniciar respondendo, isso pode contribuir para que os demais também se sintam a vontade para compartilhar. Você pode ir anotando as respostas em uma lousa ou cartaz para que todos vejam ou pode anotar em um caderno para retomar no fechamento. Agradeça a contribuição de todos e explique que os próximos slides vão conter trechos da série Adolescência, além de um vídeo com a fala de uma delegada especialista em crimes digitais contra crianças e adolescentes. Compartilhe que um material que apoiou essa apresentação foi o Guia </a:t>
            </a:r>
            <a:r>
              <a:rPr lang="pt-BR" sz="1200" b="0" i="0" u="none" strike="noStrike" cap="none">
                <a:solidFill>
                  <a:srgbClr val="20385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Crianças, adolescentes e telas: Guia sobre usos de dispositivos digitais: </a:t>
            </a:r>
            <a:r>
              <a:rPr lang="pt-BR" sz="1200" b="0" i="0" u="sng" strike="noStrike" cap="none">
                <a:solidFill>
                  <a:schemeClr val="hlink"/>
                </a:solidFill>
                <a:latin typeface="Poppins Medium"/>
                <a:ea typeface="Poppins Medium"/>
                <a:cs typeface="Poppins Medium"/>
                <a:sym typeface="Poppins Medium"/>
                <a:hlinkClick r:id="rId3"/>
              </a:rPr>
              <a:t>https://www.gov.br/secom/pt-br/assuntos/uso-de-telas-por-criancas-e-adolescentes/guia/guia-de-telas_sobre-usos-de-dispositivos-digitais_versaoweb.pdf</a:t>
            </a:r>
            <a:endParaRPr sz="1200" b="0" i="0" u="none" strike="noStrike" cap="none">
              <a:solidFill>
                <a:srgbClr val="20385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pt-BR" b="1" u="sng"/>
              <a:t>Texto para ajudar no diálogo com os pais: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pt-BR" sz="1200"/>
              <a:t>“É importante dar atenção especial a situações de vulnerabilidade que podem ser agravadas pelo conteúdo online. A exposição a hostilidades, cyberbullying ou assédio, exposição a gatilhos emocionais, comparações autodepreciativas, quando combinadas com fatores da vida fora das telas, podem, inclusive, representar aumento do risco para o desenvolvimento de comportamento suicida ou de autolesão. Adolescentes que já enfrentam problemas de saúde ou quadro de adoecimento mental são ainda mais sensíveis a esses riscos online, incluindo cyberbullying, assédio e exposição à desinformação. </a:t>
            </a:r>
            <a:r>
              <a:rPr lang="pt-BR"/>
              <a:t>Comunidades online relacionadas à autolesão ou a transtornos alimentares podem ser fáceis de encontrar, com acesso público e sem avisos sobre a natureza do conteúdo sensível disponível. Frequentemente, essas comunidades são amplificadas por algoritmos projetados para reter a atenção dos usuários. Isso pode prejudicar a saúde mental dos adolescentes que as usam, inclusive incentivando padrões inalcançáveis de aparência e imagem corporal.”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5" name="Google Shape;135;p4:notes">
            <a:extLst>
              <a:ext uri="{FF2B5EF4-FFF2-40B4-BE49-F238E27FC236}">
                <a16:creationId xmlns:a16="http://schemas.microsoft.com/office/drawing/2014/main" id="{83167891-8C3E-3500-AF80-861B4A65BBE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pt-BR" sz="1200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55845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>
          <a:extLst>
            <a:ext uri="{FF2B5EF4-FFF2-40B4-BE49-F238E27FC236}">
              <a16:creationId xmlns:a16="http://schemas.microsoft.com/office/drawing/2014/main" id="{2251A341-BB6A-7161-930B-A0A0C0906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:notes">
            <a:extLst>
              <a:ext uri="{FF2B5EF4-FFF2-40B4-BE49-F238E27FC236}">
                <a16:creationId xmlns:a16="http://schemas.microsoft.com/office/drawing/2014/main" id="{6C26BE99-577F-6858-9B00-E5EB50D6F9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1:notes">
            <a:extLst>
              <a:ext uri="{FF2B5EF4-FFF2-40B4-BE49-F238E27FC236}">
                <a16:creationId xmlns:a16="http://schemas.microsoft.com/office/drawing/2014/main" id="{B0DBDD47-54BA-7248-C6D1-9955CFFA05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b="1"/>
              <a:t>Orientações: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b="0"/>
              <a:t>Dê boas-vindas aos pais e responsáveis.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b="0"/>
              <a:t>Você pode planejar um momento de acolhida, como uma música, a leitura de um texto etc.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b="0"/>
              <a:t>Diga que o Dia C é ação em parceria com o Conviva SP - Programa de Melhoria da Convivência e Proteção Escolar – que foi criado pela Secretaria da Educação do Estado de São Paulo visando garantir que todas as escolas da rede sejam ambientes solidários, colaborativos, acolhedores e seguros.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b="0"/>
              <a:t>O Dia C representa uma excelente oportunidade para fortalecer os laços entre famílias e escola, criando um espaço de diálogo com a comunidade escolar. Para nosso primeiro encontro, a temática será o impacto do uso das redes sociais na vida dos estudantes. O objetivo central deste dia é promover uma reflexão profunda entre pais e responsáveis sobre essa questão tão relevante. Serão debatidos temas de grande relevância para a proteção e a convivência, com destaque para o cyberbullying e a necessidade de supervisão no ambiente online. Vamos aproveitar a repercussão gerada pela série 'Adolescência‘ e expandir o debate sobre esses temas.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/>
          </a:p>
        </p:txBody>
      </p:sp>
      <p:sp>
        <p:nvSpPr>
          <p:cNvPr id="106" name="Google Shape;106;p1:notes">
            <a:extLst>
              <a:ext uri="{FF2B5EF4-FFF2-40B4-BE49-F238E27FC236}">
                <a16:creationId xmlns:a16="http://schemas.microsoft.com/office/drawing/2014/main" id="{993B0D9C-8EA7-6F8A-65CF-030842830CE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32115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>
          <a:extLst>
            <a:ext uri="{FF2B5EF4-FFF2-40B4-BE49-F238E27FC236}">
              <a16:creationId xmlns:a16="http://schemas.microsoft.com/office/drawing/2014/main" id="{70E2F4B7-7315-BE0F-A95B-0FFC91388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>
            <a:extLst>
              <a:ext uri="{FF2B5EF4-FFF2-40B4-BE49-F238E27FC236}">
                <a16:creationId xmlns:a16="http://schemas.microsoft.com/office/drawing/2014/main" id="{B6B95D94-FAC3-CB1A-5B78-04B1D2CCBE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4:notes">
            <a:extLst>
              <a:ext uri="{FF2B5EF4-FFF2-40B4-BE49-F238E27FC236}">
                <a16:creationId xmlns:a16="http://schemas.microsoft.com/office/drawing/2014/main" id="{CCE0D37A-2C2B-3067-4F0C-BD3ED17FFD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b="1"/>
              <a:t>Orientações: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pt-BR"/>
              <a:t>Dê início à conversa sobre os impactos do ambiente digital e virtual em crianças e adolescentes com a pergunta apresentada no slide. O objetivo é que ela sirva como ponto de partida para um diálogo rico, onde possamos entender as preocupações que os pais e responsáveis trazem em relação ao universo das redes sociais.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/>
              <a:t>Incentive a participação de todos, criando um ambiente aberto e respeitoso para a troca de ideias e experiências. Você também pode pedir a algum participante iniciar respondendo, isso pode contribuir para que os demais também se sintam a vontade para compartilhar. Você pode ir anotando as respostas em uma lousa ou cartaz para que todos vejam ou pode anotar em um caderno para retomar no fechamento. Agradeça a contribuição de todos e explique que os próximos slides vão conter trechos da série Adolescência, além de um vídeo com a fala de uma delegada especialista em crimes digitais contra crianças e adolescentes. Compartilhe que um material que apoiou essa apresentação foi o Guia </a:t>
            </a:r>
            <a:r>
              <a:rPr lang="pt-BR" sz="1200" b="0" i="0" u="none" strike="noStrike" cap="none">
                <a:solidFill>
                  <a:srgbClr val="20385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Crianças, adolescentes e telas: Guia sobre usos de dispositivos digitais: </a:t>
            </a:r>
            <a:r>
              <a:rPr lang="pt-BR" sz="1200" b="0" i="0" u="sng" strike="noStrike" cap="none">
                <a:solidFill>
                  <a:schemeClr val="hlink"/>
                </a:solidFill>
                <a:latin typeface="Poppins Medium"/>
                <a:ea typeface="Poppins Medium"/>
                <a:cs typeface="Poppins Medium"/>
                <a:sym typeface="Poppins Medium"/>
                <a:hlinkClick r:id="rId3"/>
              </a:rPr>
              <a:t>https://www.gov.br/secom/pt-br/assuntos/uso-de-telas-por-criancas-e-adolescentes/guia/guia-de-telas_sobre-usos-de-dispositivos-digitais_versaoweb.pdf</a:t>
            </a:r>
            <a:endParaRPr sz="1200" b="0" i="0" u="none" strike="noStrike" cap="none">
              <a:solidFill>
                <a:srgbClr val="20385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pt-BR" b="1" u="sng"/>
              <a:t>Texto para ajudar no diálogo com os pais: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pt-BR" sz="1200"/>
              <a:t>“É importante dar atenção especial a situações de vulnerabilidade que podem ser agravadas pelo conteúdo online. A exposição a hostilidades, cyberbullying ou assédio, exposição a gatilhos emocionais, comparações autodepreciativas, quando combinadas com fatores da vida fora das telas, podem, inclusive, representar aumento do risco para o desenvolvimento de comportamento suicida ou de autolesão. Adolescentes que já enfrentam problemas de saúde ou quadro de adoecimento mental são ainda mais sensíveis a esses riscos online, incluindo cyberbullying, assédio e exposição à desinformação. </a:t>
            </a:r>
            <a:r>
              <a:rPr lang="pt-BR"/>
              <a:t>Comunidades online relacionadas à autolesão ou a transtornos alimentares podem ser fáceis de encontrar, com acesso público e sem avisos sobre a natureza do conteúdo sensível disponível. Frequentemente, essas comunidades são amplificadas por algoritmos projetados para reter a atenção dos usuários. Isso pode prejudicar a saúde mental dos adolescentes que as usam, inclusive incentivando padrões inalcançáveis de aparência e imagem corporal.”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5" name="Google Shape;135;p4:notes">
            <a:extLst>
              <a:ext uri="{FF2B5EF4-FFF2-40B4-BE49-F238E27FC236}">
                <a16:creationId xmlns:a16="http://schemas.microsoft.com/office/drawing/2014/main" id="{CBDE4BFB-65B0-DFD8-8E99-B77C5630348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pt-BR" sz="1200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59108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>
          <a:extLst>
            <a:ext uri="{FF2B5EF4-FFF2-40B4-BE49-F238E27FC236}">
              <a16:creationId xmlns:a16="http://schemas.microsoft.com/office/drawing/2014/main" id="{A2874E1F-87C0-4F7B-6BC4-F67FEFB13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>
            <a:extLst>
              <a:ext uri="{FF2B5EF4-FFF2-40B4-BE49-F238E27FC236}">
                <a16:creationId xmlns:a16="http://schemas.microsoft.com/office/drawing/2014/main" id="{50DFD36B-C8D9-78BC-198C-1261D3606C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4:notes">
            <a:extLst>
              <a:ext uri="{FF2B5EF4-FFF2-40B4-BE49-F238E27FC236}">
                <a16:creationId xmlns:a16="http://schemas.microsoft.com/office/drawing/2014/main" id="{0EA01876-F52E-2FE9-FBD6-9F86830119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b="1"/>
              <a:t>Orientações: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pt-BR"/>
              <a:t>Dê início à conversa sobre os impactos do ambiente digital e virtual em crianças e adolescentes com a pergunta apresentada no slide. O objetivo é que ela sirva como ponto de partida para um diálogo rico, onde possamos entender as preocupações que os pais e responsáveis trazem em relação ao universo das redes sociais.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/>
              <a:t>Incentive a participação de todos, criando um ambiente aberto e respeitoso para a troca de ideias e experiências. Você também pode pedir a algum participante iniciar respondendo, isso pode contribuir para que os demais também se sintam a vontade para compartilhar. Você pode ir anotando as respostas em uma lousa ou cartaz para que todos vejam ou pode anotar em um caderno para retomar no fechamento. Agradeça a contribuição de todos e explique que os próximos slides vão conter trechos da série Adolescência, além de um vídeo com a fala de uma delegada especialista em crimes digitais contra crianças e adolescentes. Compartilhe que um material que apoiou essa apresentação foi o Guia </a:t>
            </a:r>
            <a:r>
              <a:rPr lang="pt-BR" sz="1200" b="0" i="0" u="none" strike="noStrike" cap="none">
                <a:solidFill>
                  <a:srgbClr val="20385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Crianças, adolescentes e telas: Guia sobre usos de dispositivos digitais: </a:t>
            </a:r>
            <a:r>
              <a:rPr lang="pt-BR" sz="1200" b="0" i="0" u="sng" strike="noStrike" cap="none">
                <a:solidFill>
                  <a:schemeClr val="hlink"/>
                </a:solidFill>
                <a:latin typeface="Poppins Medium"/>
                <a:ea typeface="Poppins Medium"/>
                <a:cs typeface="Poppins Medium"/>
                <a:sym typeface="Poppins Medium"/>
                <a:hlinkClick r:id="rId3"/>
              </a:rPr>
              <a:t>https://www.gov.br/secom/pt-br/assuntos/uso-de-telas-por-criancas-e-adolescentes/guia/guia-de-telas_sobre-usos-de-dispositivos-digitais_versaoweb.pdf</a:t>
            </a:r>
            <a:endParaRPr sz="1200" b="0" i="0" u="none" strike="noStrike" cap="none">
              <a:solidFill>
                <a:srgbClr val="20385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pt-BR" b="1" u="sng"/>
              <a:t>Texto para ajudar no diálogo com os pais: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pt-BR" sz="1200"/>
              <a:t>“É importante dar atenção especial a situações de vulnerabilidade que podem ser agravadas pelo conteúdo online. A exposição a hostilidades, cyberbullying ou assédio, exposição a gatilhos emocionais, comparações autodepreciativas, quando combinadas com fatores da vida fora das telas, podem, inclusive, representar aumento do risco para o desenvolvimento de comportamento suicida ou de autolesão. Adolescentes que já enfrentam problemas de saúde ou quadro de adoecimento mental são ainda mais sensíveis a esses riscos online, incluindo cyberbullying, assédio e exposição à desinformação. </a:t>
            </a:r>
            <a:r>
              <a:rPr lang="pt-BR"/>
              <a:t>Comunidades online relacionadas à autolesão ou a transtornos alimentares podem ser fáceis de encontrar, com acesso público e sem avisos sobre a natureza do conteúdo sensível disponível. Frequentemente, essas comunidades são amplificadas por algoritmos projetados para reter a atenção dos usuários. Isso pode prejudicar a saúde mental dos adolescentes que as usam, inclusive incentivando padrões inalcançáveis de aparência e imagem corporal.”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5" name="Google Shape;135;p4:notes">
            <a:extLst>
              <a:ext uri="{FF2B5EF4-FFF2-40B4-BE49-F238E27FC236}">
                <a16:creationId xmlns:a16="http://schemas.microsoft.com/office/drawing/2014/main" id="{AF3120F3-85E8-0F95-ADE0-DD1A1B52BE6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pt-BR" sz="1200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84508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>
          <a:extLst>
            <a:ext uri="{FF2B5EF4-FFF2-40B4-BE49-F238E27FC236}">
              <a16:creationId xmlns:a16="http://schemas.microsoft.com/office/drawing/2014/main" id="{759D319F-D4C4-D297-18A9-805143519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>
            <a:extLst>
              <a:ext uri="{FF2B5EF4-FFF2-40B4-BE49-F238E27FC236}">
                <a16:creationId xmlns:a16="http://schemas.microsoft.com/office/drawing/2014/main" id="{71D212AC-6F4E-7BD2-D4A1-57CFCC9987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4:notes">
            <a:extLst>
              <a:ext uri="{FF2B5EF4-FFF2-40B4-BE49-F238E27FC236}">
                <a16:creationId xmlns:a16="http://schemas.microsoft.com/office/drawing/2014/main" id="{636BAFE4-1225-DDC0-7350-EA783F5B9B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b="1"/>
              <a:t>Orientações: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pt-BR"/>
              <a:t>Dê início à conversa sobre os impactos do ambiente digital e virtual em crianças e adolescentes com a pergunta apresentada no slide. O objetivo é que ela sirva como ponto de partida para um diálogo rico, onde possamos entender as preocupações que os pais e responsáveis trazem em relação ao universo das redes sociais.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/>
              <a:t>Incentive a participação de todos, criando um ambiente aberto e respeitoso para a troca de ideias e experiências. Você também pode pedir a algum participante iniciar respondendo, isso pode contribuir para que os demais também se sintam a vontade para compartilhar. Você pode ir anotando as respostas em uma lousa ou cartaz para que todos vejam ou pode anotar em um caderno para retomar no fechamento. Agradeça a contribuição de todos e explique que os próximos slides vão conter trechos da série Adolescência, além de um vídeo com a fala de uma delegada especialista em crimes digitais contra crianças e adolescentes. Compartilhe que um material que apoiou essa apresentação foi o Guia </a:t>
            </a:r>
            <a:r>
              <a:rPr lang="pt-BR" sz="1200" b="0" i="0" u="none" strike="noStrike" cap="none">
                <a:solidFill>
                  <a:srgbClr val="20385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Crianças, adolescentes e telas: Guia sobre usos de dispositivos digitais: </a:t>
            </a:r>
            <a:r>
              <a:rPr lang="pt-BR" sz="1200" b="0" i="0" u="sng" strike="noStrike" cap="none">
                <a:solidFill>
                  <a:schemeClr val="hlink"/>
                </a:solidFill>
                <a:latin typeface="Poppins Medium"/>
                <a:ea typeface="Poppins Medium"/>
                <a:cs typeface="Poppins Medium"/>
                <a:sym typeface="Poppins Medium"/>
                <a:hlinkClick r:id="rId3"/>
              </a:rPr>
              <a:t>https://www.gov.br/secom/pt-br/assuntos/uso-de-telas-por-criancas-e-adolescentes/guia/guia-de-telas_sobre-usos-de-dispositivos-digitais_versaoweb.pdf</a:t>
            </a:r>
            <a:endParaRPr sz="1200" b="0" i="0" u="none" strike="noStrike" cap="none">
              <a:solidFill>
                <a:srgbClr val="20385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pt-BR" b="1" u="sng"/>
              <a:t>Texto para ajudar no diálogo com os pais: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pt-BR" sz="1200"/>
              <a:t>“É importante dar atenção especial a situações de vulnerabilidade que podem ser agravadas pelo conteúdo online. A exposição a hostilidades, cyberbullying ou assédio, exposição a gatilhos emocionais, comparações autodepreciativas, quando combinadas com fatores da vida fora das telas, podem, inclusive, representar aumento do risco para o desenvolvimento de comportamento suicida ou de autolesão. Adolescentes que já enfrentam problemas de saúde ou quadro de adoecimento mental são ainda mais sensíveis a esses riscos online, incluindo cyberbullying, assédio e exposição à desinformação. </a:t>
            </a:r>
            <a:r>
              <a:rPr lang="pt-BR"/>
              <a:t>Comunidades online relacionadas à autolesão ou a transtornos alimentares podem ser fáceis de encontrar, com acesso público e sem avisos sobre a natureza do conteúdo sensível disponível. Frequentemente, essas comunidades são amplificadas por algoritmos projetados para reter a atenção dos usuários. Isso pode prejudicar a saúde mental dos adolescentes que as usam, inclusive incentivando padrões inalcançáveis de aparência e imagem corporal.”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5" name="Google Shape;135;p4:notes">
            <a:extLst>
              <a:ext uri="{FF2B5EF4-FFF2-40B4-BE49-F238E27FC236}">
                <a16:creationId xmlns:a16="http://schemas.microsoft.com/office/drawing/2014/main" id="{A90FAD91-5952-F534-33B8-38713A6F635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pt-BR" sz="1200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49023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>
          <a:extLst>
            <a:ext uri="{FF2B5EF4-FFF2-40B4-BE49-F238E27FC236}">
              <a16:creationId xmlns:a16="http://schemas.microsoft.com/office/drawing/2014/main" id="{0AE679D0-0C81-BA26-7739-1B67EC76E6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>
            <a:extLst>
              <a:ext uri="{FF2B5EF4-FFF2-40B4-BE49-F238E27FC236}">
                <a16:creationId xmlns:a16="http://schemas.microsoft.com/office/drawing/2014/main" id="{88D14A22-F46E-B91D-B3BF-BFF738530F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4:notes">
            <a:extLst>
              <a:ext uri="{FF2B5EF4-FFF2-40B4-BE49-F238E27FC236}">
                <a16:creationId xmlns:a16="http://schemas.microsoft.com/office/drawing/2014/main" id="{E2DE4059-99BB-E53F-44A5-BEB3C91030F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b="1" dirty="0"/>
              <a:t>Orientações: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pt-BR" dirty="0"/>
              <a:t>Dê início à conversa sobre os impactos do ambiente digital e virtual em crianças e adolescentes com a pergunta apresentada no slide. O objetivo é que ela sirva como ponto de partida para um diálogo rico, onde possamos entender as preocupações que os pais e responsáveis trazem em relação ao universo das redes sociais.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dirty="0"/>
              <a:t>Incentive a participação de todos, criando um ambiente aberto e respeitoso para a troca de ideias e experiências. Você também pode pedir a algum participante iniciar respondendo, isso pode contribuir para que os demais também se sintam a vontade para compartilhar. Você pode ir anotando as respostas em uma lousa ou cartaz para que todos vejam ou pode anotar em um caderno para retomar no fechamento. Agradeça a contribuição de todos e explique que os próximos slides vão conter trechos da série Adolescência, além de um vídeo com a fala de uma delegada especialista em crimes digitais contra crianças e adolescentes. Compartilhe que um material que apoiou essa apresentação foi o Guia </a:t>
            </a:r>
            <a:r>
              <a:rPr lang="pt-BR" sz="1200" b="0" i="0" u="none" strike="noStrike" cap="none" dirty="0">
                <a:solidFill>
                  <a:srgbClr val="20385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Crianças, adolescentes e telas: Guia sobre usos de dispositivos digitais: </a:t>
            </a:r>
            <a:r>
              <a:rPr lang="pt-BR" sz="1200" b="0" i="0" u="sng" strike="noStrike" cap="none" dirty="0">
                <a:solidFill>
                  <a:schemeClr val="hlink"/>
                </a:solidFill>
                <a:latin typeface="Poppins Medium"/>
                <a:ea typeface="Poppins Medium"/>
                <a:cs typeface="Poppins Medium"/>
                <a:sym typeface="Poppins Medium"/>
                <a:hlinkClick r:id="rId3"/>
              </a:rPr>
              <a:t>https://www.gov.br/secom/pt-br/assuntos/uso-de-telas-por-criancas-e-adolescentes/guia/guia-de-telas_sobre-usos-de-dispositivos-digitais_versaoweb.pdf</a:t>
            </a:r>
            <a:endParaRPr sz="1200" b="0" i="0" u="none" strike="noStrike" cap="none" dirty="0">
              <a:solidFill>
                <a:srgbClr val="20385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pt-BR" b="1" u="sng" dirty="0"/>
              <a:t>Texto para ajudar no diálogo com os pais:</a:t>
            </a:r>
            <a:endParaRPr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pt-BR" sz="1200" dirty="0"/>
              <a:t>“É importante dar atenção especial a situações de vulnerabilidade que podem ser agravadas pelo conteúdo online. A exposição a hostilidades, cyberbullying ou assédio, exposição a gatilhos emocionais, comparações autodepreciativas, quando combinadas com fatores da vida fora das telas, podem, inclusive, representar aumento do risco para o desenvolvimento de comportamento suicida ou de autolesão. Adolescentes que já enfrentam problemas de saúde ou quadro de adoecimento mental são ainda mais sensíveis a esses riscos online, incluindo cyberbullying, assédio e exposição à desinformação. </a:t>
            </a:r>
            <a:r>
              <a:rPr lang="pt-BR" dirty="0"/>
              <a:t>Comunidades online relacionadas à autolesão ou a transtornos alimentares podem ser fáceis de encontrar, com acesso público e sem avisos sobre a natureza do conteúdo sensível disponível. Frequentemente, essas comunidades são amplificadas por algoritmos projetados para reter a atenção dos usuários. Isso pode prejudicar a saúde mental dos adolescentes que as usam, inclusive incentivando padrões inalcançáveis de aparência e imagem corporal.”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35" name="Google Shape;135;p4:notes">
            <a:extLst>
              <a:ext uri="{FF2B5EF4-FFF2-40B4-BE49-F238E27FC236}">
                <a16:creationId xmlns:a16="http://schemas.microsoft.com/office/drawing/2014/main" id="{E46D1E2E-0DE8-6BB0-7CCC-4E8D61D79AD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pt-BR" sz="1200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6062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>
          <a:extLst>
            <a:ext uri="{FF2B5EF4-FFF2-40B4-BE49-F238E27FC236}">
              <a16:creationId xmlns:a16="http://schemas.microsoft.com/office/drawing/2014/main" id="{4FC0094F-8FBF-94D6-EA13-5D558508E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>
            <a:extLst>
              <a:ext uri="{FF2B5EF4-FFF2-40B4-BE49-F238E27FC236}">
                <a16:creationId xmlns:a16="http://schemas.microsoft.com/office/drawing/2014/main" id="{E5590D9A-F936-C596-DC58-86F6F0E163D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4:notes">
            <a:extLst>
              <a:ext uri="{FF2B5EF4-FFF2-40B4-BE49-F238E27FC236}">
                <a16:creationId xmlns:a16="http://schemas.microsoft.com/office/drawing/2014/main" id="{D31FB2FC-E53E-0624-4885-D81B636CBC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b="1"/>
              <a:t>Orientações: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pt-BR"/>
              <a:t>Dê início à conversa sobre os impactos do ambiente digital e virtual em crianças e adolescentes com a pergunta apresentada no slide. O objetivo é que ela sirva como ponto de partida para um diálogo rico, onde possamos entender as preocupações que os pais e responsáveis trazem em relação ao universo das redes sociais.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/>
              <a:t>Incentive a participação de todos, criando um ambiente aberto e respeitoso para a troca de ideias e experiências. Você também pode pedir a algum participante iniciar respondendo, isso pode contribuir para que os demais também se sintam a vontade para compartilhar. Você pode ir anotando as respostas em uma lousa ou cartaz para que todos vejam ou pode anotar em um caderno para retomar no fechamento. Agradeça a contribuição de todos e explique que os próximos slides vão conter trechos da série Adolescência, além de um vídeo com a fala de uma delegada especialista em crimes digitais contra crianças e adolescentes. Compartilhe que um material que apoiou essa apresentação foi o Guia </a:t>
            </a:r>
            <a:r>
              <a:rPr lang="pt-BR" sz="1200" b="0" i="0" u="none" strike="noStrike" cap="none">
                <a:solidFill>
                  <a:srgbClr val="20385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Crianças, adolescentes e telas: Guia sobre usos de dispositivos digitais: </a:t>
            </a:r>
            <a:r>
              <a:rPr lang="pt-BR" sz="1200" b="0" i="0" u="sng" strike="noStrike" cap="none">
                <a:solidFill>
                  <a:schemeClr val="hlink"/>
                </a:solidFill>
                <a:latin typeface="Poppins Medium"/>
                <a:ea typeface="Poppins Medium"/>
                <a:cs typeface="Poppins Medium"/>
                <a:sym typeface="Poppins Medium"/>
                <a:hlinkClick r:id="rId3"/>
              </a:rPr>
              <a:t>https://www.gov.br/secom/pt-br/assuntos/uso-de-telas-por-criancas-e-adolescentes/guia/guia-de-telas_sobre-usos-de-dispositivos-digitais_versaoweb.pdf</a:t>
            </a:r>
            <a:endParaRPr sz="1200" b="0" i="0" u="none" strike="noStrike" cap="none">
              <a:solidFill>
                <a:srgbClr val="20385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pt-BR" b="1" u="sng"/>
              <a:t>Texto para ajudar no diálogo com os pais: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pt-BR" sz="1200"/>
              <a:t>“É importante dar atenção especial a situações de vulnerabilidade que podem ser agravadas pelo conteúdo online. A exposição a hostilidades, cyberbullying ou assédio, exposição a gatilhos emocionais, comparações autodepreciativas, quando combinadas com fatores da vida fora das telas, podem, inclusive, representar aumento do risco para o desenvolvimento de comportamento suicida ou de autolesão. Adolescentes que já enfrentam problemas de saúde ou quadro de adoecimento mental são ainda mais sensíveis a esses riscos online, incluindo cyberbullying, assédio e exposição à desinformação. </a:t>
            </a:r>
            <a:r>
              <a:rPr lang="pt-BR"/>
              <a:t>Comunidades online relacionadas à autolesão ou a transtornos alimentares podem ser fáceis de encontrar, com acesso público e sem avisos sobre a natureza do conteúdo sensível disponível. Frequentemente, essas comunidades são amplificadas por algoritmos projetados para reter a atenção dos usuários. Isso pode prejudicar a saúde mental dos adolescentes que as usam, inclusive incentivando padrões inalcançáveis de aparência e imagem corporal.”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5" name="Google Shape;135;p4:notes">
            <a:extLst>
              <a:ext uri="{FF2B5EF4-FFF2-40B4-BE49-F238E27FC236}">
                <a16:creationId xmlns:a16="http://schemas.microsoft.com/office/drawing/2014/main" id="{089ED73C-FA60-E639-20B3-14EBC27C591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pt-BR" sz="1200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04259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>
          <a:extLst>
            <a:ext uri="{FF2B5EF4-FFF2-40B4-BE49-F238E27FC236}">
              <a16:creationId xmlns:a16="http://schemas.microsoft.com/office/drawing/2014/main" id="{ABE8F766-B57A-05F3-0929-4E3CC6F77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:notes">
            <a:extLst>
              <a:ext uri="{FF2B5EF4-FFF2-40B4-BE49-F238E27FC236}">
                <a16:creationId xmlns:a16="http://schemas.microsoft.com/office/drawing/2014/main" id="{319E48B6-3DFD-D8A6-0A63-300808146D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1:notes">
            <a:extLst>
              <a:ext uri="{FF2B5EF4-FFF2-40B4-BE49-F238E27FC236}">
                <a16:creationId xmlns:a16="http://schemas.microsoft.com/office/drawing/2014/main" id="{8E69A058-EDC9-676D-2BCD-87B28BFAEA5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b="1"/>
              <a:t>Orientações: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b="0"/>
              <a:t>Dê boas-vindas aos pais e responsáveis.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b="0"/>
              <a:t>Você pode planejar um momento de acolhida, como uma música, a leitura de um texto etc.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b="0"/>
              <a:t>Diga que o Dia C é ação em parceria com o Conviva SP - Programa de Melhoria da Convivência e Proteção Escolar – que foi criado pela Secretaria da Educação do Estado de São Paulo visando garantir que todas as escolas da rede sejam ambientes solidários, colaborativos, acolhedores e seguros.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b="0"/>
              <a:t>O Dia C representa uma excelente oportunidade para fortalecer os laços entre famílias e escola, criando um espaço de diálogo com a comunidade escolar. Para nosso primeiro encontro, a temática será o impacto do uso das redes sociais na vida dos estudantes. O objetivo central deste dia é promover uma reflexão profunda entre pais e responsáveis sobre essa questão tão relevante. Serão debatidos temas de grande relevância para a proteção e a convivência, com destaque para o cyberbullying e a necessidade de supervisão no ambiente online. Vamos aproveitar a repercussão gerada pela série 'Adolescência‘ e expandir o debate sobre esses temas.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/>
          </a:p>
        </p:txBody>
      </p:sp>
      <p:sp>
        <p:nvSpPr>
          <p:cNvPr id="106" name="Google Shape;106;p1:notes">
            <a:extLst>
              <a:ext uri="{FF2B5EF4-FFF2-40B4-BE49-F238E27FC236}">
                <a16:creationId xmlns:a16="http://schemas.microsoft.com/office/drawing/2014/main" id="{3AF52D82-6DCC-F7DA-A1D0-A3C00D20029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7026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>
          <a:extLst>
            <a:ext uri="{FF2B5EF4-FFF2-40B4-BE49-F238E27FC236}">
              <a16:creationId xmlns:a16="http://schemas.microsoft.com/office/drawing/2014/main" id="{5B826339-8A77-25A2-7DF6-FCAF0E293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:notes">
            <a:extLst>
              <a:ext uri="{FF2B5EF4-FFF2-40B4-BE49-F238E27FC236}">
                <a16:creationId xmlns:a16="http://schemas.microsoft.com/office/drawing/2014/main" id="{70914F95-B14D-C973-82B5-5F0CB68857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1:notes">
            <a:extLst>
              <a:ext uri="{FF2B5EF4-FFF2-40B4-BE49-F238E27FC236}">
                <a16:creationId xmlns:a16="http://schemas.microsoft.com/office/drawing/2014/main" id="{81CA6CCB-4A13-5FB7-9EC7-A063E747514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b="1"/>
              <a:t>Orientações: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b="0"/>
              <a:t>Dê boas-vindas aos pais e responsáveis.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b="0"/>
              <a:t>Você pode planejar um momento de acolhida, como uma música, a leitura de um texto etc.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b="0"/>
              <a:t>Diga que o Dia C é ação em parceria com o Conviva SP - Programa de Melhoria da Convivência e Proteção Escolar – que foi criado pela Secretaria da Educação do Estado de São Paulo visando garantir que todas as escolas da rede sejam ambientes solidários, colaborativos, acolhedores e seguros.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b="0"/>
              <a:t>O Dia C representa uma excelente oportunidade para fortalecer os laços entre famílias e escola, criando um espaço de diálogo com a comunidade escolar. Para nosso primeiro encontro, a temática será o impacto do uso das redes sociais na vida dos estudantes. O objetivo central deste dia é promover uma reflexão profunda entre pais e responsáveis sobre essa questão tão relevante. Serão debatidos temas de grande relevância para a proteção e a convivência, com destaque para o cyberbullying e a necessidade de supervisão no ambiente online. Vamos aproveitar a repercussão gerada pela série 'Adolescência‘ e expandir o debate sobre esses temas.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/>
          </a:p>
        </p:txBody>
      </p:sp>
      <p:sp>
        <p:nvSpPr>
          <p:cNvPr id="106" name="Google Shape;106;p1:notes">
            <a:extLst>
              <a:ext uri="{FF2B5EF4-FFF2-40B4-BE49-F238E27FC236}">
                <a16:creationId xmlns:a16="http://schemas.microsoft.com/office/drawing/2014/main" id="{7494C439-B17F-4B79-0309-127A801FC8E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0732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>
          <a:extLst>
            <a:ext uri="{FF2B5EF4-FFF2-40B4-BE49-F238E27FC236}">
              <a16:creationId xmlns:a16="http://schemas.microsoft.com/office/drawing/2014/main" id="{DC5FD94E-D9F2-ED71-26A9-5D963A1FB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>
            <a:extLst>
              <a:ext uri="{FF2B5EF4-FFF2-40B4-BE49-F238E27FC236}">
                <a16:creationId xmlns:a16="http://schemas.microsoft.com/office/drawing/2014/main" id="{907DB15A-9B41-E903-534A-EC61A9A454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4:notes">
            <a:extLst>
              <a:ext uri="{FF2B5EF4-FFF2-40B4-BE49-F238E27FC236}">
                <a16:creationId xmlns:a16="http://schemas.microsoft.com/office/drawing/2014/main" id="{E77F4371-66EB-6CF2-BC8E-8834808CDE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b="1"/>
              <a:t>Orientações: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pt-BR"/>
              <a:t>Dê início à conversa sobre os impactos do ambiente digital e virtual em crianças e adolescentes com a pergunta apresentada no slide. O objetivo é que ela sirva como ponto de partida para um diálogo rico, onde possamos entender as preocupações que os pais e responsáveis trazem em relação ao universo das redes sociais.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/>
              <a:t>Incentive a participação de todos, criando um ambiente aberto e respeitoso para a troca de ideias e experiências. Você também pode pedir a algum participante iniciar respondendo, isso pode contribuir para que os demais também se sintam a vontade para compartilhar. Você pode ir anotando as respostas em uma lousa ou cartaz para que todos vejam ou pode anotar em um caderno para retomar no fechamento. Agradeça a contribuição de todos e explique que os próximos slides vão conter trechos da série Adolescência, além de um vídeo com a fala de uma delegada especialista em crimes digitais contra crianças e adolescentes. Compartilhe que um material que apoiou essa apresentação foi o Guia </a:t>
            </a:r>
            <a:r>
              <a:rPr lang="pt-BR" sz="1200" b="0" i="0" u="none" strike="noStrike" cap="none">
                <a:solidFill>
                  <a:srgbClr val="20385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Crianças, adolescentes e telas: Guia sobre usos de dispositivos digitais: </a:t>
            </a:r>
            <a:r>
              <a:rPr lang="pt-BR" sz="1200" b="0" i="0" u="sng" strike="noStrike" cap="none">
                <a:solidFill>
                  <a:schemeClr val="hlink"/>
                </a:solidFill>
                <a:latin typeface="Poppins Medium"/>
                <a:ea typeface="Poppins Medium"/>
                <a:cs typeface="Poppins Medium"/>
                <a:sym typeface="Poppins Medium"/>
                <a:hlinkClick r:id="rId3"/>
              </a:rPr>
              <a:t>https://www.gov.br/secom/pt-br/assuntos/uso-de-telas-por-criancas-e-adolescentes/guia/guia-de-telas_sobre-usos-de-dispositivos-digitais_versaoweb.pdf</a:t>
            </a:r>
            <a:endParaRPr sz="1200" b="0" i="0" u="none" strike="noStrike" cap="none">
              <a:solidFill>
                <a:srgbClr val="20385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pt-BR" b="1" u="sng"/>
              <a:t>Texto para ajudar no diálogo com os pais: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pt-BR" sz="1200"/>
              <a:t>“É importante dar atenção especial a situações de vulnerabilidade que podem ser agravadas pelo conteúdo online. A exposição a hostilidades, cyberbullying ou assédio, exposição a gatilhos emocionais, comparações autodepreciativas, quando combinadas com fatores da vida fora das telas, podem, inclusive, representar aumento do risco para o desenvolvimento de comportamento suicida ou de autolesão. Adolescentes que já enfrentam problemas de saúde ou quadro de adoecimento mental são ainda mais sensíveis a esses riscos online, incluindo cyberbullying, assédio e exposição à desinformação. </a:t>
            </a:r>
            <a:r>
              <a:rPr lang="pt-BR"/>
              <a:t>Comunidades online relacionadas à autolesão ou a transtornos alimentares podem ser fáceis de encontrar, com acesso público e sem avisos sobre a natureza do conteúdo sensível disponível. Frequentemente, essas comunidades são amplificadas por algoritmos projetados para reter a atenção dos usuários. Isso pode prejudicar a saúde mental dos adolescentes que as usam, inclusive incentivando padrões inalcançáveis de aparência e imagem corporal.”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5" name="Google Shape;135;p4:notes">
            <a:extLst>
              <a:ext uri="{FF2B5EF4-FFF2-40B4-BE49-F238E27FC236}">
                <a16:creationId xmlns:a16="http://schemas.microsoft.com/office/drawing/2014/main" id="{C43CA083-4CE7-1D65-FED5-C965C6FEE9F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pt-BR" sz="1200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5579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>
          <a:extLst>
            <a:ext uri="{FF2B5EF4-FFF2-40B4-BE49-F238E27FC236}">
              <a16:creationId xmlns:a16="http://schemas.microsoft.com/office/drawing/2014/main" id="{93EB7DE6-59F4-0D4F-B775-5A71FA861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>
            <a:extLst>
              <a:ext uri="{FF2B5EF4-FFF2-40B4-BE49-F238E27FC236}">
                <a16:creationId xmlns:a16="http://schemas.microsoft.com/office/drawing/2014/main" id="{DD13BE17-7B9F-170B-6310-532A259470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4:notes">
            <a:extLst>
              <a:ext uri="{FF2B5EF4-FFF2-40B4-BE49-F238E27FC236}">
                <a16:creationId xmlns:a16="http://schemas.microsoft.com/office/drawing/2014/main" id="{D7A6DA65-EF67-41CE-CB01-58DBCD6384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b="1"/>
              <a:t>Orientações: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pt-BR"/>
              <a:t>Dê início à conversa sobre os impactos do ambiente digital e virtual em crianças e adolescentes com a pergunta apresentada no slide. O objetivo é que ela sirva como ponto de partida para um diálogo rico, onde possamos entender as preocupações que os pais e responsáveis trazem em relação ao universo das redes sociais.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/>
              <a:t>Incentive a participação de todos, criando um ambiente aberto e respeitoso para a troca de ideias e experiências. Você também pode pedir a algum participante iniciar respondendo, isso pode contribuir para que os demais também se sintam a vontade para compartilhar. Você pode ir anotando as respostas em uma lousa ou cartaz para que todos vejam ou pode anotar em um caderno para retomar no fechamento. Agradeça a contribuição de todos e explique que os próximos slides vão conter trechos da série Adolescência, além de um vídeo com a fala de uma delegada especialista em crimes digitais contra crianças e adolescentes. Compartilhe que um material que apoiou essa apresentação foi o Guia </a:t>
            </a:r>
            <a:r>
              <a:rPr lang="pt-BR" sz="1200" b="0" i="0" u="none" strike="noStrike" cap="none">
                <a:solidFill>
                  <a:srgbClr val="20385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Crianças, adolescentes e telas: Guia sobre usos de dispositivos digitais: </a:t>
            </a:r>
            <a:r>
              <a:rPr lang="pt-BR" sz="1200" b="0" i="0" u="sng" strike="noStrike" cap="none">
                <a:solidFill>
                  <a:schemeClr val="hlink"/>
                </a:solidFill>
                <a:latin typeface="Poppins Medium"/>
                <a:ea typeface="Poppins Medium"/>
                <a:cs typeface="Poppins Medium"/>
                <a:sym typeface="Poppins Medium"/>
                <a:hlinkClick r:id="rId3"/>
              </a:rPr>
              <a:t>https://www.gov.br/secom/pt-br/assuntos/uso-de-telas-por-criancas-e-adolescentes/guia/guia-de-telas_sobre-usos-de-dispositivos-digitais_versaoweb.pdf</a:t>
            </a:r>
            <a:endParaRPr sz="1200" b="0" i="0" u="none" strike="noStrike" cap="none">
              <a:solidFill>
                <a:srgbClr val="20385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pt-BR" b="1" u="sng"/>
              <a:t>Texto para ajudar no diálogo com os pais: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pt-BR" sz="1200"/>
              <a:t>“É importante dar atenção especial a situações de vulnerabilidade que podem ser agravadas pelo conteúdo online. A exposição a hostilidades, cyberbullying ou assédio, exposição a gatilhos emocionais, comparações autodepreciativas, quando combinadas com fatores da vida fora das telas, podem, inclusive, representar aumento do risco para o desenvolvimento de comportamento suicida ou de autolesão. Adolescentes que já enfrentam problemas de saúde ou quadro de adoecimento mental são ainda mais sensíveis a esses riscos online, incluindo cyberbullying, assédio e exposição à desinformação. </a:t>
            </a:r>
            <a:r>
              <a:rPr lang="pt-BR"/>
              <a:t>Comunidades online relacionadas à autolesão ou a transtornos alimentares podem ser fáceis de encontrar, com acesso público e sem avisos sobre a natureza do conteúdo sensível disponível. Frequentemente, essas comunidades são amplificadas por algoritmos projetados para reter a atenção dos usuários. Isso pode prejudicar a saúde mental dos adolescentes que as usam, inclusive incentivando padrões inalcançáveis de aparência e imagem corporal.”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5" name="Google Shape;135;p4:notes">
            <a:extLst>
              <a:ext uri="{FF2B5EF4-FFF2-40B4-BE49-F238E27FC236}">
                <a16:creationId xmlns:a16="http://schemas.microsoft.com/office/drawing/2014/main" id="{32004BEB-1544-1508-684D-DEE5C47D7FC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pt-BR" sz="1200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1771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>
          <a:extLst>
            <a:ext uri="{FF2B5EF4-FFF2-40B4-BE49-F238E27FC236}">
              <a16:creationId xmlns:a16="http://schemas.microsoft.com/office/drawing/2014/main" id="{85E93EA4-6706-8A10-AE48-B2F8ABA62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:notes">
            <a:extLst>
              <a:ext uri="{FF2B5EF4-FFF2-40B4-BE49-F238E27FC236}">
                <a16:creationId xmlns:a16="http://schemas.microsoft.com/office/drawing/2014/main" id="{B729431C-B3E5-FCD8-E16A-82C652B5A5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1:notes">
            <a:extLst>
              <a:ext uri="{FF2B5EF4-FFF2-40B4-BE49-F238E27FC236}">
                <a16:creationId xmlns:a16="http://schemas.microsoft.com/office/drawing/2014/main" id="{21D743B0-CCEC-C9DF-9A0B-B344A763F99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b="1"/>
              <a:t>Orientações: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b="0"/>
              <a:t>Dê boas-vindas aos pais e responsáveis.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b="0"/>
              <a:t>Você pode planejar um momento de acolhida, como uma música, a leitura de um texto etc.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b="0"/>
              <a:t>Diga que o Dia C é ação em parceria com o Conviva SP - Programa de Melhoria da Convivência e Proteção Escolar – que foi criado pela Secretaria da Educação do Estado de São Paulo visando garantir que todas as escolas da rede sejam ambientes solidários, colaborativos, acolhedores e seguros.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b="0"/>
              <a:t>O Dia C representa uma excelente oportunidade para fortalecer os laços entre famílias e escola, criando um espaço de diálogo com a comunidade escolar. Para nosso primeiro encontro, a temática será o impacto do uso das redes sociais na vida dos estudantes. O objetivo central deste dia é promover uma reflexão profunda entre pais e responsáveis sobre essa questão tão relevante. Serão debatidos temas de grande relevância para a proteção e a convivência, com destaque para o cyberbullying e a necessidade de supervisão no ambiente online. Vamos aproveitar a repercussão gerada pela série 'Adolescência‘ e expandir o debate sobre esses temas.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/>
          </a:p>
        </p:txBody>
      </p:sp>
      <p:sp>
        <p:nvSpPr>
          <p:cNvPr id="106" name="Google Shape;106;p1:notes">
            <a:extLst>
              <a:ext uri="{FF2B5EF4-FFF2-40B4-BE49-F238E27FC236}">
                <a16:creationId xmlns:a16="http://schemas.microsoft.com/office/drawing/2014/main" id="{1561BDA2-7849-1E6F-5491-E4F0BF5F05B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4359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>
          <a:extLst>
            <a:ext uri="{FF2B5EF4-FFF2-40B4-BE49-F238E27FC236}">
              <a16:creationId xmlns:a16="http://schemas.microsoft.com/office/drawing/2014/main" id="{7A13C036-7F62-4C8B-464D-62587DE23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>
            <a:extLst>
              <a:ext uri="{FF2B5EF4-FFF2-40B4-BE49-F238E27FC236}">
                <a16:creationId xmlns:a16="http://schemas.microsoft.com/office/drawing/2014/main" id="{D21E3299-BD7C-9FF6-E4BC-FD22B523DE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4:notes">
            <a:extLst>
              <a:ext uri="{FF2B5EF4-FFF2-40B4-BE49-F238E27FC236}">
                <a16:creationId xmlns:a16="http://schemas.microsoft.com/office/drawing/2014/main" id="{E8B812EA-FFB4-72ED-A390-76E2A060C3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b="1"/>
              <a:t>Orientações: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pt-BR"/>
              <a:t>Dê início à conversa sobre os impactos do ambiente digital e virtual em crianças e adolescentes com a pergunta apresentada no slide. O objetivo é que ela sirva como ponto de partida para um diálogo rico, onde possamos entender as preocupações que os pais e responsáveis trazem em relação ao universo das redes sociais.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/>
              <a:t>Incentive a participação de todos, criando um ambiente aberto e respeitoso para a troca de ideias e experiências. Você também pode pedir a algum participante iniciar respondendo, isso pode contribuir para que os demais também se sintam a vontade para compartilhar. Você pode ir anotando as respostas em uma lousa ou cartaz para que todos vejam ou pode anotar em um caderno para retomar no fechamento. Agradeça a contribuição de todos e explique que os próximos slides vão conter trechos da série Adolescência, além de um vídeo com a fala de uma delegada especialista em crimes digitais contra crianças e adolescentes. Compartilhe que um material que apoiou essa apresentação foi o Guia </a:t>
            </a:r>
            <a:r>
              <a:rPr lang="pt-BR" sz="1200" b="0" i="0" u="none" strike="noStrike" cap="none">
                <a:solidFill>
                  <a:srgbClr val="20385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Crianças, adolescentes e telas: Guia sobre usos de dispositivos digitais: </a:t>
            </a:r>
            <a:r>
              <a:rPr lang="pt-BR" sz="1200" b="0" i="0" u="sng" strike="noStrike" cap="none">
                <a:solidFill>
                  <a:schemeClr val="hlink"/>
                </a:solidFill>
                <a:latin typeface="Poppins Medium"/>
                <a:ea typeface="Poppins Medium"/>
                <a:cs typeface="Poppins Medium"/>
                <a:sym typeface="Poppins Medium"/>
                <a:hlinkClick r:id="rId3"/>
              </a:rPr>
              <a:t>https://www.gov.br/secom/pt-br/assuntos/uso-de-telas-por-criancas-e-adolescentes/guia/guia-de-telas_sobre-usos-de-dispositivos-digitais_versaoweb.pdf</a:t>
            </a:r>
            <a:endParaRPr sz="1200" b="0" i="0" u="none" strike="noStrike" cap="none">
              <a:solidFill>
                <a:srgbClr val="20385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pt-BR" b="1" u="sng"/>
              <a:t>Texto para ajudar no diálogo com os pais: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pt-BR" sz="1200"/>
              <a:t>“É importante dar atenção especial a situações de vulnerabilidade que podem ser agravadas pelo conteúdo online. A exposição a hostilidades, cyberbullying ou assédio, exposição a gatilhos emocionais, comparações autodepreciativas, quando combinadas com fatores da vida fora das telas, podem, inclusive, representar aumento do risco para o desenvolvimento de comportamento suicida ou de autolesão. Adolescentes que já enfrentam problemas de saúde ou quadro de adoecimento mental são ainda mais sensíveis a esses riscos online, incluindo cyberbullying, assédio e exposição à desinformação. </a:t>
            </a:r>
            <a:r>
              <a:rPr lang="pt-BR"/>
              <a:t>Comunidades online relacionadas à autolesão ou a transtornos alimentares podem ser fáceis de encontrar, com acesso público e sem avisos sobre a natureza do conteúdo sensível disponível. Frequentemente, essas comunidades são amplificadas por algoritmos projetados para reter a atenção dos usuários. Isso pode prejudicar a saúde mental dos adolescentes que as usam, inclusive incentivando padrões inalcançáveis de aparência e imagem corporal.”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5" name="Google Shape;135;p4:notes">
            <a:extLst>
              <a:ext uri="{FF2B5EF4-FFF2-40B4-BE49-F238E27FC236}">
                <a16:creationId xmlns:a16="http://schemas.microsoft.com/office/drawing/2014/main" id="{9783A4CD-56D7-A3DB-CB17-91FD725EA1A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pt-BR" sz="1200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7591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>
          <a:extLst>
            <a:ext uri="{FF2B5EF4-FFF2-40B4-BE49-F238E27FC236}">
              <a16:creationId xmlns:a16="http://schemas.microsoft.com/office/drawing/2014/main" id="{0BEEEAC4-8E9D-BB66-C783-6A21B7F06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>
            <a:extLst>
              <a:ext uri="{FF2B5EF4-FFF2-40B4-BE49-F238E27FC236}">
                <a16:creationId xmlns:a16="http://schemas.microsoft.com/office/drawing/2014/main" id="{09C17906-FE18-5065-6953-B8B4743AD7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4:notes">
            <a:extLst>
              <a:ext uri="{FF2B5EF4-FFF2-40B4-BE49-F238E27FC236}">
                <a16:creationId xmlns:a16="http://schemas.microsoft.com/office/drawing/2014/main" id="{EDB954A7-A70A-5A86-1D41-8204AE0720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b="1"/>
              <a:t>Orientações: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pt-BR"/>
              <a:t>Dê início à conversa sobre os impactos do ambiente digital e virtual em crianças e adolescentes com a pergunta apresentada no slide. O objetivo é que ela sirva como ponto de partida para um diálogo rico, onde possamos entender as preocupações que os pais e responsáveis trazem em relação ao universo das redes sociais.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/>
              <a:t>Incentive a participação de todos, criando um ambiente aberto e respeitoso para a troca de ideias e experiências. Você também pode pedir a algum participante iniciar respondendo, isso pode contribuir para que os demais também se sintam a vontade para compartilhar. Você pode ir anotando as respostas em uma lousa ou cartaz para que todos vejam ou pode anotar em um caderno para retomar no fechamento. Agradeça a contribuição de todos e explique que os próximos slides vão conter trechos da série Adolescência, além de um vídeo com a fala de uma delegada especialista em crimes digitais contra crianças e adolescentes. Compartilhe que um material que apoiou essa apresentação foi o Guia </a:t>
            </a:r>
            <a:r>
              <a:rPr lang="pt-BR" sz="1200" b="0" i="0" u="none" strike="noStrike" cap="none">
                <a:solidFill>
                  <a:srgbClr val="20385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Crianças, adolescentes e telas: Guia sobre usos de dispositivos digitais: </a:t>
            </a:r>
            <a:r>
              <a:rPr lang="pt-BR" sz="1200" b="0" i="0" u="sng" strike="noStrike" cap="none">
                <a:solidFill>
                  <a:schemeClr val="hlink"/>
                </a:solidFill>
                <a:latin typeface="Poppins Medium"/>
                <a:ea typeface="Poppins Medium"/>
                <a:cs typeface="Poppins Medium"/>
                <a:sym typeface="Poppins Medium"/>
                <a:hlinkClick r:id="rId3"/>
              </a:rPr>
              <a:t>https://www.gov.br/secom/pt-br/assuntos/uso-de-telas-por-criancas-e-adolescentes/guia/guia-de-telas_sobre-usos-de-dispositivos-digitais_versaoweb.pdf</a:t>
            </a:r>
            <a:endParaRPr sz="1200" b="0" i="0" u="none" strike="noStrike" cap="none">
              <a:solidFill>
                <a:srgbClr val="20385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pt-BR" b="1" u="sng"/>
              <a:t>Texto para ajudar no diálogo com os pais: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pt-BR" sz="1200"/>
              <a:t>“É importante dar atenção especial a situações de vulnerabilidade que podem ser agravadas pelo conteúdo online. A exposição a hostilidades, cyberbullying ou assédio, exposição a gatilhos emocionais, comparações autodepreciativas, quando combinadas com fatores da vida fora das telas, podem, inclusive, representar aumento do risco para o desenvolvimento de comportamento suicida ou de autolesão. Adolescentes que já enfrentam problemas de saúde ou quadro de adoecimento mental são ainda mais sensíveis a esses riscos online, incluindo cyberbullying, assédio e exposição à desinformação. </a:t>
            </a:r>
            <a:r>
              <a:rPr lang="pt-BR"/>
              <a:t>Comunidades online relacionadas à autolesão ou a transtornos alimentares podem ser fáceis de encontrar, com acesso público e sem avisos sobre a natureza do conteúdo sensível disponível. Frequentemente, essas comunidades são amplificadas por algoritmos projetados para reter a atenção dos usuários. Isso pode prejudicar a saúde mental dos adolescentes que as usam, inclusive incentivando padrões inalcançáveis de aparência e imagem corporal.”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5" name="Google Shape;135;p4:notes">
            <a:extLst>
              <a:ext uri="{FF2B5EF4-FFF2-40B4-BE49-F238E27FC236}">
                <a16:creationId xmlns:a16="http://schemas.microsoft.com/office/drawing/2014/main" id="{A5627964-F6DA-71E8-BDE0-406258BD3E9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pt-BR" sz="1200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4591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>
          <a:extLst>
            <a:ext uri="{FF2B5EF4-FFF2-40B4-BE49-F238E27FC236}">
              <a16:creationId xmlns:a16="http://schemas.microsoft.com/office/drawing/2014/main" id="{3D3B2E80-E34E-0FED-0E26-4B4AC2CF7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>
            <a:extLst>
              <a:ext uri="{FF2B5EF4-FFF2-40B4-BE49-F238E27FC236}">
                <a16:creationId xmlns:a16="http://schemas.microsoft.com/office/drawing/2014/main" id="{7DA7086B-239F-08EC-861B-DDD14D26D7D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4:notes">
            <a:extLst>
              <a:ext uri="{FF2B5EF4-FFF2-40B4-BE49-F238E27FC236}">
                <a16:creationId xmlns:a16="http://schemas.microsoft.com/office/drawing/2014/main" id="{C550D1B5-5319-FB21-3241-89D1639983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b="1"/>
              <a:t>Orientações: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pt-BR"/>
              <a:t>Dê início à conversa sobre os impactos do ambiente digital e virtual em crianças e adolescentes com a pergunta apresentada no slide. O objetivo é que ela sirva como ponto de partida para um diálogo rico, onde possamos entender as preocupações que os pais e responsáveis trazem em relação ao universo das redes sociais.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/>
              <a:t>Incentive a participação de todos, criando um ambiente aberto e respeitoso para a troca de ideias e experiências. Você também pode pedir a algum participante iniciar respondendo, isso pode contribuir para que os demais também se sintam a vontade para compartilhar. Você pode ir anotando as respostas em uma lousa ou cartaz para que todos vejam ou pode anotar em um caderno para retomar no fechamento. Agradeça a contribuição de todos e explique que os próximos slides vão conter trechos da série Adolescência, além de um vídeo com a fala de uma delegada especialista em crimes digitais contra crianças e adolescentes. Compartilhe que um material que apoiou essa apresentação foi o Guia </a:t>
            </a:r>
            <a:r>
              <a:rPr lang="pt-BR" sz="1200" b="0" i="0" u="none" strike="noStrike" cap="none">
                <a:solidFill>
                  <a:srgbClr val="20385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Crianças, adolescentes e telas: Guia sobre usos de dispositivos digitais: </a:t>
            </a:r>
            <a:r>
              <a:rPr lang="pt-BR" sz="1200" b="0" i="0" u="sng" strike="noStrike" cap="none">
                <a:solidFill>
                  <a:schemeClr val="hlink"/>
                </a:solidFill>
                <a:latin typeface="Poppins Medium"/>
                <a:ea typeface="Poppins Medium"/>
                <a:cs typeface="Poppins Medium"/>
                <a:sym typeface="Poppins Medium"/>
                <a:hlinkClick r:id="rId3"/>
              </a:rPr>
              <a:t>https://www.gov.br/secom/pt-br/assuntos/uso-de-telas-por-criancas-e-adolescentes/guia/guia-de-telas_sobre-usos-de-dispositivos-digitais_versaoweb.pdf</a:t>
            </a:r>
            <a:endParaRPr sz="1200" b="0" i="0" u="none" strike="noStrike" cap="none">
              <a:solidFill>
                <a:srgbClr val="20385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pt-BR" b="1" u="sng"/>
              <a:t>Texto para ajudar no diálogo com os pais: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pt-BR" sz="1200"/>
              <a:t>“É importante dar atenção especial a situações de vulnerabilidade que podem ser agravadas pelo conteúdo online. A exposição a hostilidades, cyberbullying ou assédio, exposição a gatilhos emocionais, comparações autodepreciativas, quando combinadas com fatores da vida fora das telas, podem, inclusive, representar aumento do risco para o desenvolvimento de comportamento suicida ou de autolesão. Adolescentes que já enfrentam problemas de saúde ou quadro de adoecimento mental são ainda mais sensíveis a esses riscos online, incluindo cyberbullying, assédio e exposição à desinformação. </a:t>
            </a:r>
            <a:r>
              <a:rPr lang="pt-BR"/>
              <a:t>Comunidades online relacionadas à autolesão ou a transtornos alimentares podem ser fáceis de encontrar, com acesso público e sem avisos sobre a natureza do conteúdo sensível disponível. Frequentemente, essas comunidades são amplificadas por algoritmos projetados para reter a atenção dos usuários. Isso pode prejudicar a saúde mental dos adolescentes que as usam, inclusive incentivando padrões inalcançáveis de aparência e imagem corporal.”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5" name="Google Shape;135;p4:notes">
            <a:extLst>
              <a:ext uri="{FF2B5EF4-FFF2-40B4-BE49-F238E27FC236}">
                <a16:creationId xmlns:a16="http://schemas.microsoft.com/office/drawing/2014/main" id="{75EABABC-76AC-67B1-C723-B8B7F11E308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pt-BR" sz="1200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6421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>
          <a:extLst>
            <a:ext uri="{FF2B5EF4-FFF2-40B4-BE49-F238E27FC236}">
              <a16:creationId xmlns:a16="http://schemas.microsoft.com/office/drawing/2014/main" id="{874B02E1-62BD-BB30-4013-0728BA1B8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>
            <a:extLst>
              <a:ext uri="{FF2B5EF4-FFF2-40B4-BE49-F238E27FC236}">
                <a16:creationId xmlns:a16="http://schemas.microsoft.com/office/drawing/2014/main" id="{27FFE64A-C824-9760-6F0D-35AD0F18D3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4:notes">
            <a:extLst>
              <a:ext uri="{FF2B5EF4-FFF2-40B4-BE49-F238E27FC236}">
                <a16:creationId xmlns:a16="http://schemas.microsoft.com/office/drawing/2014/main" id="{D69BD846-33E5-4A13-2168-071F81B349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b="1"/>
              <a:t>Orientações: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pt-BR"/>
              <a:t>Dê início à conversa sobre os impactos do ambiente digital e virtual em crianças e adolescentes com a pergunta apresentada no slide. O objetivo é que ela sirva como ponto de partida para um diálogo rico, onde possamos entender as preocupações que os pais e responsáveis trazem em relação ao universo das redes sociais.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/>
              <a:t>Incentive a participação de todos, criando um ambiente aberto e respeitoso para a troca de ideias e experiências. Você também pode pedir a algum participante iniciar respondendo, isso pode contribuir para que os demais também se sintam a vontade para compartilhar. Você pode ir anotando as respostas em uma lousa ou cartaz para que todos vejam ou pode anotar em um caderno para retomar no fechamento. Agradeça a contribuição de todos e explique que os próximos slides vão conter trechos da série Adolescência, além de um vídeo com a fala de uma delegada especialista em crimes digitais contra crianças e adolescentes. Compartilhe que um material que apoiou essa apresentação foi o Guia </a:t>
            </a:r>
            <a:r>
              <a:rPr lang="pt-BR" sz="1200" b="0" i="0" u="none" strike="noStrike" cap="none">
                <a:solidFill>
                  <a:srgbClr val="20385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Crianças, adolescentes e telas: Guia sobre usos de dispositivos digitais: </a:t>
            </a:r>
            <a:r>
              <a:rPr lang="pt-BR" sz="1200" b="0" i="0" u="sng" strike="noStrike" cap="none">
                <a:solidFill>
                  <a:schemeClr val="hlink"/>
                </a:solidFill>
                <a:latin typeface="Poppins Medium"/>
                <a:ea typeface="Poppins Medium"/>
                <a:cs typeface="Poppins Medium"/>
                <a:sym typeface="Poppins Medium"/>
                <a:hlinkClick r:id="rId3"/>
              </a:rPr>
              <a:t>https://www.gov.br/secom/pt-br/assuntos/uso-de-telas-por-criancas-e-adolescentes/guia/guia-de-telas_sobre-usos-de-dispositivos-digitais_versaoweb.pdf</a:t>
            </a:r>
            <a:endParaRPr sz="1200" b="0" i="0" u="none" strike="noStrike" cap="none">
              <a:solidFill>
                <a:srgbClr val="20385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pt-BR" b="1" u="sng"/>
              <a:t>Texto para ajudar no diálogo com os pais: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pt-BR" sz="1200"/>
              <a:t>“É importante dar atenção especial a situações de vulnerabilidade que podem ser agravadas pelo conteúdo online. A exposição a hostilidades, cyberbullying ou assédio, exposição a gatilhos emocionais, comparações autodepreciativas, quando combinadas com fatores da vida fora das telas, podem, inclusive, representar aumento do risco para o desenvolvimento de comportamento suicida ou de autolesão. Adolescentes que já enfrentam problemas de saúde ou quadro de adoecimento mental são ainda mais sensíveis a esses riscos online, incluindo cyberbullying, assédio e exposição à desinformação. </a:t>
            </a:r>
            <a:r>
              <a:rPr lang="pt-BR"/>
              <a:t>Comunidades online relacionadas à autolesão ou a transtornos alimentares podem ser fáceis de encontrar, com acesso público e sem avisos sobre a natureza do conteúdo sensível disponível. Frequentemente, essas comunidades são amplificadas por algoritmos projetados para reter a atenção dos usuários. Isso pode prejudicar a saúde mental dos adolescentes que as usam, inclusive incentivando padrões inalcançáveis de aparência e imagem corporal.”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5" name="Google Shape;135;p4:notes">
            <a:extLst>
              <a:ext uri="{FF2B5EF4-FFF2-40B4-BE49-F238E27FC236}">
                <a16:creationId xmlns:a16="http://schemas.microsoft.com/office/drawing/2014/main" id="{393D0DAC-6964-CDA6-4FCC-B52059A4FEF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pt-BR" sz="1200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0065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ado">
  <p:cSld name="Layout Personalizad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12187184" cy="685654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/>
          <p:nvPr/>
        </p:nvSpPr>
        <p:spPr>
          <a:xfrm>
            <a:off x="358567" y="461634"/>
            <a:ext cx="11041166" cy="1128045"/>
          </a:xfrm>
          <a:prstGeom prst="rect">
            <a:avLst/>
          </a:prstGeom>
          <a:solidFill>
            <a:srgbClr val="3247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" name="Google Shape;18;p2"/>
          <p:cNvGrpSpPr/>
          <p:nvPr/>
        </p:nvGrpSpPr>
        <p:grpSpPr>
          <a:xfrm>
            <a:off x="1861311" y="730581"/>
            <a:ext cx="2789029" cy="1015809"/>
            <a:chOff x="931492" y="1478327"/>
            <a:chExt cx="4849858" cy="1604764"/>
          </a:xfrm>
        </p:grpSpPr>
        <p:pic>
          <p:nvPicPr>
            <p:cNvPr id="19" name="Google Shape;19;p2" descr="Texto&#10;&#10;Descrição gerada automaticamente"/>
            <p:cNvPicPr preferRelativeResize="0"/>
            <p:nvPr/>
          </p:nvPicPr>
          <p:blipFill rotWithShape="1">
            <a:blip r:embed="rId3">
              <a:alphaModFix/>
            </a:blip>
            <a:srcRect r="65610"/>
            <a:stretch/>
          </p:blipFill>
          <p:spPr>
            <a:xfrm>
              <a:off x="931492" y="1478327"/>
              <a:ext cx="1667854" cy="16047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20;p2" descr="Texto&#10;&#10;Descrição gerada automaticamente"/>
            <p:cNvPicPr preferRelativeResize="0"/>
            <p:nvPr/>
          </p:nvPicPr>
          <p:blipFill rotWithShape="1">
            <a:blip r:embed="rId4">
              <a:alphaModFix/>
            </a:blip>
            <a:srcRect l="34390"/>
            <a:stretch/>
          </p:blipFill>
          <p:spPr>
            <a:xfrm>
              <a:off x="2599346" y="1478327"/>
              <a:ext cx="3182004" cy="160476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" name="Google Shape;21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00423" y="3073480"/>
            <a:ext cx="8986760" cy="706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/>
          <p:cNvPicPr preferRelativeResize="0"/>
          <p:nvPr/>
        </p:nvPicPr>
        <p:blipFill rotWithShape="1">
          <a:blip r:embed="rId6">
            <a:alphaModFix/>
          </a:blip>
          <a:srcRect b="3087"/>
          <a:stretch/>
        </p:blipFill>
        <p:spPr>
          <a:xfrm>
            <a:off x="10635071" y="3073468"/>
            <a:ext cx="1552113" cy="626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2444557"/>
            <a:ext cx="11399733" cy="706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" y="2689855"/>
            <a:ext cx="988455" cy="46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" descr="Logotipo&#10;&#10;Descrição gerada automaticament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096000" y="540939"/>
            <a:ext cx="5065991" cy="139509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"/>
          <p:cNvSpPr txBox="1">
            <a:spLocks noGrp="1"/>
          </p:cNvSpPr>
          <p:nvPr>
            <p:ph type="title"/>
          </p:nvPr>
        </p:nvSpPr>
        <p:spPr>
          <a:xfrm>
            <a:off x="1375873" y="2394250"/>
            <a:ext cx="8692052" cy="740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10"/>
              <a:buFont typeface="Calibri"/>
              <a:buNone/>
              <a:defRPr sz="481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638589" y="4986212"/>
            <a:ext cx="11020424" cy="664265"/>
          </a:xfrm>
          <a:prstGeom prst="roundRect">
            <a:avLst>
              <a:gd name="adj" fmla="val 33874"/>
            </a:avLst>
          </a:prstGeom>
          <a:solidFill>
            <a:srgbClr val="E3116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638589" y="4986212"/>
            <a:ext cx="10153236" cy="664265"/>
          </a:xfrm>
          <a:prstGeom prst="roundRect">
            <a:avLst>
              <a:gd name="adj" fmla="val 33874"/>
            </a:avLst>
          </a:prstGeom>
          <a:solidFill>
            <a:srgbClr val="C83872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"/>
          <p:cNvSpPr txBox="1">
            <a:spLocks noGrp="1"/>
          </p:cNvSpPr>
          <p:nvPr>
            <p:ph type="body" idx="1"/>
          </p:nvPr>
        </p:nvSpPr>
        <p:spPr>
          <a:xfrm>
            <a:off x="905283" y="5069302"/>
            <a:ext cx="9729788" cy="50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lide de Título">
  <p:cSld name="1_Slide de Título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609540" y="112734"/>
            <a:ext cx="432148" cy="202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710505"/>
            <a:ext cx="12192001" cy="145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0312" y="112734"/>
            <a:ext cx="1876817" cy="88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fape.educacao.sp.gov.br/convivasp/wp-content/uploads/2025/10/protocolo-179-3aa-versao-2025.pdf" TargetMode="Externa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>
            <a:spLocks noGrp="1"/>
          </p:cNvSpPr>
          <p:nvPr>
            <p:ph type="title"/>
          </p:nvPr>
        </p:nvSpPr>
        <p:spPr>
          <a:xfrm>
            <a:off x="63375" y="2498757"/>
            <a:ext cx="11264207" cy="653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buSzPts val="4400"/>
            </a:pPr>
            <a:r>
              <a:rPr lang="pt-BR" sz="1800" dirty="0">
                <a:latin typeface="Cambria" panose="02040503050406030204" pitchFamily="18" charset="0"/>
                <a:ea typeface="Cambria" panose="02040503050406030204" pitchFamily="18" charset="0"/>
              </a:rPr>
              <a:t>Semana da Não Violência e do dia C da Convivência </a:t>
            </a:r>
            <a:br>
              <a:rPr lang="pt-BR" sz="1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t-BR" sz="1800" dirty="0">
                <a:latin typeface="Cambria" panose="02040503050406030204" pitchFamily="18" charset="0"/>
                <a:ea typeface="Cambria" panose="02040503050406030204" pitchFamily="18" charset="0"/>
              </a:rPr>
              <a:t>Plano de Melhoria da Convivência Escolar – PMCE </a:t>
            </a:r>
            <a:br>
              <a:rPr lang="pt-BR" sz="1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t-BR" sz="1800" dirty="0">
                <a:latin typeface="Cambria" panose="02040503050406030204" pitchFamily="18" charset="0"/>
                <a:ea typeface="Cambria" panose="02040503050406030204" pitchFamily="18" charset="0"/>
              </a:rPr>
              <a:t> Botão de Pânico</a:t>
            </a:r>
            <a:endParaRPr sz="1800" dirty="0"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1"/>
          </p:nvPr>
        </p:nvSpPr>
        <p:spPr>
          <a:xfrm>
            <a:off x="905283" y="5069302"/>
            <a:ext cx="9729788" cy="50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pt-BR" dirty="0"/>
              <a:t>I Formação Conviva para vice-diretores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>
          <a:extLst>
            <a:ext uri="{FF2B5EF4-FFF2-40B4-BE49-F238E27FC236}">
              <a16:creationId xmlns:a16="http://schemas.microsoft.com/office/drawing/2014/main" id="{D7613B02-86B8-6A96-F2BE-51F487F4B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8" descr="Texto&#10;&#10;Descrição gerada automaticamente">
            <a:extLst>
              <a:ext uri="{FF2B5EF4-FFF2-40B4-BE49-F238E27FC236}">
                <a16:creationId xmlns:a16="http://schemas.microsoft.com/office/drawing/2014/main" id="{016B9817-0218-B937-11AC-CDE6CFEADC0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58577" y="5938517"/>
            <a:ext cx="1830161" cy="60687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8">
            <a:extLst>
              <a:ext uri="{FF2B5EF4-FFF2-40B4-BE49-F238E27FC236}">
                <a16:creationId xmlns:a16="http://schemas.microsoft.com/office/drawing/2014/main" id="{47B1EF9A-27C9-3ED4-E637-CAE707930A00}"/>
              </a:ext>
            </a:extLst>
          </p:cNvPr>
          <p:cNvSpPr/>
          <p:nvPr/>
        </p:nvSpPr>
        <p:spPr>
          <a:xfrm>
            <a:off x="-3993" y="281448"/>
            <a:ext cx="10632663" cy="484806"/>
          </a:xfrm>
          <a:prstGeom prst="roundRect">
            <a:avLst>
              <a:gd name="adj" fmla="val 16667"/>
            </a:avLst>
          </a:prstGeom>
          <a:solidFill>
            <a:srgbClr val="C83872"/>
          </a:soli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pt-BR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Plano de Melhoria da Convivência - PMCE</a:t>
            </a:r>
            <a:endParaRPr sz="4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18">
            <a:extLst>
              <a:ext uri="{FF2B5EF4-FFF2-40B4-BE49-F238E27FC236}">
                <a16:creationId xmlns:a16="http://schemas.microsoft.com/office/drawing/2014/main" id="{6411009A-A884-B8DA-F41A-03FA5BC56B5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7256" b="45228"/>
          <a:stretch/>
        </p:blipFill>
        <p:spPr>
          <a:xfrm>
            <a:off x="0" y="-67"/>
            <a:ext cx="3816220" cy="281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" name="Google Shape;140;p18">
            <a:extLst>
              <a:ext uri="{FF2B5EF4-FFF2-40B4-BE49-F238E27FC236}">
                <a16:creationId xmlns:a16="http://schemas.microsoft.com/office/drawing/2014/main" id="{91C9D53A-8A35-4CF7-2AD2-624E7424C9BB}"/>
              </a:ext>
            </a:extLst>
          </p:cNvPr>
          <p:cNvCxnSpPr/>
          <p:nvPr/>
        </p:nvCxnSpPr>
        <p:spPr>
          <a:xfrm>
            <a:off x="21092" y="766254"/>
            <a:ext cx="0" cy="5944072"/>
          </a:xfrm>
          <a:prstGeom prst="straightConnector1">
            <a:avLst/>
          </a:prstGeom>
          <a:noFill/>
          <a:ln w="762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1E2012A9-B420-3DA6-36F5-8976B238F70D}"/>
              </a:ext>
            </a:extLst>
          </p:cNvPr>
          <p:cNvSpPr txBox="1"/>
          <p:nvPr/>
        </p:nvSpPr>
        <p:spPr>
          <a:xfrm>
            <a:off x="261420" y="1047769"/>
            <a:ext cx="1150619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pt-PT" sz="2000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pt-BR" sz="28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pt-BR" sz="28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AA09818-AD14-E7F4-AFB7-15C6AD62BB3C}"/>
              </a:ext>
            </a:extLst>
          </p:cNvPr>
          <p:cNvSpPr txBox="1"/>
          <p:nvPr/>
        </p:nvSpPr>
        <p:spPr>
          <a:xfrm>
            <a:off x="250534" y="1080426"/>
            <a:ext cx="1150619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 Informe nº 03 de 27.01.26 consta Materiais Complementares  para fortalecer as ações de Convivência Escolar. </a:t>
            </a:r>
          </a:p>
          <a:p>
            <a:pPr algn="just"/>
            <a:r>
              <a:rPr lang="pt-BR" sz="2800" dirty="0">
                <a:latin typeface="Cambria" panose="02040503050406030204" pitchFamily="18" charset="0"/>
                <a:ea typeface="Cambria" panose="02040503050406030204" pitchFamily="18" charset="0"/>
              </a:rPr>
              <a:t>As legislações e normativos apresentados no Informe 03, constituem a base legal para o planejamento do PMCE, fornecendo diretrizes e instrumentos de ação para os três eixos prioritários de 2026: </a:t>
            </a:r>
            <a:r>
              <a:rPr lang="pt-BR" sz="2800" b="1" dirty="0">
                <a:latin typeface="Cambria" panose="02040503050406030204" pitchFamily="18" charset="0"/>
                <a:ea typeface="Cambria" panose="02040503050406030204" pitchFamily="18" charset="0"/>
              </a:rPr>
              <a:t>Violências e Conflitos Interpessoais, Educação para a Diversidade e Uso de Equipamentos Digitais e Redes Sociais. </a:t>
            </a:r>
            <a:r>
              <a:rPr lang="pt-BR" sz="2800" dirty="0">
                <a:latin typeface="Cambria" panose="02040503050406030204" pitchFamily="18" charset="0"/>
                <a:ea typeface="Cambria" panose="02040503050406030204" pitchFamily="18" charset="0"/>
              </a:rPr>
              <a:t>O conhecimento e a aplicação dessas normas permitem que cada unidade escolar identifique suas necessidades específicas, desenvolva ações preventivas, promova a formação da comunidade escolar e consolide uma cultura de convivência pautada no respeito, diálogo e cidadania</a:t>
            </a:r>
            <a:r>
              <a:rPr lang="pt-BR" sz="2800" dirty="0"/>
              <a:t>. </a:t>
            </a:r>
            <a:endParaRPr lang="pt-BR" sz="28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748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>
          <a:extLst>
            <a:ext uri="{FF2B5EF4-FFF2-40B4-BE49-F238E27FC236}">
              <a16:creationId xmlns:a16="http://schemas.microsoft.com/office/drawing/2014/main" id="{F5EE4164-6ACB-2570-D7AA-7642B4258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8" descr="Texto&#10;&#10;Descrição gerada automaticamente">
            <a:extLst>
              <a:ext uri="{FF2B5EF4-FFF2-40B4-BE49-F238E27FC236}">
                <a16:creationId xmlns:a16="http://schemas.microsoft.com/office/drawing/2014/main" id="{BEE3AB57-AA24-F36D-854A-E36EE292E6B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58577" y="5938517"/>
            <a:ext cx="1830161" cy="60687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8">
            <a:extLst>
              <a:ext uri="{FF2B5EF4-FFF2-40B4-BE49-F238E27FC236}">
                <a16:creationId xmlns:a16="http://schemas.microsoft.com/office/drawing/2014/main" id="{95923FA3-411A-1E5A-FF4A-67E79D6DD338}"/>
              </a:ext>
            </a:extLst>
          </p:cNvPr>
          <p:cNvSpPr/>
          <p:nvPr/>
        </p:nvSpPr>
        <p:spPr>
          <a:xfrm>
            <a:off x="-3993" y="281448"/>
            <a:ext cx="10632663" cy="484806"/>
          </a:xfrm>
          <a:prstGeom prst="roundRect">
            <a:avLst>
              <a:gd name="adj" fmla="val 16667"/>
            </a:avLst>
          </a:prstGeom>
          <a:solidFill>
            <a:srgbClr val="C83872"/>
          </a:soli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pt-BR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Ambiente Digital – Aplicativos de jogos e grupos</a:t>
            </a:r>
            <a:endParaRPr sz="4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18">
            <a:extLst>
              <a:ext uri="{FF2B5EF4-FFF2-40B4-BE49-F238E27FC236}">
                <a16:creationId xmlns:a16="http://schemas.microsoft.com/office/drawing/2014/main" id="{13D26129-2083-B324-9CCD-9A3BBDAFC4D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7256" b="45228"/>
          <a:stretch/>
        </p:blipFill>
        <p:spPr>
          <a:xfrm>
            <a:off x="0" y="-67"/>
            <a:ext cx="3816220" cy="281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" name="Google Shape;140;p18">
            <a:extLst>
              <a:ext uri="{FF2B5EF4-FFF2-40B4-BE49-F238E27FC236}">
                <a16:creationId xmlns:a16="http://schemas.microsoft.com/office/drawing/2014/main" id="{F5E3D756-F5D8-4DF7-1ED8-488AAFAE6BFA}"/>
              </a:ext>
            </a:extLst>
          </p:cNvPr>
          <p:cNvCxnSpPr/>
          <p:nvPr/>
        </p:nvCxnSpPr>
        <p:spPr>
          <a:xfrm>
            <a:off x="21092" y="766254"/>
            <a:ext cx="0" cy="5944072"/>
          </a:xfrm>
          <a:prstGeom prst="straightConnector1">
            <a:avLst/>
          </a:prstGeom>
          <a:noFill/>
          <a:ln w="762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A469C69B-CEE2-1D31-D58F-5F868BB53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92" y="-6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790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>
          <a:extLst>
            <a:ext uri="{FF2B5EF4-FFF2-40B4-BE49-F238E27FC236}">
              <a16:creationId xmlns:a16="http://schemas.microsoft.com/office/drawing/2014/main" id="{4AA15E7F-7619-959E-1820-A47041A6A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8" descr="Texto&#10;&#10;Descrição gerada automaticamente">
            <a:extLst>
              <a:ext uri="{FF2B5EF4-FFF2-40B4-BE49-F238E27FC236}">
                <a16:creationId xmlns:a16="http://schemas.microsoft.com/office/drawing/2014/main" id="{442303AF-4C09-4481-EA92-7FFE863A3CD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58577" y="5938517"/>
            <a:ext cx="1830161" cy="60687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8">
            <a:extLst>
              <a:ext uri="{FF2B5EF4-FFF2-40B4-BE49-F238E27FC236}">
                <a16:creationId xmlns:a16="http://schemas.microsoft.com/office/drawing/2014/main" id="{8A95E668-C2EC-64E7-EEF7-F4269FB89CE3}"/>
              </a:ext>
            </a:extLst>
          </p:cNvPr>
          <p:cNvSpPr/>
          <p:nvPr/>
        </p:nvSpPr>
        <p:spPr>
          <a:xfrm>
            <a:off x="-3993" y="281448"/>
            <a:ext cx="10632663" cy="484806"/>
          </a:xfrm>
          <a:prstGeom prst="roundRect">
            <a:avLst>
              <a:gd name="adj" fmla="val 16667"/>
            </a:avLst>
          </a:prstGeom>
          <a:solidFill>
            <a:srgbClr val="C83872"/>
          </a:soli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pt-BR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Ambiente Digital – Aplicativos de jogos e grupos</a:t>
            </a:r>
            <a:endParaRPr sz="4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18">
            <a:extLst>
              <a:ext uri="{FF2B5EF4-FFF2-40B4-BE49-F238E27FC236}">
                <a16:creationId xmlns:a16="http://schemas.microsoft.com/office/drawing/2014/main" id="{A2125D8B-208A-2A32-0312-589017C174F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7256" b="45228"/>
          <a:stretch/>
        </p:blipFill>
        <p:spPr>
          <a:xfrm>
            <a:off x="0" y="-67"/>
            <a:ext cx="3816220" cy="281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" name="Google Shape;140;p18">
            <a:extLst>
              <a:ext uri="{FF2B5EF4-FFF2-40B4-BE49-F238E27FC236}">
                <a16:creationId xmlns:a16="http://schemas.microsoft.com/office/drawing/2014/main" id="{06D3C254-0546-F1E3-2747-A15B0A3EAF65}"/>
              </a:ext>
            </a:extLst>
          </p:cNvPr>
          <p:cNvCxnSpPr/>
          <p:nvPr/>
        </p:nvCxnSpPr>
        <p:spPr>
          <a:xfrm>
            <a:off x="21092" y="766254"/>
            <a:ext cx="0" cy="5944072"/>
          </a:xfrm>
          <a:prstGeom prst="straightConnector1">
            <a:avLst/>
          </a:prstGeom>
          <a:noFill/>
          <a:ln w="762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74" name="Picture 2">
            <a:extLst>
              <a:ext uri="{FF2B5EF4-FFF2-40B4-BE49-F238E27FC236}">
                <a16:creationId xmlns:a16="http://schemas.microsoft.com/office/drawing/2014/main" id="{7230B131-AF10-35E2-0BB5-F5B6742AC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519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>
          <a:extLst>
            <a:ext uri="{FF2B5EF4-FFF2-40B4-BE49-F238E27FC236}">
              <a16:creationId xmlns:a16="http://schemas.microsoft.com/office/drawing/2014/main" id="{7201B619-E3E0-C591-4BC8-817BA09D6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>
            <a:extLst>
              <a:ext uri="{FF2B5EF4-FFF2-40B4-BE49-F238E27FC236}">
                <a16:creationId xmlns:a16="http://schemas.microsoft.com/office/drawing/2014/main" id="{2472171C-B4AA-A8F8-5879-1B51A00374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394250"/>
            <a:ext cx="11372849" cy="740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lvl="0">
              <a:buSzPts val="4400"/>
            </a:pPr>
            <a:r>
              <a:rPr lang="pt-BR" sz="2800" dirty="0">
                <a:latin typeface="Cambria" panose="02040503050406030204" pitchFamily="18" charset="0"/>
                <a:ea typeface="Cambria" panose="02040503050406030204" pitchFamily="18" charset="0"/>
              </a:rPr>
              <a:t>Botão do Pânico</a:t>
            </a:r>
            <a:endParaRPr sz="2800" dirty="0"/>
          </a:p>
        </p:txBody>
      </p:sp>
      <p:sp>
        <p:nvSpPr>
          <p:cNvPr id="109" name="Google Shape;109;p15">
            <a:extLst>
              <a:ext uri="{FF2B5EF4-FFF2-40B4-BE49-F238E27FC236}">
                <a16:creationId xmlns:a16="http://schemas.microsoft.com/office/drawing/2014/main" id="{6CFA68C0-A792-8C35-0B87-1DB2AB06857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5283" y="5069302"/>
            <a:ext cx="9729788" cy="50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ctr">
              <a:spcBef>
                <a:spcPts val="0"/>
              </a:spcBef>
            </a:pPr>
            <a:r>
              <a:rPr lang="pt-BR" dirty="0"/>
              <a:t>I Formação Conviva para vice-diretores</a:t>
            </a:r>
          </a:p>
        </p:txBody>
      </p:sp>
    </p:spTree>
    <p:extLst>
      <p:ext uri="{BB962C8B-B14F-4D97-AF65-F5344CB8AC3E}">
        <p14:creationId xmlns:p14="http://schemas.microsoft.com/office/powerpoint/2010/main" val="2311054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>
          <a:extLst>
            <a:ext uri="{FF2B5EF4-FFF2-40B4-BE49-F238E27FC236}">
              <a16:creationId xmlns:a16="http://schemas.microsoft.com/office/drawing/2014/main" id="{469F8823-A0A2-615D-5230-7CD1109612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8" descr="Texto&#10;&#10;Descrição gerada automaticamente">
            <a:extLst>
              <a:ext uri="{FF2B5EF4-FFF2-40B4-BE49-F238E27FC236}">
                <a16:creationId xmlns:a16="http://schemas.microsoft.com/office/drawing/2014/main" id="{0208FBFF-B388-23DE-3E99-7FB29BE08F1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58577" y="5938517"/>
            <a:ext cx="1830161" cy="60687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8">
            <a:extLst>
              <a:ext uri="{FF2B5EF4-FFF2-40B4-BE49-F238E27FC236}">
                <a16:creationId xmlns:a16="http://schemas.microsoft.com/office/drawing/2014/main" id="{A5993B8E-7890-4143-A2A2-8CEB3114F769}"/>
              </a:ext>
            </a:extLst>
          </p:cNvPr>
          <p:cNvSpPr/>
          <p:nvPr/>
        </p:nvSpPr>
        <p:spPr>
          <a:xfrm>
            <a:off x="-3993" y="281448"/>
            <a:ext cx="10632663" cy="484806"/>
          </a:xfrm>
          <a:prstGeom prst="roundRect">
            <a:avLst>
              <a:gd name="adj" fmla="val 16667"/>
            </a:avLst>
          </a:prstGeom>
          <a:solidFill>
            <a:srgbClr val="C83872"/>
          </a:soli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pt-BR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Botão do Pânico </a:t>
            </a:r>
            <a:endParaRPr sz="4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18">
            <a:extLst>
              <a:ext uri="{FF2B5EF4-FFF2-40B4-BE49-F238E27FC236}">
                <a16:creationId xmlns:a16="http://schemas.microsoft.com/office/drawing/2014/main" id="{239C3151-A405-06F8-E3B5-FF2965D0113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7256" b="45228"/>
          <a:stretch/>
        </p:blipFill>
        <p:spPr>
          <a:xfrm>
            <a:off x="0" y="-67"/>
            <a:ext cx="3816220" cy="281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" name="Google Shape;140;p18">
            <a:extLst>
              <a:ext uri="{FF2B5EF4-FFF2-40B4-BE49-F238E27FC236}">
                <a16:creationId xmlns:a16="http://schemas.microsoft.com/office/drawing/2014/main" id="{274379DC-355F-9935-41CF-DF25D008A888}"/>
              </a:ext>
            </a:extLst>
          </p:cNvPr>
          <p:cNvCxnSpPr/>
          <p:nvPr/>
        </p:nvCxnSpPr>
        <p:spPr>
          <a:xfrm>
            <a:off x="21092" y="766254"/>
            <a:ext cx="0" cy="5944072"/>
          </a:xfrm>
          <a:prstGeom prst="straightConnector1">
            <a:avLst/>
          </a:prstGeom>
          <a:noFill/>
          <a:ln w="762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5183A4CD-AADE-73F3-B05D-A570A86386B7}"/>
              </a:ext>
            </a:extLst>
          </p:cNvPr>
          <p:cNvSpPr txBox="1"/>
          <p:nvPr/>
        </p:nvSpPr>
        <p:spPr>
          <a:xfrm>
            <a:off x="342902" y="1237536"/>
            <a:ext cx="11506196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2400" b="1" dirty="0"/>
              <a:t>Acionamentos</a:t>
            </a:r>
            <a:r>
              <a:rPr lang="pt-PT" sz="2400" dirty="0"/>
              <a:t> do </a:t>
            </a:r>
            <a:r>
              <a:rPr lang="pt-PT" sz="2400" b="1" dirty="0"/>
              <a:t>“Botão do Pânico”</a:t>
            </a:r>
            <a:r>
              <a:rPr lang="pt-PT" sz="2400" dirty="0"/>
              <a:t> em </a:t>
            </a:r>
            <a:r>
              <a:rPr lang="pt-PT" sz="2400" b="1" dirty="0"/>
              <a:t>2025.</a:t>
            </a:r>
          </a:p>
          <a:p>
            <a:pPr algn="just"/>
            <a:endParaRPr lang="pt-PT" sz="2400" b="1" dirty="0"/>
          </a:p>
          <a:p>
            <a:pPr algn="just"/>
            <a:r>
              <a:rPr lang="pt-BR" sz="2800" dirty="0">
                <a:latin typeface="Cambria" panose="02040503050406030204" pitchFamily="18" charset="0"/>
                <a:ea typeface="Cambria" panose="02040503050406030204" pitchFamily="18" charset="0"/>
              </a:rPr>
              <a:t>Foram </a:t>
            </a:r>
            <a:r>
              <a:rPr lang="pt-BR" sz="2800" b="1" dirty="0">
                <a:latin typeface="Cambria" panose="02040503050406030204" pitchFamily="18" charset="0"/>
                <a:ea typeface="Cambria" panose="02040503050406030204" pitchFamily="18" charset="0"/>
              </a:rPr>
              <a:t>realizados </a:t>
            </a:r>
            <a:r>
              <a:rPr lang="pt-BR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66 acionamentos </a:t>
            </a:r>
            <a:r>
              <a:rPr lang="pt-BR" sz="2800" dirty="0">
                <a:latin typeface="Cambria" panose="02040503050406030204" pitchFamily="18" charset="0"/>
                <a:ea typeface="Cambria" panose="02040503050406030204" pitchFamily="18" charset="0"/>
              </a:rPr>
              <a:t>do Botão do Pânico em 2025, distribuídos por perfil da seguinte forma: </a:t>
            </a:r>
            <a:r>
              <a:rPr lang="pt-BR" sz="2800" b="1" u="sng" dirty="0">
                <a:latin typeface="Cambria" panose="02040503050406030204" pitchFamily="18" charset="0"/>
                <a:ea typeface="Cambria" panose="02040503050406030204" pitchFamily="18" charset="0"/>
              </a:rPr>
              <a:t>40 por professores, 15 por diretores e 11 por vice-diretores</a:t>
            </a:r>
            <a:r>
              <a:rPr lang="pt-BR" sz="2800" dirty="0">
                <a:latin typeface="Cambria" panose="02040503050406030204" pitchFamily="18" charset="0"/>
                <a:ea typeface="Cambria" panose="02040503050406030204" pitchFamily="18" charset="0"/>
              </a:rPr>
              <a:t>. Observa-se que a maioria dos acionamentos foi realizada por professores, correspondendo a aproximadamente </a:t>
            </a:r>
            <a:r>
              <a:rPr lang="pt-BR" sz="2800" b="1" dirty="0">
                <a:latin typeface="Cambria" panose="02040503050406030204" pitchFamily="18" charset="0"/>
                <a:ea typeface="Cambria" panose="02040503050406030204" pitchFamily="18" charset="0"/>
              </a:rPr>
              <a:t>61%</a:t>
            </a:r>
            <a:r>
              <a:rPr lang="pt-BR" sz="2800" dirty="0">
                <a:latin typeface="Cambria" panose="02040503050406030204" pitchFamily="18" charset="0"/>
                <a:ea typeface="Cambria" panose="02040503050406030204" pitchFamily="18" charset="0"/>
              </a:rPr>
              <a:t> do total. Já a gestão escolar, considerando diretores e vice-diretores em conjunto, foi responsável por 26 acionamentos, o que representa cerca de </a:t>
            </a:r>
            <a:r>
              <a:rPr lang="pt-BR" sz="2800" b="1" dirty="0">
                <a:latin typeface="Cambria" panose="02040503050406030204" pitchFamily="18" charset="0"/>
                <a:ea typeface="Cambria" panose="02040503050406030204" pitchFamily="18" charset="0"/>
              </a:rPr>
              <a:t>39%</a:t>
            </a:r>
            <a:r>
              <a:rPr lang="pt-BR" sz="2800" dirty="0">
                <a:latin typeface="Cambria" panose="02040503050406030204" pitchFamily="18" charset="0"/>
                <a:ea typeface="Cambria" panose="02040503050406030204" pitchFamily="18" charset="0"/>
              </a:rPr>
              <a:t> do total, evidenciando a participação significativa da equipe gestora nas situações que demandaram o uso do dispositivo. </a:t>
            </a:r>
          </a:p>
          <a:p>
            <a:pPr algn="just"/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3639852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>
          <a:extLst>
            <a:ext uri="{FF2B5EF4-FFF2-40B4-BE49-F238E27FC236}">
              <a16:creationId xmlns:a16="http://schemas.microsoft.com/office/drawing/2014/main" id="{14BE6762-BB1A-0A03-D4E3-6CB3208D1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8" descr="Texto&#10;&#10;Descrição gerada automaticamente">
            <a:extLst>
              <a:ext uri="{FF2B5EF4-FFF2-40B4-BE49-F238E27FC236}">
                <a16:creationId xmlns:a16="http://schemas.microsoft.com/office/drawing/2014/main" id="{9BE8D601-D224-9C9B-8961-43B2476DDC8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58577" y="5938517"/>
            <a:ext cx="1830161" cy="60687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8">
            <a:extLst>
              <a:ext uri="{FF2B5EF4-FFF2-40B4-BE49-F238E27FC236}">
                <a16:creationId xmlns:a16="http://schemas.microsoft.com/office/drawing/2014/main" id="{79875A1F-DAE3-3310-C1ED-4A1619E84F12}"/>
              </a:ext>
            </a:extLst>
          </p:cNvPr>
          <p:cNvSpPr/>
          <p:nvPr/>
        </p:nvSpPr>
        <p:spPr>
          <a:xfrm>
            <a:off x="-3993" y="281448"/>
            <a:ext cx="10632663" cy="484806"/>
          </a:xfrm>
          <a:prstGeom prst="roundRect">
            <a:avLst>
              <a:gd name="adj" fmla="val 16667"/>
            </a:avLst>
          </a:prstGeom>
          <a:solidFill>
            <a:srgbClr val="C83872"/>
          </a:soli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pt-BR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Botão do Pânico </a:t>
            </a:r>
            <a:endParaRPr sz="4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18">
            <a:extLst>
              <a:ext uri="{FF2B5EF4-FFF2-40B4-BE49-F238E27FC236}">
                <a16:creationId xmlns:a16="http://schemas.microsoft.com/office/drawing/2014/main" id="{38896FAF-53C5-3266-6418-73194F7E9CA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7256" b="45228"/>
          <a:stretch/>
        </p:blipFill>
        <p:spPr>
          <a:xfrm>
            <a:off x="0" y="-67"/>
            <a:ext cx="3816220" cy="281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" name="Google Shape;140;p18">
            <a:extLst>
              <a:ext uri="{FF2B5EF4-FFF2-40B4-BE49-F238E27FC236}">
                <a16:creationId xmlns:a16="http://schemas.microsoft.com/office/drawing/2014/main" id="{414C548E-8F38-9759-1C2A-F282628C8DE3}"/>
              </a:ext>
            </a:extLst>
          </p:cNvPr>
          <p:cNvCxnSpPr/>
          <p:nvPr/>
        </p:nvCxnSpPr>
        <p:spPr>
          <a:xfrm>
            <a:off x="21092" y="766254"/>
            <a:ext cx="0" cy="5944072"/>
          </a:xfrm>
          <a:prstGeom prst="straightConnector1">
            <a:avLst/>
          </a:prstGeom>
          <a:noFill/>
          <a:ln w="762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" name="Imagem 3" descr="Gráfico, Gráfico de barras&#10;&#10;O conteúdo gerado por IA pode estar incorreto.">
            <a:extLst>
              <a:ext uri="{FF2B5EF4-FFF2-40B4-BE49-F238E27FC236}">
                <a16:creationId xmlns:a16="http://schemas.microsoft.com/office/drawing/2014/main" id="{8A55A91C-0538-A1EB-F103-99CF02CB0B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7739" y="1009206"/>
            <a:ext cx="8691061" cy="465592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43BCEFA-6F75-2ED8-DB62-530E2F1003DE}"/>
              </a:ext>
            </a:extLst>
          </p:cNvPr>
          <p:cNvSpPr txBox="1"/>
          <p:nvPr/>
        </p:nvSpPr>
        <p:spPr>
          <a:xfrm>
            <a:off x="73092" y="5157277"/>
            <a:ext cx="10758191" cy="780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5" marR="36195" algn="ctr">
              <a:lnSpc>
                <a:spcPct val="150000"/>
              </a:lnSpc>
              <a:buNone/>
            </a:pPr>
            <a:endParaRPr lang="pt-PT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195" marR="36195" algn="ctr">
              <a:lnSpc>
                <a:spcPct val="150000"/>
              </a:lnSpc>
              <a:buNone/>
            </a:pPr>
            <a:r>
              <a:rPr lang="pt-P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</a:t>
            </a:r>
            <a:r>
              <a:rPr lang="pt-PT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Gráfico de barras por perfil com os acionamentos do Botão do Pânico – Taubaté 2025</a:t>
            </a:r>
            <a:endParaRPr lang="pt-BR" sz="18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818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>
          <a:extLst>
            <a:ext uri="{FF2B5EF4-FFF2-40B4-BE49-F238E27FC236}">
              <a16:creationId xmlns:a16="http://schemas.microsoft.com/office/drawing/2014/main" id="{321AC1FD-7521-A9AB-2AB3-FED731D4D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8" descr="Texto&#10;&#10;Descrição gerada automaticamente">
            <a:extLst>
              <a:ext uri="{FF2B5EF4-FFF2-40B4-BE49-F238E27FC236}">
                <a16:creationId xmlns:a16="http://schemas.microsoft.com/office/drawing/2014/main" id="{17C49D04-73A7-ED6E-4EC7-1A9EA15D57A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58577" y="5938517"/>
            <a:ext cx="1830161" cy="60687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8">
            <a:extLst>
              <a:ext uri="{FF2B5EF4-FFF2-40B4-BE49-F238E27FC236}">
                <a16:creationId xmlns:a16="http://schemas.microsoft.com/office/drawing/2014/main" id="{40264E3D-16C8-33F4-730B-270BE08E17AC}"/>
              </a:ext>
            </a:extLst>
          </p:cNvPr>
          <p:cNvSpPr/>
          <p:nvPr/>
        </p:nvSpPr>
        <p:spPr>
          <a:xfrm>
            <a:off x="-3993" y="281448"/>
            <a:ext cx="10632663" cy="484806"/>
          </a:xfrm>
          <a:prstGeom prst="roundRect">
            <a:avLst>
              <a:gd name="adj" fmla="val 16667"/>
            </a:avLst>
          </a:prstGeom>
          <a:solidFill>
            <a:srgbClr val="C83872"/>
          </a:soli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pt-BR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Botão do Pânico </a:t>
            </a:r>
            <a:endParaRPr sz="4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18">
            <a:extLst>
              <a:ext uri="{FF2B5EF4-FFF2-40B4-BE49-F238E27FC236}">
                <a16:creationId xmlns:a16="http://schemas.microsoft.com/office/drawing/2014/main" id="{70814696-0AEE-1A62-815D-51CCF851DDD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7256" b="45228"/>
          <a:stretch/>
        </p:blipFill>
        <p:spPr>
          <a:xfrm>
            <a:off x="0" y="-67"/>
            <a:ext cx="3816220" cy="281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" name="Google Shape;140;p18">
            <a:extLst>
              <a:ext uri="{FF2B5EF4-FFF2-40B4-BE49-F238E27FC236}">
                <a16:creationId xmlns:a16="http://schemas.microsoft.com/office/drawing/2014/main" id="{316E2130-0690-0AAA-B1CF-6A975BCD1CA5}"/>
              </a:ext>
            </a:extLst>
          </p:cNvPr>
          <p:cNvCxnSpPr/>
          <p:nvPr/>
        </p:nvCxnSpPr>
        <p:spPr>
          <a:xfrm>
            <a:off x="21092" y="766254"/>
            <a:ext cx="0" cy="5944072"/>
          </a:xfrm>
          <a:prstGeom prst="straightConnector1">
            <a:avLst/>
          </a:prstGeom>
          <a:noFill/>
          <a:ln w="762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77D56BC5-9880-9463-101C-07DA143C4DA3}"/>
              </a:ext>
            </a:extLst>
          </p:cNvPr>
          <p:cNvSpPr txBox="1"/>
          <p:nvPr/>
        </p:nvSpPr>
        <p:spPr>
          <a:xfrm>
            <a:off x="212274" y="2567555"/>
            <a:ext cx="1150619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sz="2800" dirty="0">
                <a:latin typeface="Cambria" panose="02040503050406030204" pitchFamily="18" charset="0"/>
                <a:ea typeface="Cambria" panose="02040503050406030204" pitchFamily="18" charset="0"/>
              </a:rPr>
              <a:t>Reforça-se que o uso do </a:t>
            </a:r>
            <a:r>
              <a:rPr lang="pt-PT" sz="2800" b="1" dirty="0">
                <a:latin typeface="Cambria" panose="02040503050406030204" pitchFamily="18" charset="0"/>
                <a:ea typeface="Cambria" panose="02040503050406030204" pitchFamily="18" charset="0"/>
              </a:rPr>
              <a:t>Botão do Pânico</a:t>
            </a:r>
            <a:r>
              <a:rPr lang="pt-PT" sz="2800" dirty="0">
                <a:latin typeface="Cambria" panose="02040503050406030204" pitchFamily="18" charset="0"/>
                <a:ea typeface="Cambria" panose="02040503050406030204" pitchFamily="18" charset="0"/>
              </a:rPr>
              <a:t> deve estar em conformidade com o previsto no </a:t>
            </a:r>
            <a:r>
              <a:rPr lang="pt-PT" sz="2800" u="sng" dirty="0">
                <a:latin typeface="Cambria" panose="02040503050406030204" pitchFamily="18" charset="0"/>
                <a:ea typeface="Cambria" panose="02040503050406030204" pitchFamily="18" charset="0"/>
                <a:hlinkClick r:id="rId5"/>
              </a:rPr>
              <a:t>DOC – Protocolo 179 (3ª edição)</a:t>
            </a:r>
            <a:r>
              <a:rPr lang="pt-PT" sz="2800" dirty="0">
                <a:latin typeface="Cambria" panose="02040503050406030204" pitchFamily="18" charset="0"/>
                <a:ea typeface="Cambria" panose="02040503050406030204" pitchFamily="18" charset="0"/>
              </a:rPr>
              <a:t>, especialmente conforme orientações constantes na página 56, em consonância com o </a:t>
            </a:r>
            <a:r>
              <a:rPr lang="pt-PT" sz="2800" b="1" dirty="0">
                <a:latin typeface="Cambria" panose="02040503050406030204" pitchFamily="18" charset="0"/>
                <a:ea typeface="Cambria" panose="02040503050406030204" pitchFamily="18" charset="0"/>
              </a:rPr>
              <a:t>Boletim Subsecretaria nº 37/2025.</a:t>
            </a:r>
            <a:endParaRPr lang="pt-PT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389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>
          <a:extLst>
            <a:ext uri="{FF2B5EF4-FFF2-40B4-BE49-F238E27FC236}">
              <a16:creationId xmlns:a16="http://schemas.microsoft.com/office/drawing/2014/main" id="{58C7D41C-24E2-8B99-A068-A25679B5B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8" descr="Texto&#10;&#10;Descrição gerada automaticamente">
            <a:extLst>
              <a:ext uri="{FF2B5EF4-FFF2-40B4-BE49-F238E27FC236}">
                <a16:creationId xmlns:a16="http://schemas.microsoft.com/office/drawing/2014/main" id="{27F5C7C5-3C00-EBD8-8F3E-74319EE0545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58577" y="5938517"/>
            <a:ext cx="1830161" cy="60687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8">
            <a:extLst>
              <a:ext uri="{FF2B5EF4-FFF2-40B4-BE49-F238E27FC236}">
                <a16:creationId xmlns:a16="http://schemas.microsoft.com/office/drawing/2014/main" id="{D1A84585-D8E4-091A-3C3C-A87D264762DD}"/>
              </a:ext>
            </a:extLst>
          </p:cNvPr>
          <p:cNvSpPr/>
          <p:nvPr/>
        </p:nvSpPr>
        <p:spPr>
          <a:xfrm>
            <a:off x="212273" y="312604"/>
            <a:ext cx="11108869" cy="453650"/>
          </a:xfrm>
          <a:prstGeom prst="roundRect">
            <a:avLst>
              <a:gd name="adj" fmla="val 16667"/>
            </a:avLst>
          </a:prstGeom>
          <a:solidFill>
            <a:srgbClr val="C83872"/>
          </a:soli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pt-BR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Botão do Pânico - Recorte do Protocolo 179 (3ª Edição) DOC </a:t>
            </a:r>
            <a:endParaRPr sz="3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18">
            <a:extLst>
              <a:ext uri="{FF2B5EF4-FFF2-40B4-BE49-F238E27FC236}">
                <a16:creationId xmlns:a16="http://schemas.microsoft.com/office/drawing/2014/main" id="{A6AD8A34-C6F5-8385-1527-4F88CF19124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7256" b="45228"/>
          <a:stretch/>
        </p:blipFill>
        <p:spPr>
          <a:xfrm>
            <a:off x="0" y="-67"/>
            <a:ext cx="3816220" cy="281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" name="Google Shape;140;p18">
            <a:extLst>
              <a:ext uri="{FF2B5EF4-FFF2-40B4-BE49-F238E27FC236}">
                <a16:creationId xmlns:a16="http://schemas.microsoft.com/office/drawing/2014/main" id="{E5477503-A0F8-7A56-2C96-1E8A4E84A00F}"/>
              </a:ext>
            </a:extLst>
          </p:cNvPr>
          <p:cNvCxnSpPr/>
          <p:nvPr/>
        </p:nvCxnSpPr>
        <p:spPr>
          <a:xfrm>
            <a:off x="195266" y="281812"/>
            <a:ext cx="0" cy="5944072"/>
          </a:xfrm>
          <a:prstGeom prst="straightConnector1">
            <a:avLst/>
          </a:prstGeom>
          <a:noFill/>
          <a:ln w="762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C67EEC3B-F39E-65BC-A45A-D1859F2B6971}"/>
              </a:ext>
            </a:extLst>
          </p:cNvPr>
          <p:cNvSpPr txBox="1"/>
          <p:nvPr/>
        </p:nvSpPr>
        <p:spPr>
          <a:xfrm>
            <a:off x="212274" y="2567555"/>
            <a:ext cx="115061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pt-PT" sz="24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E196E4C-1136-6802-5B9B-C7D43CEBD87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2283" y="1228727"/>
            <a:ext cx="11506187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latin typeface="Cambria" panose="02040503050406030204" pitchFamily="18" charset="0"/>
                <a:ea typeface="Cambria" panose="02040503050406030204" pitchFamily="18" charset="0"/>
              </a:rPr>
              <a:t>Uso adequado do Botão do Pânico: </a:t>
            </a:r>
          </a:p>
          <a:p>
            <a:pPr algn="just"/>
            <a:r>
              <a:rPr lang="pt-BR" sz="2000" dirty="0">
                <a:latin typeface="Cambria" panose="02040503050406030204" pitchFamily="18" charset="0"/>
                <a:ea typeface="Cambria" panose="02040503050406030204" pitchFamily="18" charset="0"/>
              </a:rPr>
              <a:t>• Promova </a:t>
            </a:r>
            <a:r>
              <a:rPr lang="pt-BR" sz="2000" b="1" dirty="0">
                <a:latin typeface="Cambria" panose="02040503050406030204" pitchFamily="18" charset="0"/>
                <a:ea typeface="Cambria" panose="02040503050406030204" pitchFamily="18" charset="0"/>
              </a:rPr>
              <a:t>formações e diálogos com a equipe escolar </a:t>
            </a:r>
            <a:r>
              <a:rPr lang="pt-BR" sz="2000" dirty="0">
                <a:latin typeface="Cambria" panose="02040503050406030204" pitchFamily="18" charset="0"/>
                <a:ea typeface="Cambria" panose="02040503050406030204" pitchFamily="18" charset="0"/>
              </a:rPr>
              <a:t>para garantir o entendimento sobre a funcionalidade e o uso responsável do Botão do Pânico, ferramenta essencial em situações emergenciais. </a:t>
            </a:r>
          </a:p>
          <a:p>
            <a:pPr algn="just"/>
            <a:endParaRPr lang="pt-BR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pt-BR" sz="2000" dirty="0">
                <a:latin typeface="Cambria" panose="02040503050406030204" pitchFamily="18" charset="0"/>
                <a:ea typeface="Cambria" panose="02040503050406030204" pitchFamily="18" charset="0"/>
              </a:rPr>
              <a:t>• Comunicação com a Unidade Regional de Ensino: Toda </a:t>
            </a:r>
            <a:r>
              <a:rPr lang="pt-BR" sz="2000" b="1" dirty="0">
                <a:latin typeface="Cambria" panose="02040503050406030204" pitchFamily="18" charset="0"/>
                <a:ea typeface="Cambria" panose="02040503050406030204" pitchFamily="18" charset="0"/>
              </a:rPr>
              <a:t>situação atípica ou grave </a:t>
            </a:r>
            <a:r>
              <a:rPr lang="pt-BR" sz="2000" dirty="0">
                <a:latin typeface="Cambria" panose="02040503050406030204" pitchFamily="18" charset="0"/>
                <a:ea typeface="Cambria" panose="02040503050406030204" pitchFamily="18" charset="0"/>
              </a:rPr>
              <a:t>deve ser </a:t>
            </a:r>
            <a:r>
              <a:rPr lang="pt-BR" sz="2000" b="1" dirty="0">
                <a:latin typeface="Cambria" panose="02040503050406030204" pitchFamily="18" charset="0"/>
                <a:ea typeface="Cambria" panose="02040503050406030204" pitchFamily="18" charset="0"/>
              </a:rPr>
              <a:t>comunicada imediatamente </a:t>
            </a:r>
            <a:r>
              <a:rPr lang="pt-BR" sz="2000" dirty="0">
                <a:latin typeface="Cambria" panose="02040503050406030204" pitchFamily="18" charset="0"/>
                <a:ea typeface="Cambria" panose="02040503050406030204" pitchFamily="18" charset="0"/>
              </a:rPr>
              <a:t>à </a:t>
            </a:r>
            <a:r>
              <a:rPr lang="pt-BR" sz="2000" b="1" dirty="0">
                <a:latin typeface="Cambria" panose="02040503050406030204" pitchFamily="18" charset="0"/>
                <a:ea typeface="Cambria" panose="02040503050406030204" pitchFamily="18" charset="0"/>
              </a:rPr>
              <a:t>Unidade Regional de Ensino</a:t>
            </a:r>
            <a:r>
              <a:rPr lang="pt-BR" sz="2000" dirty="0">
                <a:latin typeface="Cambria" panose="02040503050406030204" pitchFamily="18" charset="0"/>
                <a:ea typeface="Cambria" panose="02040503050406030204" pitchFamily="18" charset="0"/>
              </a:rPr>
              <a:t>. Essa comunicação inicial deve ser formalizada posteriormente por meio dos canais oficiais, registrando as ações e providências tomadas.</a:t>
            </a:r>
          </a:p>
          <a:p>
            <a:pPr algn="just"/>
            <a:endParaRPr lang="pt-BR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pt-BR" sz="2000" dirty="0">
                <a:latin typeface="Cambria" panose="02040503050406030204" pitchFamily="18" charset="0"/>
                <a:ea typeface="Cambria" panose="02040503050406030204" pitchFamily="18" charset="0"/>
              </a:rPr>
              <a:t> • </a:t>
            </a:r>
            <a:r>
              <a:rPr lang="pt-BR" sz="2000" b="1" dirty="0">
                <a:latin typeface="Cambria" panose="02040503050406030204" pitchFamily="18" charset="0"/>
                <a:ea typeface="Cambria" panose="02040503050406030204" pitchFamily="18" charset="0"/>
              </a:rPr>
              <a:t>Isolamento de áreas em risco</a:t>
            </a:r>
            <a:r>
              <a:rPr lang="pt-BR" sz="2000" dirty="0">
                <a:latin typeface="Cambria" panose="02040503050406030204" pitchFamily="18" charset="0"/>
                <a:ea typeface="Cambria" panose="02040503050406030204" pitchFamily="18" charset="0"/>
              </a:rPr>
              <a:t>: Espaços em manutenção, em reforma ou que apresentem riscos à integridade física devem ser isolados e devidamente sinalizados, impedindo o acesso de alunos e demais membros da comunidade escolar. </a:t>
            </a:r>
          </a:p>
          <a:p>
            <a:pPr algn="just"/>
            <a:endParaRPr lang="pt-BR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pt-BR" sz="2000" dirty="0">
                <a:latin typeface="Cambria" panose="02040503050406030204" pitchFamily="18" charset="0"/>
                <a:ea typeface="Cambria" panose="02040503050406030204" pitchFamily="18" charset="0"/>
              </a:rPr>
              <a:t>• </a:t>
            </a:r>
            <a:r>
              <a:rPr lang="pt-BR" sz="2000" b="1" dirty="0">
                <a:latin typeface="Cambria" panose="02040503050406030204" pitchFamily="18" charset="0"/>
                <a:ea typeface="Cambria" panose="02040503050406030204" pitchFamily="18" charset="0"/>
              </a:rPr>
              <a:t>Integração com a zeladoria</a:t>
            </a:r>
            <a:r>
              <a:rPr lang="pt-BR" sz="2000" dirty="0">
                <a:latin typeface="Cambria" panose="02040503050406030204" pitchFamily="18" charset="0"/>
                <a:ea typeface="Cambria" panose="02040503050406030204" pitchFamily="18" charset="0"/>
              </a:rPr>
              <a:t>: Se a unidade contar com profissional de zeladoria, é essencial que essa pessoa esteja ciente das medidas de segurança adotadas, contribuindo ativamente para sua aplicação e monitoramento. </a:t>
            </a:r>
          </a:p>
          <a:p>
            <a:endParaRPr lang="pt-BR" sz="24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036887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>
          <a:extLst>
            <a:ext uri="{FF2B5EF4-FFF2-40B4-BE49-F238E27FC236}">
              <a16:creationId xmlns:a16="http://schemas.microsoft.com/office/drawing/2014/main" id="{2B2170E1-88FD-FAD7-13A4-40CFE6956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8" descr="Texto&#10;&#10;Descrição gerada automaticamente">
            <a:extLst>
              <a:ext uri="{FF2B5EF4-FFF2-40B4-BE49-F238E27FC236}">
                <a16:creationId xmlns:a16="http://schemas.microsoft.com/office/drawing/2014/main" id="{410A1AF3-A3C3-A77F-D5B4-6928222A4A5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58577" y="5938517"/>
            <a:ext cx="1830161" cy="60687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8">
            <a:extLst>
              <a:ext uri="{FF2B5EF4-FFF2-40B4-BE49-F238E27FC236}">
                <a16:creationId xmlns:a16="http://schemas.microsoft.com/office/drawing/2014/main" id="{3B1DE780-A156-11A0-8CF3-0BC6837686CD}"/>
              </a:ext>
            </a:extLst>
          </p:cNvPr>
          <p:cNvSpPr/>
          <p:nvPr/>
        </p:nvSpPr>
        <p:spPr>
          <a:xfrm>
            <a:off x="-3993" y="281448"/>
            <a:ext cx="10632663" cy="484806"/>
          </a:xfrm>
          <a:prstGeom prst="roundRect">
            <a:avLst>
              <a:gd name="adj" fmla="val 16667"/>
            </a:avLst>
          </a:prstGeom>
          <a:solidFill>
            <a:srgbClr val="C83872"/>
          </a:soli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pt-BR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pt-BR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Botão do Pânico - Recorte do Protocolo 179 (3ª Edição) DOC</a:t>
            </a:r>
            <a:endParaRPr sz="4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18">
            <a:extLst>
              <a:ext uri="{FF2B5EF4-FFF2-40B4-BE49-F238E27FC236}">
                <a16:creationId xmlns:a16="http://schemas.microsoft.com/office/drawing/2014/main" id="{FB78ADB6-9286-2B12-0538-E9C1B540D7C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7256" b="45228"/>
          <a:stretch/>
        </p:blipFill>
        <p:spPr>
          <a:xfrm>
            <a:off x="0" y="-67"/>
            <a:ext cx="3816220" cy="281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" name="Google Shape;140;p18">
            <a:extLst>
              <a:ext uri="{FF2B5EF4-FFF2-40B4-BE49-F238E27FC236}">
                <a16:creationId xmlns:a16="http://schemas.microsoft.com/office/drawing/2014/main" id="{BE12F32E-0773-EDBE-8727-D0F61C327059}"/>
              </a:ext>
            </a:extLst>
          </p:cNvPr>
          <p:cNvCxnSpPr/>
          <p:nvPr/>
        </p:nvCxnSpPr>
        <p:spPr>
          <a:xfrm>
            <a:off x="21092" y="766254"/>
            <a:ext cx="0" cy="5944072"/>
          </a:xfrm>
          <a:prstGeom prst="straightConnector1">
            <a:avLst/>
          </a:prstGeom>
          <a:noFill/>
          <a:ln w="762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6A7BE845-90A1-3C0C-DD4C-DCC0763B7139}"/>
              </a:ext>
            </a:extLst>
          </p:cNvPr>
          <p:cNvSpPr txBox="1"/>
          <p:nvPr/>
        </p:nvSpPr>
        <p:spPr>
          <a:xfrm>
            <a:off x="212274" y="2567555"/>
            <a:ext cx="115061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pt-PT" sz="24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534109F-480E-86F0-17DE-2515902530E5}"/>
              </a:ext>
            </a:extLst>
          </p:cNvPr>
          <p:cNvSpPr txBox="1"/>
          <p:nvPr/>
        </p:nvSpPr>
        <p:spPr>
          <a:xfrm>
            <a:off x="212274" y="2002971"/>
            <a:ext cx="1163681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• </a:t>
            </a: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Essas orientações devem ser incorporadas às rotinas escolares de forma sistemática e planejada, sendo constantemente revisadas, atualizadas e compartilhadas com todos os segmentos da comunidade escolar — equipe gestora, docentes, funcionários, estudantes e demais integrantes da comunidade escolar. Além disso, os </a:t>
            </a:r>
            <a:r>
              <a:rPr lang="pt-BR" sz="2400" b="1" dirty="0">
                <a:latin typeface="Cambria" panose="02040503050406030204" pitchFamily="18" charset="0"/>
                <a:ea typeface="Cambria" panose="02040503050406030204" pitchFamily="18" charset="0"/>
              </a:rPr>
              <a:t>colegiados democráticos como APM</a:t>
            </a: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t-BR" sz="2400" b="1" dirty="0">
                <a:latin typeface="Cambria" panose="02040503050406030204" pitchFamily="18" charset="0"/>
                <a:ea typeface="Cambria" panose="02040503050406030204" pitchFamily="18" charset="0"/>
              </a:rPr>
              <a:t>Conselho de Escola e Grêmio Estudantil</a:t>
            </a: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, devem atuar diretamente junto à tomada de decisões. A cultura da prevenção não se constrói apenas com medidas pontuais ou reativas, mas por meio de práticas contínuas que integram o cotidiano da escola, fortalecendo o senso coletivo de responsabilidade e cuidado</a:t>
            </a:r>
            <a:r>
              <a:rPr lang="pt-BR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16542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>
          <a:extLst>
            <a:ext uri="{FF2B5EF4-FFF2-40B4-BE49-F238E27FC236}">
              <a16:creationId xmlns:a16="http://schemas.microsoft.com/office/drawing/2014/main" id="{B28FE8CF-9AA2-B7E7-B5F9-925F411F0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>
            <a:extLst>
              <a:ext uri="{FF2B5EF4-FFF2-40B4-BE49-F238E27FC236}">
                <a16:creationId xmlns:a16="http://schemas.microsoft.com/office/drawing/2014/main" id="{9BD85502-26C6-65EB-1687-7FA098BA34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394250"/>
            <a:ext cx="11372849" cy="740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lvl="0">
              <a:buSzPts val="4400"/>
            </a:pPr>
            <a:r>
              <a:rPr lang="pt-BR" sz="2800" dirty="0"/>
              <a:t>Obrigada! </a:t>
            </a:r>
            <a:endParaRPr sz="2800" dirty="0"/>
          </a:p>
        </p:txBody>
      </p:sp>
      <p:sp>
        <p:nvSpPr>
          <p:cNvPr id="109" name="Google Shape;109;p15">
            <a:extLst>
              <a:ext uri="{FF2B5EF4-FFF2-40B4-BE49-F238E27FC236}">
                <a16:creationId xmlns:a16="http://schemas.microsoft.com/office/drawing/2014/main" id="{F9F94C70-B624-9B73-1D98-A6EA8C7794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37939" y="5069302"/>
            <a:ext cx="10209031" cy="55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pt-BR" sz="2000" dirty="0"/>
              <a:t>Marisa Aparecida Bonafé - PEC Conviva</a:t>
            </a:r>
          </a:p>
          <a:p>
            <a:pPr marL="22860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pt-BR" sz="2000" dirty="0"/>
              <a:t>Marco Polo Balestrero - Supervisor de Ensino - Conviva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2713358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>
          <a:extLst>
            <a:ext uri="{FF2B5EF4-FFF2-40B4-BE49-F238E27FC236}">
              <a16:creationId xmlns:a16="http://schemas.microsoft.com/office/drawing/2014/main" id="{E6E0610A-1596-C505-72B8-1A5094081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>
            <a:extLst>
              <a:ext uri="{FF2B5EF4-FFF2-40B4-BE49-F238E27FC236}">
                <a16:creationId xmlns:a16="http://schemas.microsoft.com/office/drawing/2014/main" id="{9BF7AD54-52C9-632E-B8E2-D7040FFAC6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394250"/>
            <a:ext cx="11372849" cy="740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pt-BR" sz="4400" dirty="0"/>
              <a:t>Dia C: Dia da Convivência na Escola</a:t>
            </a:r>
            <a:endParaRPr dirty="0"/>
          </a:p>
        </p:txBody>
      </p:sp>
      <p:sp>
        <p:nvSpPr>
          <p:cNvPr id="109" name="Google Shape;109;p15">
            <a:extLst>
              <a:ext uri="{FF2B5EF4-FFF2-40B4-BE49-F238E27FC236}">
                <a16:creationId xmlns:a16="http://schemas.microsoft.com/office/drawing/2014/main" id="{7B248DBF-3034-4C8F-FC54-88DD90C546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5283" y="5069302"/>
            <a:ext cx="9729788" cy="50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ctr">
              <a:spcBef>
                <a:spcPts val="0"/>
              </a:spcBef>
            </a:pPr>
            <a:r>
              <a:rPr lang="pt-BR" dirty="0"/>
              <a:t>I Formação Conviva para vice-diretores</a:t>
            </a:r>
          </a:p>
        </p:txBody>
      </p:sp>
    </p:spTree>
    <p:extLst>
      <p:ext uri="{BB962C8B-B14F-4D97-AF65-F5344CB8AC3E}">
        <p14:creationId xmlns:p14="http://schemas.microsoft.com/office/powerpoint/2010/main" val="706084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>
          <a:extLst>
            <a:ext uri="{FF2B5EF4-FFF2-40B4-BE49-F238E27FC236}">
              <a16:creationId xmlns:a16="http://schemas.microsoft.com/office/drawing/2014/main" id="{6701ECBA-8E52-0614-6807-0F07C81BC7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8" descr="Texto&#10;&#10;Descrição gerada automaticamente">
            <a:extLst>
              <a:ext uri="{FF2B5EF4-FFF2-40B4-BE49-F238E27FC236}">
                <a16:creationId xmlns:a16="http://schemas.microsoft.com/office/drawing/2014/main" id="{2A0A2CE2-A34E-ED71-FBC9-B983466F473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58577" y="5938517"/>
            <a:ext cx="1830161" cy="60687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8">
            <a:extLst>
              <a:ext uri="{FF2B5EF4-FFF2-40B4-BE49-F238E27FC236}">
                <a16:creationId xmlns:a16="http://schemas.microsoft.com/office/drawing/2014/main" id="{C27974B6-349C-30E7-7CBC-C8508EC3EAC6}"/>
              </a:ext>
            </a:extLst>
          </p:cNvPr>
          <p:cNvSpPr/>
          <p:nvPr/>
        </p:nvSpPr>
        <p:spPr>
          <a:xfrm>
            <a:off x="598714" y="281448"/>
            <a:ext cx="10907479" cy="484806"/>
          </a:xfrm>
          <a:prstGeom prst="roundRect">
            <a:avLst>
              <a:gd name="adj" fmla="val 16667"/>
            </a:avLst>
          </a:prstGeom>
          <a:solidFill>
            <a:srgbClr val="C83872"/>
          </a:soli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lt1"/>
              </a:buClr>
              <a:buSzPts val="4000"/>
            </a:pPr>
            <a:r>
              <a:rPr lang="pt-BR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3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Semana da Não Violência e do dia C da Convivência</a:t>
            </a:r>
            <a:endParaRPr sz="3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18">
            <a:extLst>
              <a:ext uri="{FF2B5EF4-FFF2-40B4-BE49-F238E27FC236}">
                <a16:creationId xmlns:a16="http://schemas.microsoft.com/office/drawing/2014/main" id="{513D5DA6-E41A-27CE-E535-A67134C2837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7256" b="45228"/>
          <a:stretch/>
        </p:blipFill>
        <p:spPr>
          <a:xfrm>
            <a:off x="0" y="-67"/>
            <a:ext cx="3816220" cy="281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" name="Google Shape;140;p18">
            <a:extLst>
              <a:ext uri="{FF2B5EF4-FFF2-40B4-BE49-F238E27FC236}">
                <a16:creationId xmlns:a16="http://schemas.microsoft.com/office/drawing/2014/main" id="{F21BBDAC-4952-0B44-B866-8FEBCE9E119F}"/>
              </a:ext>
            </a:extLst>
          </p:cNvPr>
          <p:cNvCxnSpPr/>
          <p:nvPr/>
        </p:nvCxnSpPr>
        <p:spPr>
          <a:xfrm>
            <a:off x="21092" y="766254"/>
            <a:ext cx="0" cy="5944072"/>
          </a:xfrm>
          <a:prstGeom prst="straightConnector1">
            <a:avLst/>
          </a:prstGeom>
          <a:noFill/>
          <a:ln w="762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2433A541-3B8C-111A-B876-A0532A876712}"/>
              </a:ext>
            </a:extLst>
          </p:cNvPr>
          <p:cNvSpPr txBox="1"/>
          <p:nvPr/>
        </p:nvSpPr>
        <p:spPr>
          <a:xfrm>
            <a:off x="777808" y="889806"/>
            <a:ext cx="10395849" cy="5432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rebuchet MS" panose="020B0603020202020204" pitchFamily="34" charset="0"/>
              </a:rPr>
              <a:t>Em consonância com a Resolução SEDUC nº149, de 27 de novembro de 2025, artigo 6º:</a:t>
            </a:r>
            <a:endParaRPr lang="pt-BR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rebuchet MS" panose="020B0603020202020204" pitchFamily="34" charset="0"/>
              </a:rPr>
              <a:t> </a:t>
            </a:r>
            <a:r>
              <a:rPr lang="pt-BR" sz="18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rebuchet MS" panose="020B0603020202020204" pitchFamily="34" charset="0"/>
              </a:rPr>
              <a:t>§ 1º – Fica instituída a </a:t>
            </a:r>
            <a:r>
              <a:rPr lang="pt-BR" sz="18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rebuchet MS" panose="020B0603020202020204" pitchFamily="34" charset="0"/>
              </a:rPr>
              <a:t>Semana da Não Violência</a:t>
            </a:r>
            <a:r>
              <a:rPr lang="pt-BR" sz="18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rebuchet MS" panose="020B0603020202020204" pitchFamily="34" charset="0"/>
              </a:rPr>
              <a:t>, a ser </a:t>
            </a:r>
            <a:r>
              <a:rPr lang="pt-BR" sz="18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rebuchet MS" panose="020B0603020202020204" pitchFamily="34" charset="0"/>
              </a:rPr>
              <a:t>realizada anualmente</a:t>
            </a:r>
            <a:r>
              <a:rPr lang="pt-BR" sz="18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rebuchet MS" panose="020B0603020202020204" pitchFamily="34" charset="0"/>
              </a:rPr>
              <a:t>, com duração mínima de </a:t>
            </a:r>
            <a:r>
              <a:rPr lang="pt-BR" sz="1800" b="1" i="1" u="sng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rebuchet MS" panose="020B0603020202020204" pitchFamily="34" charset="0"/>
              </a:rPr>
              <a:t>cinco dias letivos consecutivos</a:t>
            </a:r>
            <a:r>
              <a:rPr lang="pt-BR" sz="18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rebuchet MS" panose="020B0603020202020204" pitchFamily="34" charset="0"/>
              </a:rPr>
              <a:t>, durante os quais todas as disciplinas deverão abordar o </a:t>
            </a:r>
            <a:r>
              <a:rPr lang="pt-BR" sz="18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rebuchet MS" panose="020B0603020202020204" pitchFamily="34" charset="0"/>
              </a:rPr>
              <a:t>tema da paz</a:t>
            </a:r>
            <a:r>
              <a:rPr lang="pt-BR" sz="1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rebuchet MS" panose="020B0603020202020204" pitchFamily="34" charset="0"/>
              </a:rPr>
              <a:t> </a:t>
            </a:r>
            <a:r>
              <a:rPr lang="pt-BR" sz="18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rebuchet MS" panose="020B0603020202020204" pitchFamily="34" charset="0"/>
              </a:rPr>
              <a:t>de forma transversal, articulando-o com os conteúdos programáticos das diferentes áreas de conhecimento.</a:t>
            </a:r>
            <a:br>
              <a:rPr lang="pt-BR" sz="18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rebuchet MS" panose="020B0603020202020204" pitchFamily="34" charset="0"/>
              </a:rPr>
            </a:br>
            <a:r>
              <a:rPr lang="pt-BR" sz="18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rebuchet MS" panose="020B0603020202020204" pitchFamily="34" charset="0"/>
              </a:rPr>
              <a:t> § 2º – Fica instituído o </a:t>
            </a:r>
            <a:r>
              <a:rPr lang="pt-BR" sz="18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rebuchet MS" panose="020B0603020202020204" pitchFamily="34" charset="0"/>
              </a:rPr>
              <a:t>Dia “C” da Convivência</a:t>
            </a:r>
            <a:r>
              <a:rPr lang="pt-BR" sz="18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rebuchet MS" panose="020B0603020202020204" pitchFamily="34" charset="0"/>
              </a:rPr>
              <a:t>, a ser promovido </a:t>
            </a:r>
            <a:r>
              <a:rPr lang="pt-BR" sz="18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rebuchet MS" panose="020B0603020202020204" pitchFamily="34" charset="0"/>
              </a:rPr>
              <a:t>semestralment</a:t>
            </a:r>
            <a:r>
              <a:rPr lang="pt-BR" sz="18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rebuchet MS" panose="020B0603020202020204" pitchFamily="34" charset="0"/>
              </a:rPr>
              <a:t>e como ação de </a:t>
            </a:r>
            <a:r>
              <a:rPr lang="pt-BR" sz="18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rebuchet MS" panose="020B0603020202020204" pitchFamily="34" charset="0"/>
              </a:rPr>
              <a:t>mobilização comunitária</a:t>
            </a:r>
            <a:r>
              <a:rPr lang="pt-BR" sz="18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rebuchet MS" panose="020B0603020202020204" pitchFamily="34" charset="0"/>
              </a:rPr>
              <a:t>, voltada ao fortalecimento dos vínculos e à valorização das boas práticas de convivência, com datas e temáticas a serem definidas pela </a:t>
            </a:r>
            <a:r>
              <a:rPr lang="pt-BR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rebuchet MS" panose="020B0603020202020204" pitchFamily="34" charset="0"/>
              </a:rPr>
              <a:t>Equipe Central de Gestão de Clima e Convivência </a:t>
            </a:r>
            <a:r>
              <a:rPr lang="pt-BR" sz="18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rebuchet MS" panose="020B0603020202020204" pitchFamily="34" charset="0"/>
              </a:rPr>
              <a:t>DICLIPE.</a:t>
            </a:r>
            <a:endParaRPr lang="pt-BR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8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rebuchet MS" panose="020B0603020202020204" pitchFamily="34" charset="0"/>
              </a:rPr>
              <a:t>§ 3º – </a:t>
            </a:r>
            <a:r>
              <a:rPr lang="pt-BR" sz="18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rebuchet MS" panose="020B0603020202020204" pitchFamily="34" charset="0"/>
              </a:rPr>
              <a:t>As evidências</a:t>
            </a:r>
            <a:r>
              <a:rPr lang="pt-BR" sz="18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rebuchet MS" panose="020B0603020202020204" pitchFamily="34" charset="0"/>
              </a:rPr>
              <a:t> das atividades da Semana da Não Violência e do Dia “C” da Convivência deverão ser </a:t>
            </a:r>
            <a:r>
              <a:rPr lang="pt-BR" sz="18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rebuchet MS" panose="020B0603020202020204" pitchFamily="34" charset="0"/>
              </a:rPr>
              <a:t>registradas na Plataforma Conviva</a:t>
            </a:r>
            <a:r>
              <a:rPr lang="pt-BR" sz="18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rebuchet MS" panose="020B0603020202020204" pitchFamily="34" charset="0"/>
              </a:rPr>
              <a:t> e consideradas na avaliação do PMCE.</a:t>
            </a:r>
            <a:endParaRPr lang="pt-BR" sz="1800" dirty="0">
              <a:effectLst/>
              <a:latin typeface="Cambria" panose="02040503050406030204" pitchFamily="18" charset="0"/>
              <a:ea typeface="Cambria" panose="02040503050406030204" pitchFamily="18" charset="0"/>
              <a:cs typeface="Trebuchet MS" panose="020B0603020202020204" pitchFamily="34" charset="0"/>
            </a:endParaRPr>
          </a:p>
          <a:p>
            <a:pPr>
              <a:buNone/>
            </a:pPr>
            <a:r>
              <a:rPr lang="pt-BR" sz="18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§ 4º – </a:t>
            </a:r>
            <a:r>
              <a:rPr lang="pt-BR" sz="18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 Semana da Não Violência e o Dia “C” da Convivência</a:t>
            </a:r>
            <a:r>
              <a:rPr lang="pt-BR" sz="18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deverão ser </a:t>
            </a:r>
            <a:r>
              <a:rPr lang="pt-BR" sz="18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articulados ao calendário escolar e ao Currículo Paulista,</a:t>
            </a:r>
            <a:r>
              <a:rPr lang="pt-BR" sz="18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como eixo transversal de convivência</a:t>
            </a:r>
            <a:endParaRPr lang="pt-BR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175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>
          <a:extLst>
            <a:ext uri="{FF2B5EF4-FFF2-40B4-BE49-F238E27FC236}">
              <a16:creationId xmlns:a16="http://schemas.microsoft.com/office/drawing/2014/main" id="{7C40A41E-C77F-A53D-FB6E-43BDD6D7A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8" descr="Texto&#10;&#10;Descrição gerada automaticamente">
            <a:extLst>
              <a:ext uri="{FF2B5EF4-FFF2-40B4-BE49-F238E27FC236}">
                <a16:creationId xmlns:a16="http://schemas.microsoft.com/office/drawing/2014/main" id="{0AFBE951-3CD9-13C4-14A4-FBB7FD46435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58577" y="5938517"/>
            <a:ext cx="1830161" cy="60687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8">
            <a:extLst>
              <a:ext uri="{FF2B5EF4-FFF2-40B4-BE49-F238E27FC236}">
                <a16:creationId xmlns:a16="http://schemas.microsoft.com/office/drawing/2014/main" id="{9622110B-4BA8-B349-3E82-806D30AA4B9E}"/>
              </a:ext>
            </a:extLst>
          </p:cNvPr>
          <p:cNvSpPr/>
          <p:nvPr/>
        </p:nvSpPr>
        <p:spPr>
          <a:xfrm>
            <a:off x="598714" y="281448"/>
            <a:ext cx="10907479" cy="484806"/>
          </a:xfrm>
          <a:prstGeom prst="roundRect">
            <a:avLst>
              <a:gd name="adj" fmla="val 16667"/>
            </a:avLst>
          </a:prstGeom>
          <a:solidFill>
            <a:srgbClr val="C83872"/>
          </a:soli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lt1"/>
              </a:buClr>
              <a:buSzPts val="4000"/>
            </a:pPr>
            <a:r>
              <a:rPr lang="pt-BR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3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Semana da Não Violência e do dia C da Convivência</a:t>
            </a:r>
            <a:endParaRPr sz="3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18">
            <a:extLst>
              <a:ext uri="{FF2B5EF4-FFF2-40B4-BE49-F238E27FC236}">
                <a16:creationId xmlns:a16="http://schemas.microsoft.com/office/drawing/2014/main" id="{32922FF3-36CD-BE87-6341-6AF2B7CABF3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7256" b="45228"/>
          <a:stretch/>
        </p:blipFill>
        <p:spPr>
          <a:xfrm>
            <a:off x="0" y="-67"/>
            <a:ext cx="3816220" cy="281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" name="Google Shape;140;p18">
            <a:extLst>
              <a:ext uri="{FF2B5EF4-FFF2-40B4-BE49-F238E27FC236}">
                <a16:creationId xmlns:a16="http://schemas.microsoft.com/office/drawing/2014/main" id="{D304B7FF-524F-EB03-2CC6-647688A16964}"/>
              </a:ext>
            </a:extLst>
          </p:cNvPr>
          <p:cNvCxnSpPr/>
          <p:nvPr/>
        </p:nvCxnSpPr>
        <p:spPr>
          <a:xfrm>
            <a:off x="21092" y="766254"/>
            <a:ext cx="0" cy="5944072"/>
          </a:xfrm>
          <a:prstGeom prst="straightConnector1">
            <a:avLst/>
          </a:prstGeom>
          <a:noFill/>
          <a:ln w="762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6E40B6F3-EBA3-B430-1078-117644302E9E}"/>
              </a:ext>
            </a:extLst>
          </p:cNvPr>
          <p:cNvSpPr txBox="1"/>
          <p:nvPr/>
        </p:nvSpPr>
        <p:spPr>
          <a:xfrm>
            <a:off x="435431" y="1317171"/>
            <a:ext cx="1107075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Cambria" panose="02040503050406030204" pitchFamily="18" charset="0"/>
                <a:ea typeface="Cambria" panose="02040503050406030204" pitchFamily="18" charset="0"/>
              </a:rPr>
              <a:t>Meses definidos pelo Conviva Central para a realização dos eventos:</a:t>
            </a:r>
          </a:p>
          <a:p>
            <a:pPr algn="ctr"/>
            <a:endParaRPr lang="pt-B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/>
            <a:r>
              <a:rPr lang="pt-BR" sz="2400" b="1" dirty="0">
                <a:latin typeface="Cambria" panose="02040503050406030204" pitchFamily="18" charset="0"/>
                <a:ea typeface="Cambria" panose="02040503050406030204" pitchFamily="18" charset="0"/>
              </a:rPr>
              <a:t>Semana da Não Violência</a:t>
            </a: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 – maio (5 dias)</a:t>
            </a:r>
          </a:p>
          <a:p>
            <a:pPr lvl="0"/>
            <a:r>
              <a:rPr lang="pt-BR" sz="2400" b="1" dirty="0">
                <a:latin typeface="Cambria" panose="02040503050406030204" pitchFamily="18" charset="0"/>
                <a:ea typeface="Cambria" panose="02040503050406030204" pitchFamily="18" charset="0"/>
              </a:rPr>
              <a:t>1ª Edição do Dia C da Convivência</a:t>
            </a: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 – junho (1 dia)</a:t>
            </a:r>
          </a:p>
          <a:p>
            <a:pPr lvl="0"/>
            <a:r>
              <a:rPr lang="pt-BR" sz="2400" b="1" dirty="0">
                <a:latin typeface="Cambria" panose="02040503050406030204" pitchFamily="18" charset="0"/>
                <a:ea typeface="Cambria" panose="02040503050406030204" pitchFamily="18" charset="0"/>
              </a:rPr>
              <a:t>2ª Edição do Dia C da Convivência</a:t>
            </a: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 – outubro (1 dia)</a:t>
            </a:r>
          </a:p>
          <a:p>
            <a:endParaRPr lang="pt-B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A Unidade Escolar deverá estudar as melhores datas dentro dos meses citados acima para desenvolver as atividades de convivência, de acordo com a realidade de cada região. Após a definição, </a:t>
            </a:r>
            <a:r>
              <a:rPr lang="pt-BR" sz="2400" b="1" dirty="0">
                <a:latin typeface="Cambria" panose="02040503050406030204" pitchFamily="18" charset="0"/>
                <a:ea typeface="Cambria" panose="02040503050406030204" pitchFamily="18" charset="0"/>
              </a:rPr>
              <a:t>inserir no Calendário Escolar, no Plano de Melhoria de Convivência</a:t>
            </a: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 e realizar ampla divulgação dos eventos para alcançarmos o engajamento de toda comunidade escolar</a:t>
            </a:r>
          </a:p>
        </p:txBody>
      </p:sp>
    </p:spTree>
    <p:extLst>
      <p:ext uri="{BB962C8B-B14F-4D97-AF65-F5344CB8AC3E}">
        <p14:creationId xmlns:p14="http://schemas.microsoft.com/office/powerpoint/2010/main" val="1555074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>
          <a:extLst>
            <a:ext uri="{FF2B5EF4-FFF2-40B4-BE49-F238E27FC236}">
              <a16:creationId xmlns:a16="http://schemas.microsoft.com/office/drawing/2014/main" id="{6A32752F-5F02-9BB8-CB0F-832D563479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>
            <a:extLst>
              <a:ext uri="{FF2B5EF4-FFF2-40B4-BE49-F238E27FC236}">
                <a16:creationId xmlns:a16="http://schemas.microsoft.com/office/drawing/2014/main" id="{D1742AEE-1352-0C90-FC45-CE34D6320D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394250"/>
            <a:ext cx="11372849" cy="740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lvl="0">
              <a:buSzPts val="4400"/>
            </a:pPr>
            <a:r>
              <a:rPr lang="pt-BR" sz="2800" dirty="0">
                <a:latin typeface="Cambria" panose="02040503050406030204" pitchFamily="18" charset="0"/>
                <a:ea typeface="Cambria" panose="02040503050406030204" pitchFamily="18" charset="0"/>
              </a:rPr>
              <a:t>Plano de Melhoria da Convivência Escolar – PMCE</a:t>
            </a:r>
            <a:endParaRPr sz="2800" dirty="0"/>
          </a:p>
        </p:txBody>
      </p:sp>
      <p:sp>
        <p:nvSpPr>
          <p:cNvPr id="109" name="Google Shape;109;p15">
            <a:extLst>
              <a:ext uri="{FF2B5EF4-FFF2-40B4-BE49-F238E27FC236}">
                <a16:creationId xmlns:a16="http://schemas.microsoft.com/office/drawing/2014/main" id="{329DFA06-C9CA-6E7F-09A8-E2CEF19DF5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5283" y="5069302"/>
            <a:ext cx="9729788" cy="50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 algn="ctr">
              <a:spcBef>
                <a:spcPts val="0"/>
              </a:spcBef>
            </a:pPr>
            <a:r>
              <a:rPr lang="pt-BR" dirty="0"/>
              <a:t>I Formação Conviva para vice-diretores</a:t>
            </a:r>
          </a:p>
          <a:p>
            <a:pPr marL="22860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6091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>
          <a:extLst>
            <a:ext uri="{FF2B5EF4-FFF2-40B4-BE49-F238E27FC236}">
              <a16:creationId xmlns:a16="http://schemas.microsoft.com/office/drawing/2014/main" id="{EC2CF5B4-46D0-241E-B227-F5A340CD9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8" descr="Texto&#10;&#10;Descrição gerada automaticamente">
            <a:extLst>
              <a:ext uri="{FF2B5EF4-FFF2-40B4-BE49-F238E27FC236}">
                <a16:creationId xmlns:a16="http://schemas.microsoft.com/office/drawing/2014/main" id="{FE8BF9C0-AD24-E556-0456-3A67CB71050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58577" y="5938517"/>
            <a:ext cx="1830161" cy="60687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8">
            <a:extLst>
              <a:ext uri="{FF2B5EF4-FFF2-40B4-BE49-F238E27FC236}">
                <a16:creationId xmlns:a16="http://schemas.microsoft.com/office/drawing/2014/main" id="{7839491C-854A-7229-4429-1FDE0DD7A2A1}"/>
              </a:ext>
            </a:extLst>
          </p:cNvPr>
          <p:cNvSpPr/>
          <p:nvPr/>
        </p:nvSpPr>
        <p:spPr>
          <a:xfrm>
            <a:off x="-3993" y="281448"/>
            <a:ext cx="10632663" cy="484806"/>
          </a:xfrm>
          <a:prstGeom prst="roundRect">
            <a:avLst>
              <a:gd name="adj" fmla="val 16667"/>
            </a:avLst>
          </a:prstGeom>
          <a:solidFill>
            <a:srgbClr val="C83872"/>
          </a:soli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pt-BR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Plano de Melhoria da Convivência - PMCE</a:t>
            </a:r>
            <a:endParaRPr sz="4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18">
            <a:extLst>
              <a:ext uri="{FF2B5EF4-FFF2-40B4-BE49-F238E27FC236}">
                <a16:creationId xmlns:a16="http://schemas.microsoft.com/office/drawing/2014/main" id="{83A0302D-2DF1-3204-E928-AB7B8C5D127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7256" b="45228"/>
          <a:stretch/>
        </p:blipFill>
        <p:spPr>
          <a:xfrm>
            <a:off x="0" y="-67"/>
            <a:ext cx="3816220" cy="281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" name="Google Shape;140;p18">
            <a:extLst>
              <a:ext uri="{FF2B5EF4-FFF2-40B4-BE49-F238E27FC236}">
                <a16:creationId xmlns:a16="http://schemas.microsoft.com/office/drawing/2014/main" id="{5A51FB60-E9FA-0C3E-D2FB-456C1DBCFEA7}"/>
              </a:ext>
            </a:extLst>
          </p:cNvPr>
          <p:cNvCxnSpPr/>
          <p:nvPr/>
        </p:nvCxnSpPr>
        <p:spPr>
          <a:xfrm>
            <a:off x="21092" y="766254"/>
            <a:ext cx="0" cy="5944072"/>
          </a:xfrm>
          <a:prstGeom prst="straightConnector1">
            <a:avLst/>
          </a:prstGeom>
          <a:noFill/>
          <a:ln w="762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8004EB48-BF1B-9054-94A5-D021A9E0DE73}"/>
              </a:ext>
            </a:extLst>
          </p:cNvPr>
          <p:cNvSpPr txBox="1"/>
          <p:nvPr/>
        </p:nvSpPr>
        <p:spPr>
          <a:xfrm>
            <a:off x="103262" y="768246"/>
            <a:ext cx="11680371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PT" sz="3600" b="1" dirty="0"/>
          </a:p>
          <a:p>
            <a:pPr algn="ctr"/>
            <a:r>
              <a:rPr lang="pt-PT" sz="3600" b="1" dirty="0">
                <a:latin typeface="Cambria" panose="02040503050406030204" pitchFamily="18" charset="0"/>
                <a:ea typeface="Cambria" panose="02040503050406030204" pitchFamily="18" charset="0"/>
              </a:rPr>
              <a:t>Principais impactos PMCE 2026 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pt-PT" sz="2400" dirty="0">
                <a:latin typeface="Cambria" panose="02040503050406030204" pitchFamily="18" charset="0"/>
                <a:ea typeface="Cambria" panose="02040503050406030204" pitchFamily="18" charset="0"/>
              </a:rPr>
              <a:t>A nova resolução torna o PMCE obrigatório em todas as escolas;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pt-PT" sz="2400" dirty="0">
                <a:latin typeface="Cambria" panose="02040503050406030204" pitchFamily="18" charset="0"/>
                <a:ea typeface="Cambria" panose="02040503050406030204" pitchFamily="18" charset="0"/>
              </a:rPr>
              <a:t>Exige diagnóstico, planejamento, execução e avaliação; 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pt-PT" sz="2400" dirty="0">
                <a:latin typeface="Cambria" panose="02040503050406030204" pitchFamily="18" charset="0"/>
                <a:ea typeface="Cambria" panose="02040503050406030204" pitchFamily="18" charset="0"/>
              </a:rPr>
              <a:t>Registros e evidências agora se tornam essenciais; 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pt-PT" sz="2400" dirty="0">
                <a:latin typeface="Cambria" panose="02040503050406030204" pitchFamily="18" charset="0"/>
                <a:ea typeface="Cambria" panose="02040503050406030204" pitchFamily="18" charset="0"/>
              </a:rPr>
              <a:t>Participação deverá ser ampliada e de forma democrática: estudantes, grêmio e conselho;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pt-PT" sz="2400" dirty="0">
                <a:latin typeface="Cambria" panose="02040503050406030204" pitchFamily="18" charset="0"/>
                <a:ea typeface="Cambria" panose="02040503050406030204" pitchFamily="18" charset="0"/>
              </a:rPr>
              <a:t>A semana da </a:t>
            </a:r>
            <a:r>
              <a:rPr lang="pt-PT" sz="2400" b="1" dirty="0">
                <a:latin typeface="Cambria" panose="02040503050406030204" pitchFamily="18" charset="0"/>
                <a:ea typeface="Cambria" panose="02040503050406030204" pitchFamily="18" charset="0"/>
              </a:rPr>
              <a:t>Não Violência e o Dia C </a:t>
            </a:r>
            <a:r>
              <a:rPr lang="pt-PT" sz="2400" dirty="0">
                <a:latin typeface="Cambria" panose="02040503050406030204" pitchFamily="18" charset="0"/>
                <a:ea typeface="Cambria" panose="02040503050406030204" pitchFamily="18" charset="0"/>
              </a:rPr>
              <a:t>passam a compor as ações do PMCE;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Até o presente momento, a Central Conviva não divulgou a data limite para a elaboração do PMCE.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pt-PT" sz="2400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 partir do mês de </a:t>
            </a:r>
            <a:r>
              <a:rPr lang="pt-BR" sz="2400" b="1" dirty="0">
                <a:latin typeface="Cambria" panose="02040503050406030204" pitchFamily="18" charset="0"/>
                <a:ea typeface="Cambria" panose="02040503050406030204" pitchFamily="18" charset="0"/>
              </a:rPr>
              <a:t>fevereiro</a:t>
            </a: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, o plano deverá ser cadastrado </a:t>
            </a:r>
            <a:r>
              <a:rPr lang="pt-BR" sz="2400" b="1" dirty="0">
                <a:latin typeface="Cambria" panose="02040503050406030204" pitchFamily="18" charset="0"/>
                <a:ea typeface="Cambria" panose="02040503050406030204" pitchFamily="18" charset="0"/>
              </a:rPr>
              <a:t>obrigatoriamente</a:t>
            </a: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 no </a:t>
            </a:r>
            <a:r>
              <a:rPr lang="pt-BR" sz="2400" b="1" dirty="0">
                <a:latin typeface="Cambria" panose="02040503050406030204" pitchFamily="18" charset="0"/>
                <a:ea typeface="Cambria" panose="02040503050406030204" pitchFamily="18" charset="0"/>
              </a:rPr>
              <a:t>Aplicativo Conviva.</a:t>
            </a:r>
            <a:r>
              <a:rPr lang="pt-BR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pt-PT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931711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>
          <a:extLst>
            <a:ext uri="{FF2B5EF4-FFF2-40B4-BE49-F238E27FC236}">
              <a16:creationId xmlns:a16="http://schemas.microsoft.com/office/drawing/2014/main" id="{B0DE441B-7359-7E13-27F1-A6131CB63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8" descr="Texto&#10;&#10;Descrição gerada automaticamente">
            <a:extLst>
              <a:ext uri="{FF2B5EF4-FFF2-40B4-BE49-F238E27FC236}">
                <a16:creationId xmlns:a16="http://schemas.microsoft.com/office/drawing/2014/main" id="{7AF7340F-E3A4-E20F-C765-6C679AB2796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58577" y="5938517"/>
            <a:ext cx="1830161" cy="60687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8">
            <a:extLst>
              <a:ext uri="{FF2B5EF4-FFF2-40B4-BE49-F238E27FC236}">
                <a16:creationId xmlns:a16="http://schemas.microsoft.com/office/drawing/2014/main" id="{D1918D0A-13E6-33DF-29F2-F4BD66F4487A}"/>
              </a:ext>
            </a:extLst>
          </p:cNvPr>
          <p:cNvSpPr/>
          <p:nvPr/>
        </p:nvSpPr>
        <p:spPr>
          <a:xfrm>
            <a:off x="-3993" y="281448"/>
            <a:ext cx="10632663" cy="484806"/>
          </a:xfrm>
          <a:prstGeom prst="roundRect">
            <a:avLst>
              <a:gd name="adj" fmla="val 16667"/>
            </a:avLst>
          </a:prstGeom>
          <a:solidFill>
            <a:srgbClr val="C83872"/>
          </a:soli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lt1"/>
              </a:buClr>
              <a:buSzPts val="4000"/>
            </a:pPr>
            <a:r>
              <a:rPr lang="pt-BR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4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Plano de Melhoria da Convivência - PMCE</a:t>
            </a:r>
            <a:endParaRPr sz="4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18">
            <a:extLst>
              <a:ext uri="{FF2B5EF4-FFF2-40B4-BE49-F238E27FC236}">
                <a16:creationId xmlns:a16="http://schemas.microsoft.com/office/drawing/2014/main" id="{22844E6B-5897-2AF1-5AA0-B95EFCD708A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7256" b="45228"/>
          <a:stretch/>
        </p:blipFill>
        <p:spPr>
          <a:xfrm>
            <a:off x="0" y="-67"/>
            <a:ext cx="3816220" cy="281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" name="Google Shape;140;p18">
            <a:extLst>
              <a:ext uri="{FF2B5EF4-FFF2-40B4-BE49-F238E27FC236}">
                <a16:creationId xmlns:a16="http://schemas.microsoft.com/office/drawing/2014/main" id="{5F100F58-3159-F64F-7801-657B6806DCC1}"/>
              </a:ext>
            </a:extLst>
          </p:cNvPr>
          <p:cNvCxnSpPr/>
          <p:nvPr/>
        </p:nvCxnSpPr>
        <p:spPr>
          <a:xfrm>
            <a:off x="21092" y="766254"/>
            <a:ext cx="0" cy="5944072"/>
          </a:xfrm>
          <a:prstGeom prst="straightConnector1">
            <a:avLst/>
          </a:prstGeom>
          <a:noFill/>
          <a:ln w="762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957E348D-635E-391E-6717-1338549FF815}"/>
              </a:ext>
            </a:extLst>
          </p:cNvPr>
          <p:cNvSpPr txBox="1"/>
          <p:nvPr/>
        </p:nvSpPr>
        <p:spPr>
          <a:xfrm>
            <a:off x="282349" y="1976575"/>
            <a:ext cx="12042558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Temas Prioritários 2026: </a:t>
            </a:r>
          </a:p>
          <a:p>
            <a:pPr algn="ctr"/>
            <a:endParaRPr lang="pt-BR" sz="28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Violências e Conflitos Interpessoais;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Educação para a Diversidade; 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Uso de Equipamentos Digitais e Redes Sociais</a:t>
            </a:r>
            <a:r>
              <a:rPr lang="pt-BR" sz="4000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95123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>
          <a:extLst>
            <a:ext uri="{FF2B5EF4-FFF2-40B4-BE49-F238E27FC236}">
              <a16:creationId xmlns:a16="http://schemas.microsoft.com/office/drawing/2014/main" id="{8820401A-B4D7-C788-DBEE-CD73D543D8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8" descr="Texto&#10;&#10;Descrição gerada automaticamente">
            <a:extLst>
              <a:ext uri="{FF2B5EF4-FFF2-40B4-BE49-F238E27FC236}">
                <a16:creationId xmlns:a16="http://schemas.microsoft.com/office/drawing/2014/main" id="{0335CF04-EBAF-FA66-585C-96A23B5637E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58577" y="5938517"/>
            <a:ext cx="1830161" cy="60687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8">
            <a:extLst>
              <a:ext uri="{FF2B5EF4-FFF2-40B4-BE49-F238E27FC236}">
                <a16:creationId xmlns:a16="http://schemas.microsoft.com/office/drawing/2014/main" id="{CD7B04AA-CFDD-6C70-C6E4-E8371C3F730B}"/>
              </a:ext>
            </a:extLst>
          </p:cNvPr>
          <p:cNvSpPr/>
          <p:nvPr/>
        </p:nvSpPr>
        <p:spPr>
          <a:xfrm>
            <a:off x="-3993" y="281448"/>
            <a:ext cx="10632663" cy="484806"/>
          </a:xfrm>
          <a:prstGeom prst="roundRect">
            <a:avLst>
              <a:gd name="adj" fmla="val 16667"/>
            </a:avLst>
          </a:prstGeom>
          <a:solidFill>
            <a:srgbClr val="C83872"/>
          </a:soli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pt-BR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Plano de Melhoria da Convivência - PMCE</a:t>
            </a:r>
            <a:endParaRPr sz="4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18">
            <a:extLst>
              <a:ext uri="{FF2B5EF4-FFF2-40B4-BE49-F238E27FC236}">
                <a16:creationId xmlns:a16="http://schemas.microsoft.com/office/drawing/2014/main" id="{613B1444-E29E-9DC9-C4CB-AF1AC9AE18F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7256" b="45228"/>
          <a:stretch/>
        </p:blipFill>
        <p:spPr>
          <a:xfrm>
            <a:off x="0" y="-67"/>
            <a:ext cx="3816220" cy="281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" name="Google Shape;140;p18">
            <a:extLst>
              <a:ext uri="{FF2B5EF4-FFF2-40B4-BE49-F238E27FC236}">
                <a16:creationId xmlns:a16="http://schemas.microsoft.com/office/drawing/2014/main" id="{4EA7B74E-BEEF-EC6A-87F5-7735CD0E21C2}"/>
              </a:ext>
            </a:extLst>
          </p:cNvPr>
          <p:cNvCxnSpPr/>
          <p:nvPr/>
        </p:nvCxnSpPr>
        <p:spPr>
          <a:xfrm>
            <a:off x="21092" y="766254"/>
            <a:ext cx="0" cy="5944072"/>
          </a:xfrm>
          <a:prstGeom prst="straightConnector1">
            <a:avLst/>
          </a:prstGeom>
          <a:noFill/>
          <a:ln w="762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80A63296-4621-C99B-5517-5E8B3274320B}"/>
              </a:ext>
            </a:extLst>
          </p:cNvPr>
          <p:cNvSpPr txBox="1"/>
          <p:nvPr/>
        </p:nvSpPr>
        <p:spPr>
          <a:xfrm>
            <a:off x="457207" y="1382485"/>
            <a:ext cx="1094834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pt-PT" sz="2000" dirty="0"/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pt-PT" sz="2800" dirty="0">
                <a:latin typeface="Cambria" panose="02040503050406030204" pitchFamily="18" charset="0"/>
                <a:ea typeface="Cambria" panose="02040503050406030204" pitchFamily="18" charset="0"/>
              </a:rPr>
              <a:t>Esses temas respondem diretamente aos principais desafios contemporâneos do cotidiano escolar, observados nos registros de ocorrência realizados no </a:t>
            </a:r>
            <a:r>
              <a:rPr lang="pt-PT" sz="2800" b="1" dirty="0">
                <a:latin typeface="Cambria" panose="02040503050406030204" pitchFamily="18" charset="0"/>
                <a:ea typeface="Cambria" panose="02040503050406030204" pitchFamily="18" charset="0"/>
              </a:rPr>
              <a:t>Aplicativo Conviva</a:t>
            </a:r>
            <a:r>
              <a:rPr lang="pt-PT" sz="2800" dirty="0">
                <a:latin typeface="Cambria" panose="02040503050406030204" pitchFamily="18" charset="0"/>
                <a:ea typeface="Cambria" panose="02040503050406030204" pitchFamily="18" charset="0"/>
              </a:rPr>
              <a:t>, nas </a:t>
            </a:r>
            <a:r>
              <a:rPr lang="pt-PT" sz="2800" b="1" dirty="0">
                <a:latin typeface="Cambria" panose="02040503050406030204" pitchFamily="18" charset="0"/>
                <a:ea typeface="Cambria" panose="02040503050406030204" pitchFamily="18" charset="0"/>
              </a:rPr>
              <a:t>escutas realizadas pelas equipes de convivência </a:t>
            </a:r>
            <a:r>
              <a:rPr lang="pt-PT" sz="2800" dirty="0">
                <a:latin typeface="Cambria" panose="02040503050406030204" pitchFamily="18" charset="0"/>
                <a:ea typeface="Cambria" panose="02040503050406030204" pitchFamily="18" charset="0"/>
              </a:rPr>
              <a:t>e nos </a:t>
            </a:r>
            <a:r>
              <a:rPr lang="pt-PT" sz="2800" b="1" dirty="0">
                <a:latin typeface="Cambria" panose="02040503050406030204" pitchFamily="18" charset="0"/>
                <a:ea typeface="Cambria" panose="02040503050406030204" pitchFamily="18" charset="0"/>
              </a:rPr>
              <a:t>indicadores de clima escolar</a:t>
            </a:r>
            <a:r>
              <a:rPr lang="pt-PT" sz="2800" dirty="0">
                <a:latin typeface="Cambria" panose="02040503050406030204" pitchFamily="18" charset="0"/>
                <a:ea typeface="Cambria" panose="02040503050406030204" pitchFamily="18" charset="0"/>
              </a:rPr>
              <a:t>, além de estarem alinhados às diretrizes pedagógicas e às políticas públicas de prevenção às violências e promoção dos direitos humanos no ambiente educacional. </a:t>
            </a:r>
            <a:endParaRPr lang="pt-BR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809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>
          <a:extLst>
            <a:ext uri="{FF2B5EF4-FFF2-40B4-BE49-F238E27FC236}">
              <a16:creationId xmlns:a16="http://schemas.microsoft.com/office/drawing/2014/main" id="{242717DC-BC0B-853D-BB66-9008D4189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8" descr="Texto&#10;&#10;Descrição gerada automaticamente">
            <a:extLst>
              <a:ext uri="{FF2B5EF4-FFF2-40B4-BE49-F238E27FC236}">
                <a16:creationId xmlns:a16="http://schemas.microsoft.com/office/drawing/2014/main" id="{4728B568-E74C-F07E-404C-7E4D7FDE5CD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58577" y="5938517"/>
            <a:ext cx="1830161" cy="60687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8">
            <a:extLst>
              <a:ext uri="{FF2B5EF4-FFF2-40B4-BE49-F238E27FC236}">
                <a16:creationId xmlns:a16="http://schemas.microsoft.com/office/drawing/2014/main" id="{BBA37054-621C-96CA-3E01-352628E9BF3D}"/>
              </a:ext>
            </a:extLst>
          </p:cNvPr>
          <p:cNvSpPr/>
          <p:nvPr/>
        </p:nvSpPr>
        <p:spPr>
          <a:xfrm>
            <a:off x="-3993" y="281448"/>
            <a:ext cx="10632663" cy="484806"/>
          </a:xfrm>
          <a:prstGeom prst="roundRect">
            <a:avLst>
              <a:gd name="adj" fmla="val 16667"/>
            </a:avLst>
          </a:prstGeom>
          <a:solidFill>
            <a:srgbClr val="C83872"/>
          </a:soli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pt-BR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Plano de Melhoria da Convivência - PMCE</a:t>
            </a:r>
            <a:endParaRPr sz="4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18">
            <a:extLst>
              <a:ext uri="{FF2B5EF4-FFF2-40B4-BE49-F238E27FC236}">
                <a16:creationId xmlns:a16="http://schemas.microsoft.com/office/drawing/2014/main" id="{F119B283-1E9E-B3C5-3ED5-001892D04FA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7256" b="45228"/>
          <a:stretch/>
        </p:blipFill>
        <p:spPr>
          <a:xfrm>
            <a:off x="0" y="-67"/>
            <a:ext cx="3816220" cy="281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" name="Google Shape;140;p18">
            <a:extLst>
              <a:ext uri="{FF2B5EF4-FFF2-40B4-BE49-F238E27FC236}">
                <a16:creationId xmlns:a16="http://schemas.microsoft.com/office/drawing/2014/main" id="{FA89098B-6650-F3C4-C6F8-7096CD096966}"/>
              </a:ext>
            </a:extLst>
          </p:cNvPr>
          <p:cNvCxnSpPr/>
          <p:nvPr/>
        </p:nvCxnSpPr>
        <p:spPr>
          <a:xfrm>
            <a:off x="21092" y="766254"/>
            <a:ext cx="0" cy="5944072"/>
          </a:xfrm>
          <a:prstGeom prst="straightConnector1">
            <a:avLst/>
          </a:prstGeom>
          <a:noFill/>
          <a:ln w="762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734F0414-5F1C-E1C3-0106-4F027FA2395C}"/>
              </a:ext>
            </a:extLst>
          </p:cNvPr>
          <p:cNvSpPr txBox="1"/>
          <p:nvPr/>
        </p:nvSpPr>
        <p:spPr>
          <a:xfrm>
            <a:off x="261420" y="1047769"/>
            <a:ext cx="11331865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pt-PT" sz="2000" dirty="0"/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pt-BR" sz="2800" dirty="0">
                <a:latin typeface="Cambria" panose="02040503050406030204" pitchFamily="18" charset="0"/>
                <a:ea typeface="Cambria" panose="02040503050406030204" pitchFamily="18" charset="0"/>
              </a:rPr>
              <a:t>Respeitando a autonomia pedagógica de cada unidade escolar quanto às estratégias, abordagens e ações a serem desenvolvidas, e ressaltando que a escola, </a:t>
            </a:r>
            <a:r>
              <a:rPr lang="pt-BR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além de trabalhar os temas prioritários, </a:t>
            </a:r>
            <a:r>
              <a:rPr lang="pt-BR" sz="2800" dirty="0">
                <a:latin typeface="Cambria" panose="02040503050406030204" pitchFamily="18" charset="0"/>
                <a:ea typeface="Cambria" panose="02040503050406030204" pitchFamily="18" charset="0"/>
              </a:rPr>
              <a:t>poderá desenvolver </a:t>
            </a:r>
            <a:r>
              <a:rPr lang="pt-BR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outros temas </a:t>
            </a:r>
            <a:r>
              <a:rPr lang="pt-BR" sz="2800" dirty="0">
                <a:latin typeface="Cambria" panose="02040503050406030204" pitchFamily="18" charset="0"/>
                <a:ea typeface="Cambria" panose="02040503050406030204" pitchFamily="18" charset="0"/>
              </a:rPr>
              <a:t>que sejam pertinentes à sua realidade local.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pt-BR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pt-BR" sz="2800" dirty="0">
                <a:latin typeface="Cambria" panose="02040503050406030204" pitchFamily="18" charset="0"/>
                <a:ea typeface="Cambria" panose="02040503050406030204" pitchFamily="18" charset="0"/>
              </a:rPr>
              <a:t>Até o presente momento, a Central Conviva não divulgou a data limite para a elaboração do PMCE. Entretanto, a partir do mês de </a:t>
            </a:r>
            <a:r>
              <a:rPr lang="pt-BR" sz="2800" b="1" dirty="0">
                <a:latin typeface="Cambria" panose="02040503050406030204" pitchFamily="18" charset="0"/>
                <a:ea typeface="Cambria" panose="02040503050406030204" pitchFamily="18" charset="0"/>
              </a:rPr>
              <a:t>fevereiro</a:t>
            </a:r>
            <a:r>
              <a:rPr lang="pt-BR" sz="2800" dirty="0">
                <a:latin typeface="Cambria" panose="02040503050406030204" pitchFamily="18" charset="0"/>
                <a:ea typeface="Cambria" panose="02040503050406030204" pitchFamily="18" charset="0"/>
              </a:rPr>
              <a:t>, o plano deverá ser </a:t>
            </a:r>
            <a:r>
              <a:rPr lang="pt-BR" sz="2800" b="1" dirty="0">
                <a:latin typeface="Cambria" panose="02040503050406030204" pitchFamily="18" charset="0"/>
                <a:ea typeface="Cambria" panose="02040503050406030204" pitchFamily="18" charset="0"/>
              </a:rPr>
              <a:t>registrado obrigatoriamente</a:t>
            </a:r>
            <a:r>
              <a:rPr lang="pt-BR" sz="2800" dirty="0">
                <a:latin typeface="Cambria" panose="02040503050406030204" pitchFamily="18" charset="0"/>
                <a:ea typeface="Cambria" panose="02040503050406030204" pitchFamily="18" charset="0"/>
              </a:rPr>
              <a:t> no </a:t>
            </a:r>
            <a:r>
              <a:rPr lang="pt-BR" sz="2800" b="1" dirty="0">
                <a:latin typeface="Cambria" panose="02040503050406030204" pitchFamily="18" charset="0"/>
                <a:ea typeface="Cambria" panose="02040503050406030204" pitchFamily="18" charset="0"/>
              </a:rPr>
              <a:t>Aplicativo Conviva</a:t>
            </a:r>
            <a:r>
              <a:rPr lang="pt-BR" sz="2800" dirty="0">
                <a:latin typeface="Cambria" panose="02040503050406030204" pitchFamily="18" charset="0"/>
                <a:ea typeface="Cambria" panose="02040503050406030204" pitchFamily="18" charset="0"/>
              </a:rPr>
              <a:t>, em conformidade com as orientações institucionais, que serão repassadas em breve.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pt-BR" sz="28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pt-BR" sz="28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5690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7673</Words>
  <Application>Microsoft Office PowerPoint</Application>
  <PresentationFormat>Widescreen</PresentationFormat>
  <Paragraphs>240</Paragraphs>
  <Slides>19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6" baseType="lpstr">
      <vt:lpstr>Calibri</vt:lpstr>
      <vt:lpstr>Arial</vt:lpstr>
      <vt:lpstr>Times New Roman</vt:lpstr>
      <vt:lpstr>Wingdings</vt:lpstr>
      <vt:lpstr>Poppins Medium</vt:lpstr>
      <vt:lpstr>Cambria</vt:lpstr>
      <vt:lpstr>Tema do Office</vt:lpstr>
      <vt:lpstr>Semana da Não Violência e do dia C da Convivência  Plano de Melhoria da Convivência Escolar – PMCE   Botão de Pânico</vt:lpstr>
      <vt:lpstr>Dia C: Dia da Convivência na Escola</vt:lpstr>
      <vt:lpstr>Apresentação do PowerPoint</vt:lpstr>
      <vt:lpstr>Apresentação do PowerPoint</vt:lpstr>
      <vt:lpstr>Plano de Melhoria da Convivência Escolar – PMCE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Botão do Pânico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Obrigada!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Marisa Aparecida Bonafe</dc:creator>
  <cp:lastModifiedBy>Marisa Aparecida Bonafe</cp:lastModifiedBy>
  <cp:revision>8</cp:revision>
  <dcterms:modified xsi:type="dcterms:W3CDTF">2026-01-27T01:22:40Z</dcterms:modified>
</cp:coreProperties>
</file>