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68" r:id="rId4"/>
    <p:sldId id="312" r:id="rId5"/>
    <p:sldId id="317" r:id="rId6"/>
    <p:sldId id="262" r:id="rId7"/>
    <p:sldId id="264" r:id="rId8"/>
    <p:sldId id="321" r:id="rId9"/>
    <p:sldId id="322" r:id="rId10"/>
    <p:sldId id="270" r:id="rId11"/>
    <p:sldId id="271" r:id="rId12"/>
    <p:sldId id="272" r:id="rId13"/>
    <p:sldId id="273" r:id="rId14"/>
    <p:sldId id="276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324" r:id="rId23"/>
    <p:sldId id="285" r:id="rId24"/>
    <p:sldId id="287" r:id="rId25"/>
    <p:sldId id="288" r:id="rId26"/>
    <p:sldId id="289" r:id="rId27"/>
    <p:sldId id="290" r:id="rId28"/>
    <p:sldId id="291" r:id="rId29"/>
    <p:sldId id="318" r:id="rId30"/>
    <p:sldId id="293" r:id="rId31"/>
    <p:sldId id="294" r:id="rId32"/>
    <p:sldId id="296" r:id="rId33"/>
    <p:sldId id="298" r:id="rId34"/>
    <p:sldId id="319" r:id="rId35"/>
    <p:sldId id="320" r:id="rId36"/>
    <p:sldId id="300" r:id="rId37"/>
    <p:sldId id="301" r:id="rId38"/>
    <p:sldId id="304" r:id="rId39"/>
    <p:sldId id="305" r:id="rId40"/>
    <p:sldId id="307" r:id="rId41"/>
    <p:sldId id="308" r:id="rId42"/>
    <p:sldId id="309" r:id="rId43"/>
    <p:sldId id="310" r:id="rId44"/>
    <p:sldId id="311" r:id="rId45"/>
    <p:sldId id="323" r:id="rId46"/>
    <p:sldId id="325" r:id="rId47"/>
    <p:sldId id="315" r:id="rId48"/>
  </p:sldIdLst>
  <p:sldSz cx="18288000" cy="10287000"/>
  <p:notesSz cx="6858000" cy="9144000"/>
  <p:embeddedFontLst>
    <p:embeddedFont>
      <p:font typeface="Montserrat" panose="00000500000000000000" pitchFamily="2" charset="0"/>
      <p:regular r:id="rId49"/>
      <p:bold r:id="rId50"/>
    </p:embeddedFont>
    <p:embeddedFont>
      <p:font typeface="Montserrat Bold" panose="00000800000000000000" charset="0"/>
      <p:regular r:id="rId51"/>
    </p:embeddedFont>
    <p:embeddedFont>
      <p:font typeface="Montserrat Italics" panose="020B0604020202020204" charset="0"/>
      <p:regular r:id="rId52"/>
    </p:embeddedFont>
    <p:embeddedFont>
      <p:font typeface="Poppins Bold" panose="020B0604020202020204" charset="0"/>
      <p:regular r:id="rId5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8.png"/><Relationship Id="rId18" Type="http://schemas.openxmlformats.org/officeDocument/2006/relationships/image" Target="../media/image53.sv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17" Type="http://schemas.openxmlformats.org/officeDocument/2006/relationships/image" Target="../media/image52.png"/><Relationship Id="rId2" Type="http://schemas.openxmlformats.org/officeDocument/2006/relationships/image" Target="../media/image2.png"/><Relationship Id="rId16" Type="http://schemas.openxmlformats.org/officeDocument/2006/relationships/image" Target="../media/image51.svg"/><Relationship Id="rId20" Type="http://schemas.openxmlformats.org/officeDocument/2006/relationships/image" Target="../media/image5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svg"/><Relationship Id="rId9" Type="http://schemas.openxmlformats.org/officeDocument/2006/relationships/image" Target="../media/image44.png"/><Relationship Id="rId14" Type="http://schemas.openxmlformats.org/officeDocument/2006/relationships/image" Target="../media/image49.svg"/><Relationship Id="rId22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11" Type="http://schemas.openxmlformats.org/officeDocument/2006/relationships/image" Target="../media/image19.pn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682632" y="6431899"/>
            <a:ext cx="5524500" cy="1257300"/>
          </a:xfrm>
          <a:custGeom>
            <a:avLst/>
            <a:gdLst/>
            <a:ahLst/>
            <a:cxnLst/>
            <a:rect l="l" t="t" r="r" b="b"/>
            <a:pathLst>
              <a:path w="5524500" h="1257300">
                <a:moveTo>
                  <a:pt x="0" y="0"/>
                </a:moveTo>
                <a:lnTo>
                  <a:pt x="5524500" y="0"/>
                </a:lnTo>
                <a:lnTo>
                  <a:pt x="552450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3682632" y="6431899"/>
            <a:ext cx="5521862" cy="1259376"/>
            <a:chOff x="0" y="0"/>
            <a:chExt cx="5521858" cy="12593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521833" cy="1259332"/>
            </a:xfrm>
            <a:custGeom>
              <a:avLst/>
              <a:gdLst/>
              <a:ahLst/>
              <a:cxnLst/>
              <a:rect l="l" t="t" r="r" b="b"/>
              <a:pathLst>
                <a:path w="5521833" h="1259332">
                  <a:moveTo>
                    <a:pt x="0" y="1259332"/>
                  </a:moveTo>
                  <a:lnTo>
                    <a:pt x="5521833" y="1259332"/>
                  </a:lnTo>
                  <a:lnTo>
                    <a:pt x="55218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931780" y="5708297"/>
            <a:ext cx="6178861" cy="12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4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Alimentação Escolar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62415" y="6499612"/>
            <a:ext cx="3254816" cy="12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42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2026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6065"/>
    </mc:Choice>
    <mc:Fallback xmlns="">
      <p:transition spd="slow" advTm="432606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CRONOGRAMA DE DISTRIBUIÇÃO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B3119F9-62E9-BB78-9EC5-17A690407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158" y="1714500"/>
            <a:ext cx="8739684" cy="80377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399497" y="2451229"/>
            <a:ext cx="819636" cy="704374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99497" y="3930075"/>
            <a:ext cx="819636" cy="704374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9497" y="5234524"/>
            <a:ext cx="819636" cy="704374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681709" y="2561127"/>
            <a:ext cx="248553" cy="471936"/>
          </a:xfrm>
          <a:custGeom>
            <a:avLst/>
            <a:gdLst/>
            <a:ahLst/>
            <a:cxnLst/>
            <a:rect l="l" t="t" r="r" b="b"/>
            <a:pathLst>
              <a:path w="248553" h="471936">
                <a:moveTo>
                  <a:pt x="0" y="0"/>
                </a:moveTo>
                <a:lnTo>
                  <a:pt x="248553" y="0"/>
                </a:lnTo>
                <a:lnTo>
                  <a:pt x="248553" y="471936"/>
                </a:lnTo>
                <a:lnTo>
                  <a:pt x="0" y="471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631215" y="4040498"/>
            <a:ext cx="356199" cy="483529"/>
          </a:xfrm>
          <a:custGeom>
            <a:avLst/>
            <a:gdLst/>
            <a:ahLst/>
            <a:cxnLst/>
            <a:rect l="l" t="t" r="r" b="b"/>
            <a:pathLst>
              <a:path w="356199" h="483529">
                <a:moveTo>
                  <a:pt x="0" y="0"/>
                </a:moveTo>
                <a:lnTo>
                  <a:pt x="356199" y="0"/>
                </a:lnTo>
                <a:lnTo>
                  <a:pt x="356199" y="483528"/>
                </a:lnTo>
                <a:lnTo>
                  <a:pt x="0" y="4835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645181" y="5334177"/>
            <a:ext cx="383519" cy="526570"/>
          </a:xfrm>
          <a:custGeom>
            <a:avLst/>
            <a:gdLst/>
            <a:ahLst/>
            <a:cxnLst/>
            <a:rect l="l" t="t" r="r" b="b"/>
            <a:pathLst>
              <a:path w="383519" h="526570">
                <a:moveTo>
                  <a:pt x="0" y="0"/>
                </a:moveTo>
                <a:lnTo>
                  <a:pt x="383519" y="0"/>
                </a:lnTo>
                <a:lnTo>
                  <a:pt x="383519" y="526570"/>
                </a:lnTo>
                <a:lnTo>
                  <a:pt x="0" y="5265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RECEBIMENTO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72513" y="2403604"/>
            <a:ext cx="16084993" cy="1037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Conferir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nota fiscal o </a:t>
            </a:r>
            <a:r>
              <a:rPr lang="en-US" sz="29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nome</a:t>
            </a:r>
            <a:r>
              <a:rPr lang="en-US" sz="29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9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escola</a:t>
            </a:r>
            <a:r>
              <a:rPr lang="en-US" sz="29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quantidade</a:t>
            </a:r>
            <a:r>
              <a:rPr lang="en-US" sz="29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29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produtos</a:t>
            </a:r>
            <a:r>
              <a:rPr lang="en-US" sz="29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lote</a:t>
            </a:r>
            <a:r>
              <a:rPr lang="en-US" sz="29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9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validade</a:t>
            </a:r>
            <a:r>
              <a:rPr lang="en-US" sz="29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dos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acordo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 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descrição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nota;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72513" y="3863400"/>
            <a:ext cx="16084993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Verificar integridade das embalagens (limpas, fechadas, sem amassados, sem ferrugem e sem estufamento);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72513" y="5286552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 tudo estiver correto, assinar e carimbar </a:t>
            </a:r>
            <a:r>
              <a:rPr lang="en-US" sz="2999">
                <a:solidFill>
                  <a:srgbClr val="FB2840"/>
                </a:solidFill>
                <a:latin typeface="Montserrat"/>
                <a:ea typeface="Montserrat"/>
                <a:cs typeface="Montserrat"/>
                <a:sym typeface="Montserrat"/>
              </a:rPr>
              <a:t>TODAS AS VIAS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497" y="6883425"/>
            <a:ext cx="17388199" cy="207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Obervação: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recebimento de congelados - Produtos de Entrega direta (PED):</a:t>
            </a:r>
            <a:r>
              <a:rPr lang="en-US" sz="2999">
                <a:solidFill>
                  <a:srgbClr val="FB284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>
                <a:solidFill>
                  <a:srgbClr val="FB28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não há a  possibilidade do recebimento parcial, somente total ou não recebimento com  a devida justificativa.</a:t>
            </a:r>
          </a:p>
          <a:p>
            <a:pPr algn="just">
              <a:lnSpc>
                <a:spcPts val="4169"/>
              </a:lnSpc>
            </a:pPr>
            <a:endParaRPr lang="en-US" sz="2999" b="1">
              <a:solidFill>
                <a:srgbClr val="FB284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399497" y="2451229"/>
            <a:ext cx="819636" cy="704374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RECEBIMENTO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72513" y="2508379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Irregularidades no Recebimento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26455" y="3624019"/>
            <a:ext cx="16084993" cy="5885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Falta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embalagens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danificadas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descongelado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impróprio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onsumo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etc... </a:t>
            </a:r>
            <a:r>
              <a:rPr lang="en-US" sz="2999" b="1" dirty="0">
                <a:solidFill>
                  <a:srgbClr val="FB28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DEVOLVER 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 </a:t>
            </a:r>
            <a:r>
              <a:rPr lang="en-US" sz="2999" b="1" u="sng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descrever</a:t>
            </a:r>
            <a:r>
              <a:rPr lang="en-US" sz="2999" b="1" u="sng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 </a:t>
            </a:r>
            <a:r>
              <a:rPr lang="en-US" sz="2999" b="1" u="sng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problema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u="sng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TODAS AS VIAS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 nota. </a:t>
            </a:r>
          </a:p>
          <a:p>
            <a:pPr algn="just">
              <a:lnSpc>
                <a:spcPts val="4169"/>
              </a:lnSpc>
            </a:pPr>
            <a:r>
              <a:rPr lang="en-US" sz="2999" b="1" dirty="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NÃO ASSINAR!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16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problemas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 a </a:t>
            </a:r>
            <a:r>
              <a:rPr lang="en-US" sz="2999" b="1" u="sng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quantidade</a:t>
            </a:r>
            <a:r>
              <a:rPr lang="en-US" sz="2999" b="1" u="sng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2999" b="1" u="sng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produtos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Devolver </a:t>
            </a:r>
            <a:r>
              <a:rPr lang="en-US" sz="2999" b="1" dirty="0" err="1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Receber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parcialmente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anotar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todas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as vias da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guia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quantidade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faltante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Escolas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balança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PESAR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gêneros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16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problemas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 o </a:t>
            </a:r>
            <a:r>
              <a:rPr lang="en-US" sz="2999" b="1" u="sng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entregador</a:t>
            </a:r>
            <a:r>
              <a:rPr lang="en-US" sz="2999" b="1" u="sng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999" b="1" u="sng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horário</a:t>
            </a:r>
            <a:r>
              <a:rPr lang="en-US" sz="2999" b="1" u="sng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999" b="1" u="sng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etc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entrar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contato</a:t>
            </a: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16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 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nutricionista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URE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91985" y="4635075"/>
            <a:ext cx="15304029" cy="2295604"/>
          </a:xfrm>
          <a:custGeom>
            <a:avLst/>
            <a:gdLst/>
            <a:ahLst/>
            <a:cxnLst/>
            <a:rect l="l" t="t" r="r" b="b"/>
            <a:pathLst>
              <a:path w="15304029" h="2295604">
                <a:moveTo>
                  <a:pt x="0" y="0"/>
                </a:moveTo>
                <a:lnTo>
                  <a:pt x="15304030" y="0"/>
                </a:lnTo>
                <a:lnTo>
                  <a:pt x="15304030" y="2295605"/>
                </a:lnTo>
                <a:lnTo>
                  <a:pt x="0" y="22956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48103" y="763105"/>
            <a:ext cx="16809403" cy="140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RECEBIMENTO DE GUIAS DE REMESSA – SED</a:t>
            </a:r>
          </a:p>
          <a:p>
            <a:pPr algn="ctr">
              <a:lnSpc>
                <a:spcPts val="5739"/>
              </a:lnSpc>
            </a:pPr>
            <a:r>
              <a:rPr lang="en-US" sz="3200" b="1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Logo </a:t>
            </a:r>
            <a:r>
              <a:rPr lang="en-US" sz="3200" b="1" dirty="0" err="1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após</a:t>
            </a:r>
            <a:r>
              <a:rPr lang="en-US" sz="3200" b="1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 </a:t>
            </a:r>
            <a:r>
              <a:rPr lang="en-US" sz="3200" b="1" dirty="0" err="1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recebimento</a:t>
            </a:r>
            <a:r>
              <a:rPr lang="en-US" sz="3200" b="1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4307" y="2198159"/>
            <a:ext cx="16084993" cy="259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Acessar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menu – </a:t>
            </a:r>
            <a:r>
              <a:rPr lang="en-US" sz="2999" b="1" dirty="0" err="1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Perfil</a:t>
            </a:r>
            <a:r>
              <a:rPr lang="en-US" sz="2999" b="1" dirty="0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Escola</a:t>
            </a:r>
          </a:p>
          <a:p>
            <a:pPr algn="just">
              <a:lnSpc>
                <a:spcPts val="4169"/>
              </a:lnSpc>
            </a:pPr>
            <a:endParaRPr lang="en-US" sz="2999" b="1" dirty="0">
              <a:solidFill>
                <a:srgbClr val="7CB22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416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Serviços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Escolares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&gt;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Alimentação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Escolar &gt;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Operações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Alimentação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&gt;</a:t>
            </a:r>
          </a:p>
          <a:p>
            <a:pPr algn="just">
              <a:lnSpc>
                <a:spcPts val="4169"/>
              </a:lnSpc>
            </a:pP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Recebimento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Guia de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Remessa</a:t>
            </a:r>
            <a:endParaRPr lang="en-US" sz="2999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4169"/>
              </a:lnSpc>
            </a:pPr>
            <a:endParaRPr lang="en-US" sz="2999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7318072"/>
            <a:ext cx="16084993" cy="154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 atraso do recebimento das guias PED’s implica no atraso do pagamento aos  fornecedores, causando prejuízos ao erário público (juros).</a:t>
            </a:r>
          </a:p>
          <a:p>
            <a:pPr algn="just">
              <a:lnSpc>
                <a:spcPts val="4169"/>
              </a:lnSpc>
            </a:pPr>
            <a:endParaRPr lang="en-US" sz="2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TROCA DE PRODUTOS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307506" y="1684638"/>
            <a:ext cx="819636" cy="704374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80522" y="1741788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OCORRE GERALMENTE EM 3 SITUAÇÕES: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2722387"/>
            <a:ext cx="819636" cy="704374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774424"/>
            <a:ext cx="819636" cy="704374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4902661"/>
            <a:ext cx="819636" cy="704374"/>
            <a:chOff x="0" y="0"/>
            <a:chExt cx="812800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310912" y="2832285"/>
            <a:ext cx="248553" cy="471936"/>
          </a:xfrm>
          <a:custGeom>
            <a:avLst/>
            <a:gdLst/>
            <a:ahLst/>
            <a:cxnLst/>
            <a:rect l="l" t="t" r="r" b="b"/>
            <a:pathLst>
              <a:path w="248553" h="471936">
                <a:moveTo>
                  <a:pt x="0" y="0"/>
                </a:moveTo>
                <a:lnTo>
                  <a:pt x="248553" y="0"/>
                </a:lnTo>
                <a:lnTo>
                  <a:pt x="248553" y="471936"/>
                </a:lnTo>
                <a:lnTo>
                  <a:pt x="0" y="471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260418" y="3910391"/>
            <a:ext cx="356199" cy="483529"/>
          </a:xfrm>
          <a:custGeom>
            <a:avLst/>
            <a:gdLst/>
            <a:ahLst/>
            <a:cxnLst/>
            <a:rect l="l" t="t" r="r" b="b"/>
            <a:pathLst>
              <a:path w="356199" h="483529">
                <a:moveTo>
                  <a:pt x="0" y="0"/>
                </a:moveTo>
                <a:lnTo>
                  <a:pt x="356200" y="0"/>
                </a:lnTo>
                <a:lnTo>
                  <a:pt x="356200" y="483528"/>
                </a:lnTo>
                <a:lnTo>
                  <a:pt x="0" y="483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274385" y="5002313"/>
            <a:ext cx="383519" cy="526570"/>
          </a:xfrm>
          <a:custGeom>
            <a:avLst/>
            <a:gdLst/>
            <a:ahLst/>
            <a:cxnLst/>
            <a:rect l="l" t="t" r="r" b="b"/>
            <a:pathLst>
              <a:path w="383519" h="526570">
                <a:moveTo>
                  <a:pt x="0" y="0"/>
                </a:moveTo>
                <a:lnTo>
                  <a:pt x="383518" y="0"/>
                </a:lnTo>
                <a:lnTo>
                  <a:pt x="383518" y="526570"/>
                </a:lnTo>
                <a:lnTo>
                  <a:pt x="0" y="5265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TextBox 21"/>
          <p:cNvSpPr txBox="1"/>
          <p:nvPr/>
        </p:nvSpPr>
        <p:spPr>
          <a:xfrm>
            <a:off x="2101716" y="2674762"/>
            <a:ext cx="16084993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 avariado (embalagem aberta,  inchada ou estourada, características sensoriais alteradas);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101716" y="3894803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Material estranho em meio ao produto;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101716" y="4954688"/>
            <a:ext cx="16084993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 com caruncho.</a:t>
            </a:r>
          </a:p>
          <a:p>
            <a:pPr algn="just">
              <a:lnSpc>
                <a:spcPts val="4169"/>
              </a:lnSpc>
            </a:pPr>
            <a:endParaRPr lang="en-US" sz="2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610117" y="5930054"/>
            <a:ext cx="16084993" cy="154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**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Separar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o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produto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dos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demais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cadastrarem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troca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no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sistema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. **</a:t>
            </a:r>
          </a:p>
          <a:p>
            <a:pPr algn="ctr">
              <a:lnSpc>
                <a:spcPts val="416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até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30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antes do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vencimento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</a:p>
          <a:p>
            <a:pPr algn="ctr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10118" y="7326794"/>
            <a:ext cx="17067766" cy="2653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Descarte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por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troca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Solicitação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via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ofício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após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15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cadastro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enviar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e-mail para </a:t>
            </a:r>
          </a:p>
          <a:p>
            <a:pPr algn="just">
              <a:lnSpc>
                <a:spcPts val="4169"/>
              </a:lnSpc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nutri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URE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169"/>
              </a:lnSpc>
            </a:pPr>
            <a:r>
              <a:rPr lang="en-US" sz="2999" b="1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</a:t>
            </a:r>
            <a:r>
              <a:rPr lang="en-US" sz="2999" b="1" dirty="0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IMPORTANTE: NUNCA DESCARTAR NENHUM PRODUTO SEM AUTORIZAÇÃO!!</a:t>
            </a:r>
          </a:p>
          <a:p>
            <a:pPr algn="just">
              <a:lnSpc>
                <a:spcPts val="4169"/>
              </a:lnSpc>
            </a:pPr>
            <a:endParaRPr lang="en-US" sz="2999" b="1" dirty="0">
              <a:solidFill>
                <a:srgbClr val="FB284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627634" y="3065408"/>
            <a:ext cx="12129204" cy="4139091"/>
          </a:xfrm>
          <a:custGeom>
            <a:avLst/>
            <a:gdLst/>
            <a:ahLst/>
            <a:cxnLst/>
            <a:rect l="l" t="t" r="r" b="b"/>
            <a:pathLst>
              <a:path w="12129204" h="4139091">
                <a:moveTo>
                  <a:pt x="0" y="0"/>
                </a:moveTo>
                <a:lnTo>
                  <a:pt x="12129204" y="0"/>
                </a:lnTo>
                <a:lnTo>
                  <a:pt x="12129204" y="4139091"/>
                </a:lnTo>
                <a:lnTo>
                  <a:pt x="0" y="41390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TROCA DE PRODUTOS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1165" y="1443250"/>
            <a:ext cx="16084993" cy="207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Acessar menu –</a:t>
            </a:r>
            <a:r>
              <a:rPr lang="en-US" sz="2999" b="1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Perfil Escola</a:t>
            </a:r>
          </a:p>
          <a:p>
            <a:pPr algn="l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Serviços Escolares &gt; Alimentação Escolar &gt; Operações de Alimentação &gt; </a:t>
            </a: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Cadastro de Troca de Produtos</a:t>
            </a:r>
          </a:p>
          <a:p>
            <a:pPr algn="l">
              <a:lnSpc>
                <a:spcPts val="4169"/>
              </a:lnSpc>
            </a:pPr>
            <a:endParaRPr lang="en-US" sz="29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01503" y="7406516"/>
            <a:ext cx="16084993" cy="201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30"/>
              </a:lnSpc>
            </a:pP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Anexar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um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arquivo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único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formato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Word com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uma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imagem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mostrando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marca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uma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evidenciando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lote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a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validade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uma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imagem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todas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embalagens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serem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descartadas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duas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mais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imagens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evidenciando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contaminação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dentro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pacote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fora do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pacote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somente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das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larvas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caruncho</a:t>
            </a:r>
            <a:r>
              <a:rPr lang="en-US" sz="28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307506" y="1684638"/>
            <a:ext cx="819636" cy="704374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31844" y="4413370"/>
            <a:ext cx="3067655" cy="2738977"/>
          </a:xfrm>
          <a:custGeom>
            <a:avLst/>
            <a:gdLst/>
            <a:ahLst/>
            <a:cxnLst/>
            <a:rect l="l" t="t" r="r" b="b"/>
            <a:pathLst>
              <a:path w="3067655" h="2738977">
                <a:moveTo>
                  <a:pt x="0" y="0"/>
                </a:moveTo>
                <a:lnTo>
                  <a:pt x="3067654" y="0"/>
                </a:lnTo>
                <a:lnTo>
                  <a:pt x="3067654" y="2738978"/>
                </a:lnTo>
                <a:lnTo>
                  <a:pt x="0" y="2738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5255188" y="4413370"/>
            <a:ext cx="3067655" cy="2738977"/>
          </a:xfrm>
          <a:custGeom>
            <a:avLst/>
            <a:gdLst/>
            <a:ahLst/>
            <a:cxnLst/>
            <a:rect l="l" t="t" r="r" b="b"/>
            <a:pathLst>
              <a:path w="3067655" h="2738977">
                <a:moveTo>
                  <a:pt x="0" y="0"/>
                </a:moveTo>
                <a:lnTo>
                  <a:pt x="3067655" y="0"/>
                </a:lnTo>
                <a:lnTo>
                  <a:pt x="3067655" y="2738978"/>
                </a:lnTo>
                <a:lnTo>
                  <a:pt x="0" y="2738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9513468" y="4413370"/>
            <a:ext cx="3067655" cy="2738977"/>
          </a:xfrm>
          <a:custGeom>
            <a:avLst/>
            <a:gdLst/>
            <a:ahLst/>
            <a:cxnLst/>
            <a:rect l="l" t="t" r="r" b="b"/>
            <a:pathLst>
              <a:path w="3067655" h="2738977">
                <a:moveTo>
                  <a:pt x="0" y="0"/>
                </a:moveTo>
                <a:lnTo>
                  <a:pt x="3067654" y="0"/>
                </a:lnTo>
                <a:lnTo>
                  <a:pt x="3067654" y="2738978"/>
                </a:lnTo>
                <a:lnTo>
                  <a:pt x="0" y="2738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3771747" y="4413370"/>
            <a:ext cx="3067655" cy="2738977"/>
          </a:xfrm>
          <a:custGeom>
            <a:avLst/>
            <a:gdLst/>
            <a:ahLst/>
            <a:cxnLst/>
            <a:rect l="l" t="t" r="r" b="b"/>
            <a:pathLst>
              <a:path w="3067655" h="2738977">
                <a:moveTo>
                  <a:pt x="0" y="0"/>
                </a:moveTo>
                <a:lnTo>
                  <a:pt x="3067655" y="0"/>
                </a:lnTo>
                <a:lnTo>
                  <a:pt x="3067655" y="2738978"/>
                </a:lnTo>
                <a:lnTo>
                  <a:pt x="0" y="27389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>
            <a:off x="4280457" y="5295494"/>
            <a:ext cx="974731" cy="974731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INUTILIZAÇÃO DE PRODUTOS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72513" y="2526653"/>
            <a:ext cx="16084993" cy="207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48" lvl="1" indent="-323824" algn="l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vencidos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descongelados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contaminados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roedores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enchentes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limpeza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etc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);</a:t>
            </a:r>
          </a:p>
          <a:p>
            <a:pPr marL="647648" lvl="1" indent="-323824" algn="l">
              <a:lnSpc>
                <a:spcPts val="416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Casos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vandalismo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roubos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apresentar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B.O;</a:t>
            </a:r>
          </a:p>
          <a:p>
            <a:pPr algn="l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380522" y="1741788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Estoque, refrigerador e freezer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67083" y="4552164"/>
            <a:ext cx="2949567" cy="294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8"/>
              </a:lnSpc>
            </a:pPr>
            <a:r>
              <a:rPr lang="en-US" sz="2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1)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Cadastrar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SED com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fotos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ofício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justificando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algn="l">
              <a:lnSpc>
                <a:spcPts val="2918"/>
              </a:lnSpc>
            </a:pPr>
            <a:r>
              <a:rPr lang="en-US" sz="2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2)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Análise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URE;</a:t>
            </a:r>
          </a:p>
          <a:p>
            <a:pPr algn="l">
              <a:lnSpc>
                <a:spcPts val="2918"/>
              </a:lnSpc>
            </a:pPr>
            <a:r>
              <a:rPr lang="en-US" sz="2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3)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Aguardar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autorização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descartar</a:t>
            </a:r>
            <a:endParaRPr lang="en-US" sz="20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918"/>
              </a:lnSpc>
            </a:pPr>
            <a:endParaRPr lang="en-US" sz="20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407274" y="4607982"/>
            <a:ext cx="2949567" cy="2948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8"/>
              </a:lnSpc>
            </a:pPr>
            <a:r>
              <a:rPr lang="en-US" sz="2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4)</a:t>
            </a:r>
            <a:r>
              <a:rPr lang="en-US" sz="209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Aguardar</a:t>
            </a:r>
            <a:r>
              <a:rPr lang="en-US" sz="209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orientações</a:t>
            </a:r>
            <a:r>
              <a:rPr lang="en-US" sz="2099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da URE</a:t>
            </a:r>
          </a:p>
          <a:p>
            <a:pPr algn="l">
              <a:lnSpc>
                <a:spcPts val="2918"/>
              </a:lnSpc>
            </a:pPr>
            <a:r>
              <a:rPr lang="en-US" sz="2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5)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Retirar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embalagem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original.</a:t>
            </a:r>
          </a:p>
          <a:p>
            <a:pPr algn="l">
              <a:lnSpc>
                <a:spcPts val="2918"/>
              </a:lnSpc>
            </a:pPr>
            <a:endParaRPr lang="en-US" sz="20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918"/>
              </a:lnSpc>
            </a:pPr>
            <a:endParaRPr lang="en-US" sz="20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918"/>
              </a:lnSpc>
            </a:pPr>
            <a:endParaRPr lang="en-US" sz="20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9636318" y="4730745"/>
            <a:ext cx="2949567" cy="220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18"/>
              </a:lnSpc>
            </a:pPr>
            <a:r>
              <a:rPr lang="en-US" sz="2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6)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Descartar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sacos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lixo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preto</a:t>
            </a:r>
            <a:endParaRPr lang="en-US" sz="20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2918"/>
              </a:lnSpc>
            </a:pP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separados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</a:p>
          <a:p>
            <a:pPr algn="l">
              <a:lnSpc>
                <a:spcPts val="2918"/>
              </a:lnSpc>
            </a:pPr>
            <a:r>
              <a:rPr lang="en-US" sz="2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7)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Gerar o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termo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para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finalizar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</a:t>
            </a:r>
          </a:p>
          <a:p>
            <a:pPr algn="l">
              <a:lnSpc>
                <a:spcPts val="2918"/>
              </a:lnSpc>
            </a:pP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cadastro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no SAESP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899360" y="5008095"/>
            <a:ext cx="2949567" cy="1435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8"/>
              </a:lnSpc>
            </a:pPr>
            <a:r>
              <a:rPr lang="en-US" sz="2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8)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Colocar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rua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próximo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ao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horário</a:t>
            </a:r>
            <a:r>
              <a:rPr lang="en-US" sz="20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 coleta de </a:t>
            </a:r>
            <a:r>
              <a:rPr lang="en-US" sz="20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lixo</a:t>
            </a:r>
            <a:endParaRPr lang="en-US" sz="20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918"/>
              </a:lnSpc>
            </a:pPr>
            <a:endParaRPr lang="en-US" sz="20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8435552" y="5295494"/>
            <a:ext cx="974731" cy="974731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704947" y="5194420"/>
            <a:ext cx="974731" cy="97473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13101" y="7285698"/>
            <a:ext cx="16944405" cy="1996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30"/>
              </a:lnSpc>
            </a:pPr>
            <a:r>
              <a:rPr lang="en-US" sz="28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Anexar uma imagem mostrando a marca do produto, uma evidenciando o lote e a validade, uma imagem com todas as embalagens a serem descartadas, duas ou mais imagens evidenciando a contaminação (dentro do pacote, fora do pacote, somente das larvas ou caruncho); Todas estas imagens devem ser colocadas no ofício e adicionado na solicitação.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2514629" y="4257493"/>
            <a:ext cx="12501822" cy="5514689"/>
          </a:xfrm>
          <a:custGeom>
            <a:avLst/>
            <a:gdLst/>
            <a:ahLst/>
            <a:cxnLst/>
            <a:rect l="l" t="t" r="r" b="b"/>
            <a:pathLst>
              <a:path w="12501822" h="5514689">
                <a:moveTo>
                  <a:pt x="0" y="0"/>
                </a:moveTo>
                <a:lnTo>
                  <a:pt x="12501822" y="0"/>
                </a:lnTo>
                <a:lnTo>
                  <a:pt x="12501822" y="5514689"/>
                </a:lnTo>
                <a:lnTo>
                  <a:pt x="0" y="55146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7" b="-15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INUTILIZAÇÃO DE PRODUTOS - SED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21165" y="2061489"/>
            <a:ext cx="16084993" cy="259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Acessar menu – </a:t>
            </a:r>
            <a:r>
              <a:rPr lang="en-US" sz="2999" b="1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Perfil Escola</a:t>
            </a:r>
          </a:p>
          <a:p>
            <a:pPr algn="l">
              <a:lnSpc>
                <a:spcPts val="4169"/>
              </a:lnSpc>
            </a:pPr>
            <a:endParaRPr lang="en-US" sz="2999" b="1">
              <a:solidFill>
                <a:srgbClr val="7CB22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Serviços Escolares &gt; Alimentação Escolar &gt; Operações de Alimentação &gt; </a:t>
            </a: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Cadastro de Inutilização – clicar no botão “incluir”</a:t>
            </a:r>
          </a:p>
          <a:p>
            <a:pPr algn="l">
              <a:lnSpc>
                <a:spcPts val="4169"/>
              </a:lnSpc>
            </a:pPr>
            <a:endParaRPr lang="en-US" sz="29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564995" y="1792803"/>
            <a:ext cx="819636" cy="704374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CARDÁPIO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38011" y="1849953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Elaborado mensalmente pela CENUT: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2513" y="2739594"/>
            <a:ext cx="16084993" cy="2653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Publicado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Diário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Oficial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Enviado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e-mail para as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Diretorias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Ensino;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Deverá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ser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afixado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cozinha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refeitório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Deverá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disponível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pais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responsáveis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18375" y="5431351"/>
            <a:ext cx="819636" cy="704374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82605" y="5450163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Alterações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permitidas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02429" y="6174063"/>
            <a:ext cx="16084993" cy="373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próximos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vencimento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existente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estoque;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Trocas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cardápio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dentro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mesma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semana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Elaboração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novas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receitas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23824" lvl="1" algn="just">
              <a:lnSpc>
                <a:spcPts val="4169"/>
              </a:lnSpc>
            </a:pPr>
            <a:r>
              <a:rPr lang="en-US" sz="2999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Caderno</a:t>
            </a:r>
            <a:r>
              <a:rPr lang="en-US" sz="2999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receitas</a:t>
            </a:r>
            <a:r>
              <a:rPr lang="en-US" sz="2999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2999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disponibilizar</a:t>
            </a:r>
            <a:r>
              <a:rPr lang="en-US" sz="2999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impresso</a:t>
            </a:r>
            <a:r>
              <a:rPr lang="en-US" sz="2999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2999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encadernado</a:t>
            </a:r>
            <a:r>
              <a:rPr lang="en-US" sz="2999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999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cozinha</a:t>
            </a:r>
            <a:endParaRPr lang="en-US" sz="2999" b="1" dirty="0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5721803" y="736178"/>
            <a:ext cx="1798730" cy="1798730"/>
            <a:chOff x="0" y="0"/>
            <a:chExt cx="1798726" cy="179872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98701" cy="1798701"/>
            </a:xfrm>
            <a:custGeom>
              <a:avLst/>
              <a:gdLst/>
              <a:ahLst/>
              <a:cxnLst/>
              <a:rect l="l" t="t" r="r" b="b"/>
              <a:pathLst>
                <a:path w="1798701" h="1798701">
                  <a:moveTo>
                    <a:pt x="163068" y="0"/>
                  </a:moveTo>
                  <a:lnTo>
                    <a:pt x="0" y="1635633"/>
                  </a:lnTo>
                  <a:lnTo>
                    <a:pt x="1635633" y="1798701"/>
                  </a:lnTo>
                  <a:lnTo>
                    <a:pt x="1798701" y="163068"/>
                  </a:lnTo>
                  <a:lnTo>
                    <a:pt x="163068" y="0"/>
                  </a:lnTo>
                  <a:close/>
                </a:path>
              </a:pathLst>
            </a:custGeom>
            <a:solidFill>
              <a:srgbClr val="FF6260"/>
            </a:solid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341760">
            <a:off x="15835951" y="909409"/>
            <a:ext cx="1569806" cy="1452229"/>
            <a:chOff x="0" y="0"/>
            <a:chExt cx="2093074" cy="19363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093087" cy="1936242"/>
            </a:xfrm>
            <a:custGeom>
              <a:avLst/>
              <a:gdLst/>
              <a:ahLst/>
              <a:cxnLst/>
              <a:rect l="l" t="t" r="r" b="b"/>
              <a:pathLst>
                <a:path w="2093087" h="1936242">
                  <a:moveTo>
                    <a:pt x="0" y="0"/>
                  </a:moveTo>
                  <a:lnTo>
                    <a:pt x="0" y="1936242"/>
                  </a:lnTo>
                  <a:lnTo>
                    <a:pt x="2093087" y="1936242"/>
                  </a:lnTo>
                  <a:lnTo>
                    <a:pt x="2093087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743" b="-2771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514350" y="2832644"/>
            <a:ext cx="17259300" cy="4977725"/>
          </a:xfrm>
          <a:custGeom>
            <a:avLst/>
            <a:gdLst/>
            <a:ahLst/>
            <a:cxnLst/>
            <a:rect l="l" t="t" r="r" b="b"/>
            <a:pathLst>
              <a:path w="17259300" h="4977725">
                <a:moveTo>
                  <a:pt x="0" y="0"/>
                </a:moveTo>
                <a:lnTo>
                  <a:pt x="17259300" y="0"/>
                </a:lnTo>
                <a:lnTo>
                  <a:pt x="17259300" y="4977725"/>
                </a:lnTo>
                <a:lnTo>
                  <a:pt x="0" y="49777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15"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CARDÁPIO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8103" y="1749563"/>
            <a:ext cx="5927999" cy="4991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Regular/ Parcial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8EEDDAE-91FF-ECD4-CEE4-5A5E5542D401}"/>
              </a:ext>
            </a:extLst>
          </p:cNvPr>
          <p:cNvSpPr/>
          <p:nvPr/>
        </p:nvSpPr>
        <p:spPr>
          <a:xfrm>
            <a:off x="12039600" y="342900"/>
            <a:ext cx="5927998" cy="2133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C48906C-6E14-D790-422F-69D71B839862}"/>
              </a:ext>
            </a:extLst>
          </p:cNvPr>
          <p:cNvSpPr txBox="1"/>
          <p:nvPr/>
        </p:nvSpPr>
        <p:spPr>
          <a:xfrm>
            <a:off x="12496800" y="690455"/>
            <a:ext cx="5043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Afixar na Cozinha e no Refeitório / Pátio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280340" y="2558536"/>
            <a:ext cx="16277166" cy="17652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25"/>
              </a:lnSpc>
            </a:pPr>
            <a:r>
              <a:rPr lang="en-US" sz="33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Alunos</a:t>
            </a:r>
            <a:r>
              <a:rPr lang="en-US" sz="3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matriculados</a:t>
            </a:r>
            <a:r>
              <a:rPr lang="en-US" sz="3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3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educação</a:t>
            </a:r>
            <a:r>
              <a:rPr lang="en-US" sz="3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básica</a:t>
            </a:r>
            <a:r>
              <a:rPr lang="en-US" sz="3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das redes </a:t>
            </a:r>
            <a:r>
              <a:rPr lang="en-US" sz="33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públicas</a:t>
            </a:r>
            <a:r>
              <a:rPr lang="en-US" sz="3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federal, </a:t>
            </a:r>
            <a:r>
              <a:rPr lang="en-US" sz="33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estadual</a:t>
            </a:r>
            <a:r>
              <a:rPr lang="en-US" sz="3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distrital</a:t>
            </a:r>
            <a:r>
              <a:rPr lang="en-US" sz="3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 municipal, </a:t>
            </a:r>
            <a:r>
              <a:rPr lang="en-US" sz="33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3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conformidade</a:t>
            </a:r>
            <a:r>
              <a:rPr lang="en-US" sz="3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 o  Censo Escolar do </a:t>
            </a:r>
            <a:r>
              <a:rPr lang="en-US" sz="33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exercício</a:t>
            </a:r>
            <a:r>
              <a:rPr lang="en-US" sz="33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anterior.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48103" y="763105"/>
            <a:ext cx="16809403" cy="1419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PROGRAMA NACIONAL DE  ALIMENTAÇÃO ESCOLAR - PNAE</a:t>
            </a:r>
          </a:p>
          <a:p>
            <a:pPr algn="l">
              <a:lnSpc>
                <a:spcPts val="5739"/>
              </a:lnSpc>
            </a:pPr>
            <a:endParaRPr lang="en-US" sz="40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77000" y="1797046"/>
            <a:ext cx="7465791" cy="537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USUÁRIOS DO PROGRAMA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98EF7C0-2FBA-6D56-F02C-ABC9E63557D3}"/>
              </a:ext>
            </a:extLst>
          </p:cNvPr>
          <p:cNvSpPr txBox="1"/>
          <p:nvPr/>
        </p:nvSpPr>
        <p:spPr>
          <a:xfrm>
            <a:off x="1144274" y="6770227"/>
            <a:ext cx="16017060" cy="626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ALIMENTAÇÃO CENTRALIZADA - </a:t>
            </a:r>
            <a:r>
              <a:rPr lang="en-US" sz="3200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Empresa</a:t>
            </a:r>
            <a:r>
              <a:rPr lang="en-US" sz="3200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Terceirizada</a:t>
            </a:r>
            <a:endParaRPr lang="en-US" sz="3200" b="1" u="sng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EE7D322-F1E9-71C4-7121-5BBEF25CE87A}"/>
              </a:ext>
            </a:extLst>
          </p:cNvPr>
          <p:cNvSpPr txBox="1"/>
          <p:nvPr/>
        </p:nvSpPr>
        <p:spPr>
          <a:xfrm>
            <a:off x="1280340" y="5085253"/>
            <a:ext cx="16017060" cy="626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ALIMENTAÇÃO DESCENTRALIZADA – </a:t>
            </a:r>
            <a:r>
              <a:rPr lang="en-US" sz="3200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Convênio</a:t>
            </a:r>
            <a:r>
              <a:rPr lang="en-US" sz="3200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3200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Prefeituras</a:t>
            </a:r>
            <a:endParaRPr lang="en-US" sz="3200" b="1" u="sng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82480" y="3227394"/>
            <a:ext cx="18140650" cy="3832212"/>
          </a:xfrm>
          <a:custGeom>
            <a:avLst/>
            <a:gdLst/>
            <a:ahLst/>
            <a:cxnLst/>
            <a:rect l="l" t="t" r="r" b="b"/>
            <a:pathLst>
              <a:path w="18140650" h="3832212">
                <a:moveTo>
                  <a:pt x="0" y="0"/>
                </a:moveTo>
                <a:lnTo>
                  <a:pt x="18140650" y="0"/>
                </a:lnTo>
                <a:lnTo>
                  <a:pt x="18140650" y="3832212"/>
                </a:lnTo>
                <a:lnTo>
                  <a:pt x="0" y="38322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9525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CARDÁPIO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8103" y="1749563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Lanche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30713" y="2306814"/>
            <a:ext cx="15244183" cy="7317208"/>
          </a:xfrm>
          <a:custGeom>
            <a:avLst/>
            <a:gdLst/>
            <a:ahLst/>
            <a:cxnLst/>
            <a:rect l="l" t="t" r="r" b="b"/>
            <a:pathLst>
              <a:path w="15244183" h="7317208">
                <a:moveTo>
                  <a:pt x="0" y="0"/>
                </a:moveTo>
                <a:lnTo>
                  <a:pt x="15244183" y="0"/>
                </a:lnTo>
                <a:lnTo>
                  <a:pt x="15244183" y="7317208"/>
                </a:lnTo>
                <a:lnTo>
                  <a:pt x="0" y="73172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CARDÁPIO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8103" y="1749563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Integral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1809A07-24D3-D487-BE8E-9E9D29AAF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7400" y="498306"/>
            <a:ext cx="8001000" cy="944579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303C3C03-5F2F-1AD9-4588-092F5B3CDE36}"/>
              </a:ext>
            </a:extLst>
          </p:cNvPr>
          <p:cNvSpPr/>
          <p:nvPr/>
        </p:nvSpPr>
        <p:spPr>
          <a:xfrm>
            <a:off x="2370001" y="6004464"/>
            <a:ext cx="5927998" cy="2133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2695F00-97DB-6A01-5B32-A19B445514A9}"/>
              </a:ext>
            </a:extLst>
          </p:cNvPr>
          <p:cNvSpPr txBox="1"/>
          <p:nvPr/>
        </p:nvSpPr>
        <p:spPr>
          <a:xfrm>
            <a:off x="2743200" y="62865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Deixar uma cópia impressa na cozinha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5C7996A5-C2B0-705E-90B4-109D054C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001" y="1028700"/>
            <a:ext cx="5811061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84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560593" y="2273021"/>
            <a:ext cx="819636" cy="704374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DIETA ESPECIAL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7153" y="2283292"/>
            <a:ext cx="16084993" cy="211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Escolas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com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itens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de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dieta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especial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estoque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atentar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para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validade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! Caso o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produto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esteja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próximo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do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vencimento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,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poderão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oferecer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remanejamento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para as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demais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Escolas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que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necessitem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,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ou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último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caso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,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ofertar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para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os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alunos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em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2999" i="1" dirty="0" err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geral</a:t>
            </a:r>
            <a:r>
              <a:rPr lang="en-US" sz="2999" i="1" dirty="0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71445" y="4998752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Novos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casos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Necessário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cadastro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na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SED e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anexar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documentos</a:t>
            </a:r>
            <a:endParaRPr lang="en-US" sz="2999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59306" y="5872893"/>
            <a:ext cx="16084993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Laudo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médico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ou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nutricional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contendo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diagnóstico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CID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Ficha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preenchida</a:t>
            </a: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560593" y="4870130"/>
            <a:ext cx="819636" cy="977744"/>
            <a:chOff x="8732" y="-271090"/>
            <a:chExt cx="812800" cy="969590"/>
          </a:xfrm>
        </p:grpSpPr>
        <p:sp>
          <p:nvSpPr>
            <p:cNvPr id="17" name="Freeform 17"/>
            <p:cNvSpPr/>
            <p:nvPr/>
          </p:nvSpPr>
          <p:spPr>
            <a:xfrm>
              <a:off x="8732" y="-27109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783A428-21AF-244C-C228-4172A1B7AE7E}"/>
              </a:ext>
            </a:extLst>
          </p:cNvPr>
          <p:cNvSpPr txBox="1"/>
          <p:nvPr/>
        </p:nvSpPr>
        <p:spPr>
          <a:xfrm>
            <a:off x="734895" y="7243102"/>
            <a:ext cx="16809403" cy="1674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Início 2026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será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realizada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nova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compra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alimentos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especiais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e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distribuídos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às</a:t>
            </a:r>
            <a:r>
              <a:rPr lang="en-US" sz="3200" b="1" dirty="0">
                <a:solidFill>
                  <a:srgbClr val="00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UEs</a:t>
            </a:r>
          </a:p>
          <a:p>
            <a:pPr algn="ctr">
              <a:lnSpc>
                <a:spcPts val="4169"/>
              </a:lnSpc>
            </a:pP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Informar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caso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algum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aluno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cadastrado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seja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transferido</a:t>
            </a: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Escola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655621" y="2331158"/>
            <a:ext cx="16084993" cy="1037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24" lvl="1"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38A57C-16ED-190D-D2E9-3BB6FC8D2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24857"/>
            <a:ext cx="13030200" cy="1009632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748103" y="2161372"/>
            <a:ext cx="819636" cy="704374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4724400" y="5893497"/>
            <a:ext cx="8187795" cy="1402160"/>
          </a:xfrm>
          <a:custGeom>
            <a:avLst/>
            <a:gdLst/>
            <a:ahLst/>
            <a:cxnLst/>
            <a:rect l="l" t="t" r="r" b="b"/>
            <a:pathLst>
              <a:path w="8187795" h="1402160">
                <a:moveTo>
                  <a:pt x="0" y="0"/>
                </a:moveTo>
                <a:lnTo>
                  <a:pt x="8187794" y="0"/>
                </a:lnTo>
                <a:lnTo>
                  <a:pt x="8187794" y="1402160"/>
                </a:lnTo>
                <a:lnTo>
                  <a:pt x="0" y="140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REGISTRO DE REFEIÇÕES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67365" y="2209971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PROVIDENCIAR UM CADERNO PARA REGISTRAR DIARIAMENTE: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55621" y="2818122"/>
            <a:ext cx="16084993" cy="211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Quantidade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(kg)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retirada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Lote 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validade</a:t>
            </a: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Quantidade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alunos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comensais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553E5D5-AF5B-F6A8-F09D-A19E1283BF2E}"/>
              </a:ext>
            </a:extLst>
          </p:cNvPr>
          <p:cNvSpPr txBox="1"/>
          <p:nvPr/>
        </p:nvSpPr>
        <p:spPr>
          <a:xfrm>
            <a:off x="863364" y="7848577"/>
            <a:ext cx="1639689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36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Nutricionista da </a:t>
            </a:r>
            <a:r>
              <a:rPr lang="en-US" sz="36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empresa</a:t>
            </a:r>
            <a:r>
              <a:rPr lang="en-US" sz="36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terceirizada</a:t>
            </a:r>
            <a:r>
              <a:rPr lang="en-US" sz="36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irá</a:t>
            </a:r>
            <a:r>
              <a:rPr lang="en-US" sz="36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auxiliar com </a:t>
            </a:r>
            <a:r>
              <a:rPr lang="en-US" sz="36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os</a:t>
            </a:r>
            <a:r>
              <a:rPr lang="en-US" sz="36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cálculos</a:t>
            </a:r>
            <a:endParaRPr lang="en-US" sz="36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748103" y="2161372"/>
            <a:ext cx="819636" cy="704374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CONTROLE DE ESTOQUE – BAIXA DIÁRIA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86056" y="2240189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Não acumular saídas de produtos do estoque sem registros no sistema;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748103" y="3394223"/>
            <a:ext cx="819636" cy="704374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86056" y="3253657"/>
            <a:ext cx="16084993" cy="1031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44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Atenção</a:t>
            </a:r>
            <a:r>
              <a:rPr lang="en-US" sz="4400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com </a:t>
            </a:r>
            <a:r>
              <a:rPr lang="en-US" sz="44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lotes</a:t>
            </a:r>
            <a:r>
              <a:rPr lang="en-US" sz="4400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e </a:t>
            </a:r>
            <a:r>
              <a:rPr lang="en-US" sz="44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validades</a:t>
            </a:r>
            <a:r>
              <a:rPr lang="en-US" sz="4400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44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produtos</a:t>
            </a:r>
            <a:r>
              <a:rPr lang="en-US" sz="4400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!!! </a:t>
            </a:r>
          </a:p>
          <a:p>
            <a:pPr algn="just">
              <a:lnSpc>
                <a:spcPts val="4169"/>
              </a:lnSpc>
            </a:pPr>
            <a:r>
              <a:rPr lang="en-US" sz="28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Sugestão</a:t>
            </a:r>
            <a:r>
              <a:rPr 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pedir</a:t>
            </a:r>
            <a:r>
              <a:rPr 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para </a:t>
            </a:r>
            <a:r>
              <a:rPr lang="en-US" sz="28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colaboradores</a:t>
            </a:r>
            <a:r>
              <a:rPr 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guardarem</a:t>
            </a:r>
            <a:r>
              <a:rPr 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embalagens</a:t>
            </a:r>
            <a:r>
              <a:rPr lang="en-US" sz="2800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vazias</a:t>
            </a:r>
            <a:endParaRPr lang="en-US" sz="2800" b="1" dirty="0">
              <a:solidFill>
                <a:srgbClr val="000000"/>
              </a:solidFill>
              <a:highlight>
                <a:srgbClr val="FFFF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748103" y="4755822"/>
            <a:ext cx="819636" cy="704374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86056" y="4744304"/>
            <a:ext cx="15573244" cy="157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Baixas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ser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registradas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embalagem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primária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(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Exemplo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pacote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arroz: 5kg,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baixas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kg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deste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ocorrer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somente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múltiplos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5);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641332" y="7338920"/>
            <a:ext cx="819636" cy="704374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579285" y="7417737"/>
            <a:ext cx="16084993" cy="1037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Principalmente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999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semana</a:t>
            </a:r>
            <a:r>
              <a:rPr lang="en-US" sz="2999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999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geração</a:t>
            </a:r>
            <a:r>
              <a:rPr lang="en-US" sz="2999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guias</a:t>
            </a:r>
            <a:r>
              <a:rPr lang="en-US" sz="2999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en-US" sz="2999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baixas</a:t>
            </a:r>
            <a:r>
              <a:rPr lang="en-US" sz="2999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dos </a:t>
            </a:r>
            <a:r>
              <a:rPr lang="en-US" sz="2999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produtos</a:t>
            </a:r>
            <a:r>
              <a:rPr lang="en-US" sz="2999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2999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consumidos</a:t>
            </a:r>
            <a:r>
              <a:rPr lang="en-US" sz="2999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devem</a:t>
            </a:r>
            <a:r>
              <a:rPr lang="en-US" sz="2999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estar</a:t>
            </a:r>
            <a:r>
              <a:rPr lang="en-US" sz="2999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999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u="sng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</a:t>
            </a:r>
            <a:r>
              <a:rPr lang="en-US" sz="2999" b="1" u="sng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(estoque virtual = estoque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físico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4274833" y="3640912"/>
            <a:ext cx="9738334" cy="6098632"/>
          </a:xfrm>
          <a:custGeom>
            <a:avLst/>
            <a:gdLst/>
            <a:ahLst/>
            <a:cxnLst/>
            <a:rect l="l" t="t" r="r" b="b"/>
            <a:pathLst>
              <a:path w="9738334" h="6098632">
                <a:moveTo>
                  <a:pt x="0" y="0"/>
                </a:moveTo>
                <a:lnTo>
                  <a:pt x="9738334" y="0"/>
                </a:lnTo>
                <a:lnTo>
                  <a:pt x="9738334" y="6098631"/>
                </a:lnTo>
                <a:lnTo>
                  <a:pt x="0" y="60986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BAIXA DIÁRIA - SED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0295" y="1559308"/>
            <a:ext cx="16084993" cy="259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Acessar menu – </a:t>
            </a:r>
            <a:r>
              <a:rPr lang="en-US" sz="2999" b="1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Perfil Escola</a:t>
            </a:r>
          </a:p>
          <a:p>
            <a:pPr algn="l">
              <a:lnSpc>
                <a:spcPts val="4169"/>
              </a:lnSpc>
            </a:pPr>
            <a:endParaRPr lang="en-US" sz="2999" b="1">
              <a:solidFill>
                <a:srgbClr val="7CB22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Serviços Escolares &gt; Alimentação Escolar &gt; Operações de Alimentação &gt; Baixa Diária &gt; </a:t>
            </a: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ABA Incluir Baixa</a:t>
            </a:r>
          </a:p>
          <a:p>
            <a:pPr algn="l">
              <a:lnSpc>
                <a:spcPts val="4169"/>
              </a:lnSpc>
            </a:pPr>
            <a:endParaRPr lang="en-US" sz="29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7696200" y="5600700"/>
            <a:ext cx="9861306" cy="3741102"/>
          </a:xfrm>
          <a:custGeom>
            <a:avLst/>
            <a:gdLst/>
            <a:ahLst/>
            <a:cxnLst/>
            <a:rect l="l" t="t" r="r" b="b"/>
            <a:pathLst>
              <a:path w="10154673" h="4087256">
                <a:moveTo>
                  <a:pt x="0" y="0"/>
                </a:moveTo>
                <a:lnTo>
                  <a:pt x="10154673" y="0"/>
                </a:lnTo>
                <a:lnTo>
                  <a:pt x="10154673" y="4087256"/>
                </a:lnTo>
                <a:lnTo>
                  <a:pt x="0" y="40872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EXCLUSÃO DE BAIXA DIÁRIA - SED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0295" y="1559308"/>
            <a:ext cx="16084993" cy="4269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Acessar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Menu – </a:t>
            </a:r>
            <a:r>
              <a:rPr lang="en-US" sz="2999" b="1" dirty="0" err="1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Perfil</a:t>
            </a:r>
            <a:r>
              <a:rPr lang="en-US" sz="2999" b="1" dirty="0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Escola</a:t>
            </a:r>
          </a:p>
          <a:p>
            <a:pPr algn="l">
              <a:lnSpc>
                <a:spcPts val="4169"/>
              </a:lnSpc>
            </a:pPr>
            <a:endParaRPr lang="en-US" sz="2999" b="1" dirty="0">
              <a:solidFill>
                <a:srgbClr val="7CB22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16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Serviços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Escolares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&gt;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Alimentação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Escolar &gt;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Operações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Alimentação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&gt; Baixa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Diária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&gt; 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ABA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Pesquisar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Baixa</a:t>
            </a:r>
          </a:p>
          <a:p>
            <a:pPr algn="l">
              <a:lnSpc>
                <a:spcPts val="4169"/>
              </a:lnSpc>
            </a:pPr>
            <a:endParaRPr lang="en-US" sz="2999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647648" lvl="1" indent="-323824" algn="l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Até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7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após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data do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registro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647648" lvl="1" indent="-323824" algn="l">
              <a:lnSpc>
                <a:spcPts val="416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Também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é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possível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cadastrar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baixa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retroativa</a:t>
            </a: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648" lvl="1" indent="-323824" algn="l">
              <a:lnSpc>
                <a:spcPts val="4169"/>
              </a:lnSpc>
              <a:buFont typeface="Arial"/>
              <a:buChar char="•"/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E151C68-3A1E-CB54-C801-D96288E3ABD6}"/>
              </a:ext>
            </a:extLst>
          </p:cNvPr>
          <p:cNvSpPr txBox="1"/>
          <p:nvPr/>
        </p:nvSpPr>
        <p:spPr>
          <a:xfrm>
            <a:off x="304800" y="342900"/>
            <a:ext cx="1760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                     ALTERAÇÃO DE ESTOQUE </a:t>
            </a:r>
            <a:endParaRPr lang="pt-BR" sz="48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135F731-FFD1-049E-539F-B5C3D4D9B974}"/>
              </a:ext>
            </a:extLst>
          </p:cNvPr>
          <p:cNvSpPr txBox="1"/>
          <p:nvPr/>
        </p:nvSpPr>
        <p:spPr>
          <a:xfrm>
            <a:off x="762000" y="1866900"/>
            <a:ext cx="15392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Necessita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validação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 da URE</a:t>
            </a:r>
          </a:p>
          <a:p>
            <a:endParaRPr lang="en-US" sz="3600" dirty="0">
              <a:solidFill>
                <a:srgbClr val="000000"/>
              </a:solidFill>
              <a:latin typeface="+mj-lt"/>
              <a:ea typeface="Montserrat Bold"/>
              <a:cs typeface="Montserrat Bold"/>
              <a:sym typeface="Montserrat Bold"/>
            </a:endParaRPr>
          </a:p>
          <a:p>
            <a:r>
              <a:rPr lang="en-US" sz="3600" dirty="0" err="1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Apenas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último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caso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, para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corrigir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divergências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 entre o estoque </a:t>
            </a:r>
            <a:r>
              <a:rPr lang="en-US" sz="3600" dirty="0" err="1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físico</a:t>
            </a:r>
            <a:r>
              <a:rPr lang="en-US" sz="3600" dirty="0">
                <a:solidFill>
                  <a:srgbClr val="000000"/>
                </a:solidFill>
                <a:latin typeface="+mj-lt"/>
                <a:ea typeface="Montserrat Bold"/>
                <a:cs typeface="Montserrat Bold"/>
                <a:sym typeface="Montserrat Bold"/>
              </a:rPr>
              <a:t> e virtual.</a:t>
            </a:r>
          </a:p>
          <a:p>
            <a:endParaRPr lang="en-US" sz="3600" dirty="0">
              <a:solidFill>
                <a:srgbClr val="000000"/>
              </a:solidFill>
              <a:latin typeface="+mj-lt"/>
              <a:sym typeface="Montserrat Bold"/>
            </a:endParaRPr>
          </a:p>
          <a:p>
            <a:r>
              <a:rPr lang="en-US" sz="36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sym typeface="Montserrat Bold"/>
              </a:rPr>
              <a:t>É um </a:t>
            </a:r>
            <a:r>
              <a:rPr lang="en-US" sz="3600" dirty="0" err="1">
                <a:solidFill>
                  <a:srgbClr val="000000"/>
                </a:solidFill>
                <a:highlight>
                  <a:srgbClr val="FFFF00"/>
                </a:highlight>
                <a:latin typeface="+mj-lt"/>
                <a:sym typeface="Montserrat Bold"/>
              </a:rPr>
              <a:t>alerta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para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verificar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o que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ocorreu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: </a:t>
            </a:r>
          </a:p>
          <a:p>
            <a:endParaRPr lang="en-US" sz="3600" dirty="0">
              <a:solidFill>
                <a:srgbClr val="000000"/>
              </a:solidFill>
              <a:latin typeface="+mj-lt"/>
              <a:sym typeface="Montserrat Bold"/>
            </a:endParaRPr>
          </a:p>
          <a:p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Por que a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baixa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diária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não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foi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feita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corretamente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? </a:t>
            </a:r>
          </a:p>
          <a:p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Corrigir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situação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.</a:t>
            </a:r>
          </a:p>
          <a:p>
            <a:endParaRPr lang="en-US" sz="3600" dirty="0">
              <a:solidFill>
                <a:srgbClr val="000000"/>
              </a:solidFill>
              <a:latin typeface="+mj-lt"/>
              <a:sym typeface="Montserrat Bold"/>
            </a:endParaRPr>
          </a:p>
          <a:p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Quantidades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pequenas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é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possível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fazer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baixa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+mj-lt"/>
                <a:sym typeface="Montserrat Bold"/>
              </a:rPr>
              <a:t>retroativa</a:t>
            </a:r>
            <a:r>
              <a:rPr lang="en-US" sz="3600" dirty="0">
                <a:solidFill>
                  <a:srgbClr val="000000"/>
                </a:solidFill>
                <a:latin typeface="+mj-lt"/>
                <a:sym typeface="Montserrat Bold"/>
              </a:rPr>
              <a:t>.</a:t>
            </a:r>
            <a:endParaRPr 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2433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LOGÍSTICA DE DISTRIBUIÇÃO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8103" y="1756345"/>
            <a:ext cx="16306998" cy="537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Periodicidade</a:t>
            </a:r>
            <a:r>
              <a:rPr lang="en-US" sz="31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1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entregas</a:t>
            </a:r>
            <a:r>
              <a:rPr lang="en-US" sz="31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1000" y="2781300"/>
            <a:ext cx="16306998" cy="480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598" lvl="1" indent="-323799" algn="l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Gêneros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Alimentícios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):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acordo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 o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ciclo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Cronograma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Anual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Distribuição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Alimentos; </a:t>
            </a:r>
            <a:r>
              <a:rPr lang="en-US" sz="2999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MENSAL</a:t>
            </a:r>
          </a:p>
          <a:p>
            <a:pPr marL="647598" lvl="1" indent="-323799" algn="l">
              <a:lnSpc>
                <a:spcPts val="4199"/>
              </a:lnSpc>
              <a:buFont typeface="Arial"/>
              <a:buChar char="•"/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598" lvl="1" indent="-323799" algn="l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Gêneros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Congelados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(PED):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entrega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semanal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647598" lvl="1" indent="-323799" algn="l">
              <a:lnSpc>
                <a:spcPts val="4199"/>
              </a:lnSpc>
              <a:buFont typeface="Arial"/>
              <a:buChar char="•"/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598" lvl="1" indent="-323799" algn="l">
              <a:lnSpc>
                <a:spcPts val="4199"/>
              </a:lnSpc>
              <a:buFont typeface="Arial"/>
              <a:buChar char="•"/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Hortifrutis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entrega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semanal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marL="647598" lvl="1" indent="-323799" algn="l">
              <a:lnSpc>
                <a:spcPts val="4199"/>
              </a:lnSpc>
              <a:buFont typeface="Arial"/>
              <a:buChar char="•"/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598" lvl="1" indent="-323799" algn="l">
              <a:lnSpc>
                <a:spcPts val="419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Ovos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quinzenal</a:t>
            </a:r>
            <a:endParaRPr lang="en-US" sz="2999" b="1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419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573800" y="2036145"/>
            <a:ext cx="819636" cy="704374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038782" y="4579941"/>
            <a:ext cx="4170451" cy="3237064"/>
          </a:xfrm>
          <a:custGeom>
            <a:avLst/>
            <a:gdLst/>
            <a:ahLst/>
            <a:cxnLst/>
            <a:rect l="l" t="t" r="r" b="b"/>
            <a:pathLst>
              <a:path w="4170451" h="3237064">
                <a:moveTo>
                  <a:pt x="0" y="0"/>
                </a:moveTo>
                <a:lnTo>
                  <a:pt x="4170451" y="0"/>
                </a:lnTo>
                <a:lnTo>
                  <a:pt x="4170451" y="3237064"/>
                </a:lnTo>
                <a:lnTo>
                  <a:pt x="0" y="323706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TextBox 7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CADASTRO SITUAÇÃO ATÍPICA - SED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2513" y="2107954"/>
            <a:ext cx="16084993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Objetivo: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APENAS bloqueio na entrega de congelados</a:t>
            </a:r>
          </a:p>
          <a:p>
            <a:pPr algn="just">
              <a:lnSpc>
                <a:spcPts val="4169"/>
              </a:lnSpc>
            </a:pPr>
            <a:endParaRPr lang="en-US" sz="2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93436" y="2882259"/>
            <a:ext cx="16084993" cy="207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Ocorre sempre que a escola apresentar algum problema que impeça o  recebimento de produtos congelados (cárneos), ou seja, motivos que  impeçam o seu consumo ou armazenamento – conforme menu abaixo:</a:t>
            </a:r>
          </a:p>
          <a:p>
            <a:pPr algn="just">
              <a:lnSpc>
                <a:spcPts val="4169"/>
              </a:lnSpc>
            </a:pPr>
            <a:endParaRPr lang="en-US" sz="2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80603" y="8162881"/>
            <a:ext cx="16084993" cy="154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Regra para cadastro: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 ser efetuado </a:t>
            </a:r>
            <a:r>
              <a:rPr lang="en-US" sz="2999" b="1" u="sng">
                <a:solidFill>
                  <a:srgbClr val="FB28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até as 11h das terças-feiras</a:t>
            </a: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para bloqueio das entregas decongelados a partir da semana seguinte.</a:t>
            </a:r>
          </a:p>
          <a:p>
            <a:pPr algn="just">
              <a:lnSpc>
                <a:spcPts val="4169"/>
              </a:lnSpc>
            </a:pPr>
            <a:endParaRPr lang="en-US" sz="2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7010400" y="4381500"/>
            <a:ext cx="8834095" cy="5066786"/>
          </a:xfrm>
          <a:custGeom>
            <a:avLst/>
            <a:gdLst/>
            <a:ahLst/>
            <a:cxnLst/>
            <a:rect l="l" t="t" r="r" b="b"/>
            <a:pathLst>
              <a:path w="13400989" h="5628415">
                <a:moveTo>
                  <a:pt x="0" y="0"/>
                </a:moveTo>
                <a:lnTo>
                  <a:pt x="13400988" y="0"/>
                </a:lnTo>
                <a:lnTo>
                  <a:pt x="13400988" y="5628415"/>
                </a:lnTo>
                <a:lnTo>
                  <a:pt x="0" y="56284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CADASTRO SITUAÇÃO ATÍPICA - SED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0295" y="1559308"/>
            <a:ext cx="16084993" cy="480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Acessar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menu – </a:t>
            </a:r>
            <a:r>
              <a:rPr lang="en-US" sz="2999" b="1" dirty="0" err="1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Perfil</a:t>
            </a:r>
            <a:r>
              <a:rPr lang="en-US" sz="2999" b="1" dirty="0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Escola</a:t>
            </a:r>
          </a:p>
          <a:p>
            <a:pPr algn="l">
              <a:lnSpc>
                <a:spcPts val="4169"/>
              </a:lnSpc>
            </a:pPr>
            <a:endParaRPr lang="en-US" sz="2999" b="1" dirty="0">
              <a:solidFill>
                <a:srgbClr val="7CB22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16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Serviços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Escolares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Alimentação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Escolar&gt;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Operações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Alimentação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&gt;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Cadastro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Situação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Atípica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–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clicar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no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botão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“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incluir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”</a:t>
            </a:r>
          </a:p>
          <a:p>
            <a:pPr algn="l">
              <a:lnSpc>
                <a:spcPts val="4169"/>
              </a:lnSpc>
            </a:pPr>
            <a:endParaRPr lang="en-US" sz="2999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169"/>
              </a:lnSpc>
            </a:pP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início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Segunda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feira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 algn="l">
              <a:lnSpc>
                <a:spcPts val="4169"/>
              </a:lnSpc>
            </a:pP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Data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fim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Sexta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feira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</a:p>
          <a:p>
            <a:pPr>
              <a:lnSpc>
                <a:spcPts val="4169"/>
              </a:lnSpc>
            </a:pP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(da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semana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999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seguinte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)</a:t>
            </a:r>
          </a:p>
          <a:p>
            <a:pPr algn="l">
              <a:lnSpc>
                <a:spcPts val="4169"/>
              </a:lnSpc>
            </a:pPr>
            <a:endParaRPr lang="en-US" sz="2999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11351" y="5397046"/>
            <a:ext cx="18288000" cy="4889954"/>
            <a:chOff x="0" y="0"/>
            <a:chExt cx="18288000" cy="48899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4890008"/>
            </a:xfrm>
            <a:custGeom>
              <a:avLst/>
              <a:gdLst/>
              <a:ahLst/>
              <a:cxnLst/>
              <a:rect l="l" t="t" r="r" b="b"/>
              <a:pathLst>
                <a:path w="18288000" h="4890008">
                  <a:moveTo>
                    <a:pt x="0" y="0"/>
                  </a:moveTo>
                  <a:lnTo>
                    <a:pt x="0" y="4890008"/>
                  </a:lnTo>
                  <a:lnTo>
                    <a:pt x="18288000" y="489000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-111351" y="-1206306"/>
            <a:ext cx="18399351" cy="6237111"/>
          </a:xfrm>
          <a:custGeom>
            <a:avLst/>
            <a:gdLst/>
            <a:ahLst/>
            <a:cxnLst/>
            <a:rect l="l" t="t" r="r" b="b"/>
            <a:pathLst>
              <a:path w="18399351" h="6237111">
                <a:moveTo>
                  <a:pt x="0" y="0"/>
                </a:moveTo>
                <a:lnTo>
                  <a:pt x="18399351" y="0"/>
                </a:lnTo>
                <a:lnTo>
                  <a:pt x="18399351" y="6237111"/>
                </a:lnTo>
                <a:lnTo>
                  <a:pt x="0" y="6237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t="-304" b="-30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-111351" y="5253878"/>
            <a:ext cx="18516739" cy="5033122"/>
          </a:xfrm>
          <a:custGeom>
            <a:avLst/>
            <a:gdLst/>
            <a:ahLst/>
            <a:cxnLst/>
            <a:rect l="l" t="t" r="r" b="b"/>
            <a:pathLst>
              <a:path w="18516739" h="5033122">
                <a:moveTo>
                  <a:pt x="0" y="0"/>
                </a:moveTo>
                <a:lnTo>
                  <a:pt x="18516739" y="0"/>
                </a:lnTo>
                <a:lnTo>
                  <a:pt x="18516739" y="5033122"/>
                </a:lnTo>
                <a:lnTo>
                  <a:pt x="0" y="5033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9000"/>
            </a:blip>
            <a:stretch>
              <a:fillRect t="-2547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3555186" y="3600450"/>
            <a:ext cx="11128092" cy="2149244"/>
            <a:chOff x="0" y="0"/>
            <a:chExt cx="2930855" cy="5660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30855" cy="566056"/>
            </a:xfrm>
            <a:custGeom>
              <a:avLst/>
              <a:gdLst/>
              <a:ahLst/>
              <a:cxnLst/>
              <a:rect l="l" t="t" r="r" b="b"/>
              <a:pathLst>
                <a:path w="2930855" h="566056">
                  <a:moveTo>
                    <a:pt x="0" y="0"/>
                  </a:moveTo>
                  <a:lnTo>
                    <a:pt x="2930855" y="0"/>
                  </a:lnTo>
                  <a:lnTo>
                    <a:pt x="2930855" y="566056"/>
                  </a:lnTo>
                  <a:lnTo>
                    <a:pt x="0" y="566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930855" cy="604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493371" y="3812707"/>
            <a:ext cx="11301259" cy="1610429"/>
          </a:xfrm>
          <a:custGeom>
            <a:avLst/>
            <a:gdLst/>
            <a:ahLst/>
            <a:cxnLst/>
            <a:rect l="l" t="t" r="r" b="b"/>
            <a:pathLst>
              <a:path w="11301259" h="1610429">
                <a:moveTo>
                  <a:pt x="0" y="0"/>
                </a:moveTo>
                <a:lnTo>
                  <a:pt x="11301258" y="0"/>
                </a:lnTo>
                <a:lnTo>
                  <a:pt x="11301258" y="1610430"/>
                </a:lnTo>
                <a:lnTo>
                  <a:pt x="0" y="16104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TERCEIRIZAÇÃO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8103" y="2250938"/>
            <a:ext cx="11597240" cy="54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8"/>
              </a:lnSpc>
            </a:pP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FISCAL DO CONTRATO – </a:t>
            </a:r>
            <a:r>
              <a:rPr lang="en-US" sz="3200" b="1" dirty="0">
                <a:solidFill>
                  <a:srgbClr val="E338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Escola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01503" y="3209063"/>
            <a:ext cx="16084993" cy="2114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Responsável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pela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fiscalização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execução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Contrato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Unidades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Escolares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preenche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Avaliação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Mensal dos Serviços.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27783" y="7449491"/>
            <a:ext cx="16084993" cy="157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 ser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informado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caso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qualquer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irregularidade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cumprimento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contrato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22703" y="6360263"/>
            <a:ext cx="11597240" cy="54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8"/>
              </a:lnSpc>
            </a:pPr>
            <a:r>
              <a:rPr lang="en-US" sz="3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GESTOR DO CONTRATO – </a:t>
            </a:r>
            <a:r>
              <a:rPr lang="en-US" sz="3200" b="1" dirty="0" err="1">
                <a:solidFill>
                  <a:srgbClr val="E338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Diretoria</a:t>
            </a:r>
            <a:r>
              <a:rPr lang="en-US" sz="3200" b="1" dirty="0">
                <a:solidFill>
                  <a:srgbClr val="E33824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de Ensino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ECB4928-20B1-FA0A-F046-1B446A0109B8}"/>
              </a:ext>
            </a:extLst>
          </p:cNvPr>
          <p:cNvSpPr txBox="1"/>
          <p:nvPr/>
        </p:nvSpPr>
        <p:spPr>
          <a:xfrm>
            <a:off x="457200" y="266700"/>
            <a:ext cx="17526000" cy="2890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AVALIAÇÃO</a:t>
            </a:r>
          </a:p>
          <a:p>
            <a:pPr algn="ctr">
              <a:lnSpc>
                <a:spcPts val="5739"/>
              </a:lnSpc>
            </a:pP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Enviar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no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primeiro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dia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útil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posterior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ao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mês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avaliado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.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Atenção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ao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preenchimento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do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cabeçalho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e a soma final.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Notas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0 e 1 PRECISAM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ter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justificativa</a:t>
            </a:r>
            <a:r>
              <a:rPr lang="en-US" sz="3200" b="1" dirty="0">
                <a:solidFill>
                  <a:srgbClr val="000000"/>
                </a:solidFill>
                <a:ea typeface="Montserrat Bold"/>
                <a:cs typeface="Montserrat Bold"/>
                <a:sym typeface="Montserrat Bold"/>
              </a:rPr>
              <a:t>.</a:t>
            </a:r>
          </a:p>
          <a:p>
            <a:pPr algn="ctr">
              <a:lnSpc>
                <a:spcPts val="5739"/>
              </a:lnSpc>
            </a:pPr>
            <a:endParaRPr lang="en-US" sz="1800" b="1" dirty="0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ABDF1A6-B8A0-C1F3-2C6A-4A39559FE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01396"/>
            <a:ext cx="15011400" cy="681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43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1542CB0-5A22-5E07-3051-92639F886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95300"/>
            <a:ext cx="17300222" cy="1524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D619FB0-3A24-2986-B84B-FC6DC7EF525B}"/>
              </a:ext>
            </a:extLst>
          </p:cNvPr>
          <p:cNvSpPr txBox="1"/>
          <p:nvPr/>
        </p:nvSpPr>
        <p:spPr>
          <a:xfrm>
            <a:off x="533400" y="2373868"/>
            <a:ext cx="137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highlight>
                  <a:srgbClr val="FFFF00"/>
                </a:highlight>
              </a:rPr>
              <a:t>Se  tiver dieta especial obrigatório avaliar. Caso negativo marcar NA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DF1031D-E2C8-5E90-9CC4-0BF12FC20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3543300"/>
            <a:ext cx="13182600" cy="620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07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786062" y="3582347"/>
            <a:ext cx="1502871" cy="1750069"/>
          </a:xfrm>
          <a:custGeom>
            <a:avLst/>
            <a:gdLst/>
            <a:ahLst/>
            <a:cxnLst/>
            <a:rect l="l" t="t" r="r" b="b"/>
            <a:pathLst>
              <a:path w="1502871" h="1750069">
                <a:moveTo>
                  <a:pt x="0" y="0"/>
                </a:moveTo>
                <a:lnTo>
                  <a:pt x="1502872" y="0"/>
                </a:lnTo>
                <a:lnTo>
                  <a:pt x="1502872" y="1750068"/>
                </a:lnTo>
                <a:lnTo>
                  <a:pt x="0" y="17500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778349" y="2734827"/>
            <a:ext cx="3560382" cy="2897185"/>
            <a:chOff x="0" y="0"/>
            <a:chExt cx="937714" cy="7630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37714" cy="763045"/>
            </a:xfrm>
            <a:custGeom>
              <a:avLst/>
              <a:gdLst/>
              <a:ahLst/>
              <a:cxnLst/>
              <a:rect l="l" t="t" r="r" b="b"/>
              <a:pathLst>
                <a:path w="937714" h="763045">
                  <a:moveTo>
                    <a:pt x="0" y="0"/>
                  </a:moveTo>
                  <a:lnTo>
                    <a:pt x="937714" y="0"/>
                  </a:lnTo>
                  <a:lnTo>
                    <a:pt x="937714" y="763045"/>
                  </a:lnTo>
                  <a:lnTo>
                    <a:pt x="0" y="7630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937714" cy="801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5000076" y="2734827"/>
            <a:ext cx="3560382" cy="2897185"/>
            <a:chOff x="0" y="0"/>
            <a:chExt cx="4747175" cy="3862913"/>
          </a:xfrm>
        </p:grpSpPr>
        <p:sp>
          <p:nvSpPr>
            <p:cNvPr id="8" name="Freeform 8"/>
            <p:cNvSpPr/>
            <p:nvPr/>
          </p:nvSpPr>
          <p:spPr>
            <a:xfrm>
              <a:off x="943906" y="1280108"/>
              <a:ext cx="1429681" cy="2017187"/>
            </a:xfrm>
            <a:custGeom>
              <a:avLst/>
              <a:gdLst/>
              <a:ahLst/>
              <a:cxnLst/>
              <a:rect l="l" t="t" r="r" b="b"/>
              <a:pathLst>
                <a:path w="1429681" h="2017187">
                  <a:moveTo>
                    <a:pt x="0" y="0"/>
                  </a:moveTo>
                  <a:lnTo>
                    <a:pt x="1429682" y="0"/>
                  </a:lnTo>
                  <a:lnTo>
                    <a:pt x="1429682" y="2017187"/>
                  </a:lnTo>
                  <a:lnTo>
                    <a:pt x="0" y="2017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9"/>
            <p:cNvSpPr/>
            <p:nvPr/>
          </p:nvSpPr>
          <p:spPr>
            <a:xfrm>
              <a:off x="2373588" y="1280108"/>
              <a:ext cx="1429681" cy="2017187"/>
            </a:xfrm>
            <a:custGeom>
              <a:avLst/>
              <a:gdLst/>
              <a:ahLst/>
              <a:cxnLst/>
              <a:rect l="l" t="t" r="r" b="b"/>
              <a:pathLst>
                <a:path w="1429681" h="2017187">
                  <a:moveTo>
                    <a:pt x="0" y="0"/>
                  </a:moveTo>
                  <a:lnTo>
                    <a:pt x="1429681" y="0"/>
                  </a:lnTo>
                  <a:lnTo>
                    <a:pt x="1429681" y="2017187"/>
                  </a:lnTo>
                  <a:lnTo>
                    <a:pt x="0" y="2017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54569" y="327182"/>
              <a:ext cx="1236780" cy="541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74"/>
                </a:lnSpc>
              </a:pPr>
              <a:r>
                <a:rPr lang="en-US" sz="2499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Gás</a:t>
              </a:r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0" y="0"/>
              <a:ext cx="4747175" cy="3862913"/>
              <a:chOff x="0" y="0"/>
              <a:chExt cx="937714" cy="76304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937714" cy="763045"/>
              </a:xfrm>
              <a:custGeom>
                <a:avLst/>
                <a:gdLst/>
                <a:ahLst/>
                <a:cxnLst/>
                <a:rect l="l" t="t" r="r" b="b"/>
                <a:pathLst>
                  <a:path w="937714" h="763045">
                    <a:moveTo>
                      <a:pt x="0" y="0"/>
                    </a:moveTo>
                    <a:lnTo>
                      <a:pt x="937714" y="0"/>
                    </a:lnTo>
                    <a:lnTo>
                      <a:pt x="937714" y="763045"/>
                    </a:lnTo>
                    <a:lnTo>
                      <a:pt x="0" y="763045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937714" cy="8011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99"/>
                  </a:lnSpc>
                </a:pPr>
                <a:endParaRPr/>
              </a:p>
            </p:txBody>
          </p:sp>
        </p:grpSp>
      </p:grpSp>
      <p:grpSp>
        <p:nvGrpSpPr>
          <p:cNvPr id="14" name="Group 14"/>
          <p:cNvGrpSpPr/>
          <p:nvPr/>
        </p:nvGrpSpPr>
        <p:grpSpPr>
          <a:xfrm>
            <a:off x="9434926" y="2734827"/>
            <a:ext cx="3560382" cy="2897185"/>
            <a:chOff x="0" y="0"/>
            <a:chExt cx="937714" cy="76304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37714" cy="763045"/>
            </a:xfrm>
            <a:custGeom>
              <a:avLst/>
              <a:gdLst/>
              <a:ahLst/>
              <a:cxnLst/>
              <a:rect l="l" t="t" r="r" b="b"/>
              <a:pathLst>
                <a:path w="937714" h="763045">
                  <a:moveTo>
                    <a:pt x="0" y="0"/>
                  </a:moveTo>
                  <a:lnTo>
                    <a:pt x="937714" y="0"/>
                  </a:lnTo>
                  <a:lnTo>
                    <a:pt x="937714" y="763045"/>
                  </a:lnTo>
                  <a:lnTo>
                    <a:pt x="0" y="7630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937714" cy="801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10279837" y="3520398"/>
            <a:ext cx="1870559" cy="1873966"/>
          </a:xfrm>
          <a:custGeom>
            <a:avLst/>
            <a:gdLst/>
            <a:ahLst/>
            <a:cxnLst/>
            <a:rect l="l" t="t" r="r" b="b"/>
            <a:pathLst>
              <a:path w="1870559" h="1873966">
                <a:moveTo>
                  <a:pt x="0" y="0"/>
                </a:moveTo>
                <a:lnTo>
                  <a:pt x="1870559" y="0"/>
                </a:lnTo>
                <a:lnTo>
                  <a:pt x="1870559" y="1873966"/>
                </a:lnTo>
                <a:lnTo>
                  <a:pt x="0" y="18739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3919340" y="3602737"/>
            <a:ext cx="1513382" cy="1346910"/>
          </a:xfrm>
          <a:custGeom>
            <a:avLst/>
            <a:gdLst/>
            <a:ahLst/>
            <a:cxnLst/>
            <a:rect l="l" t="t" r="r" b="b"/>
            <a:pathLst>
              <a:path w="1513382" h="1346910">
                <a:moveTo>
                  <a:pt x="0" y="0"/>
                </a:moveTo>
                <a:lnTo>
                  <a:pt x="1513383" y="0"/>
                </a:lnTo>
                <a:lnTo>
                  <a:pt x="1513383" y="1346911"/>
                </a:lnTo>
                <a:lnTo>
                  <a:pt x="0" y="134691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5091407" y="4276192"/>
            <a:ext cx="1894758" cy="827994"/>
          </a:xfrm>
          <a:custGeom>
            <a:avLst/>
            <a:gdLst/>
            <a:ahLst/>
            <a:cxnLst/>
            <a:rect l="l" t="t" r="r" b="b"/>
            <a:pathLst>
              <a:path w="1894758" h="827994">
                <a:moveTo>
                  <a:pt x="0" y="0"/>
                </a:moveTo>
                <a:lnTo>
                  <a:pt x="1894758" y="0"/>
                </a:lnTo>
                <a:lnTo>
                  <a:pt x="1894758" y="827994"/>
                </a:lnTo>
                <a:lnTo>
                  <a:pt x="0" y="827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0" name="Group 20"/>
          <p:cNvGrpSpPr/>
          <p:nvPr/>
        </p:nvGrpSpPr>
        <p:grpSpPr>
          <a:xfrm>
            <a:off x="5000076" y="6203512"/>
            <a:ext cx="3560382" cy="2897185"/>
            <a:chOff x="0" y="0"/>
            <a:chExt cx="937714" cy="76304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37714" cy="763045"/>
            </a:xfrm>
            <a:custGeom>
              <a:avLst/>
              <a:gdLst/>
              <a:ahLst/>
              <a:cxnLst/>
              <a:rect l="l" t="t" r="r" b="b"/>
              <a:pathLst>
                <a:path w="937714" h="763045">
                  <a:moveTo>
                    <a:pt x="0" y="0"/>
                  </a:moveTo>
                  <a:lnTo>
                    <a:pt x="937714" y="0"/>
                  </a:lnTo>
                  <a:lnTo>
                    <a:pt x="937714" y="763045"/>
                  </a:lnTo>
                  <a:lnTo>
                    <a:pt x="0" y="7630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937714" cy="801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028700" y="6346792"/>
            <a:ext cx="3165564" cy="85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4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Coleta e análise de amostras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66028" y="6346792"/>
            <a:ext cx="2654658" cy="85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4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Controle de pragas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902848" y="6376952"/>
            <a:ext cx="1496093" cy="41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4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Predial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442717" y="2778817"/>
            <a:ext cx="2254943" cy="41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4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Descartáveis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3652532" y="2734827"/>
            <a:ext cx="3560382" cy="2897185"/>
            <a:chOff x="0" y="0"/>
            <a:chExt cx="937714" cy="763045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937714" cy="763045"/>
            </a:xfrm>
            <a:custGeom>
              <a:avLst/>
              <a:gdLst/>
              <a:ahLst/>
              <a:cxnLst/>
              <a:rect l="l" t="t" r="r" b="b"/>
              <a:pathLst>
                <a:path w="937714" h="763045">
                  <a:moveTo>
                    <a:pt x="0" y="0"/>
                  </a:moveTo>
                  <a:lnTo>
                    <a:pt x="937714" y="0"/>
                  </a:lnTo>
                  <a:lnTo>
                    <a:pt x="937714" y="763045"/>
                  </a:lnTo>
                  <a:lnTo>
                    <a:pt x="0" y="7630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937714" cy="801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78349" y="6203512"/>
            <a:ext cx="3560382" cy="2897185"/>
            <a:chOff x="0" y="0"/>
            <a:chExt cx="937714" cy="76304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37714" cy="763045"/>
            </a:xfrm>
            <a:custGeom>
              <a:avLst/>
              <a:gdLst/>
              <a:ahLst/>
              <a:cxnLst/>
              <a:rect l="l" t="t" r="r" b="b"/>
              <a:pathLst>
                <a:path w="937714" h="763045">
                  <a:moveTo>
                    <a:pt x="0" y="0"/>
                  </a:moveTo>
                  <a:lnTo>
                    <a:pt x="937714" y="0"/>
                  </a:lnTo>
                  <a:lnTo>
                    <a:pt x="937714" y="763045"/>
                  </a:lnTo>
                  <a:lnTo>
                    <a:pt x="0" y="7630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937714" cy="801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489711" y="6203512"/>
            <a:ext cx="3560382" cy="2897185"/>
            <a:chOff x="0" y="0"/>
            <a:chExt cx="937714" cy="763045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37714" cy="763045"/>
            </a:xfrm>
            <a:custGeom>
              <a:avLst/>
              <a:gdLst/>
              <a:ahLst/>
              <a:cxnLst/>
              <a:rect l="l" t="t" r="r" b="b"/>
              <a:pathLst>
                <a:path w="937714" h="763045">
                  <a:moveTo>
                    <a:pt x="0" y="0"/>
                  </a:moveTo>
                  <a:lnTo>
                    <a:pt x="937714" y="0"/>
                  </a:lnTo>
                  <a:lnTo>
                    <a:pt x="937714" y="763045"/>
                  </a:lnTo>
                  <a:lnTo>
                    <a:pt x="0" y="7630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937714" cy="801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3652532" y="6179424"/>
            <a:ext cx="3560382" cy="2897185"/>
            <a:chOff x="0" y="0"/>
            <a:chExt cx="937714" cy="76304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37714" cy="763045"/>
            </a:xfrm>
            <a:custGeom>
              <a:avLst/>
              <a:gdLst/>
              <a:ahLst/>
              <a:cxnLst/>
              <a:rect l="l" t="t" r="r" b="b"/>
              <a:pathLst>
                <a:path w="937714" h="763045">
                  <a:moveTo>
                    <a:pt x="0" y="0"/>
                  </a:moveTo>
                  <a:lnTo>
                    <a:pt x="937714" y="0"/>
                  </a:lnTo>
                  <a:lnTo>
                    <a:pt x="937714" y="763045"/>
                  </a:lnTo>
                  <a:lnTo>
                    <a:pt x="0" y="76304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937714" cy="8011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39" name="Freeform 39"/>
          <p:cNvSpPr/>
          <p:nvPr/>
        </p:nvSpPr>
        <p:spPr>
          <a:xfrm>
            <a:off x="5934717" y="7200873"/>
            <a:ext cx="1691101" cy="1691101"/>
          </a:xfrm>
          <a:custGeom>
            <a:avLst/>
            <a:gdLst/>
            <a:ahLst/>
            <a:cxnLst/>
            <a:rect l="l" t="t" r="r" b="b"/>
            <a:pathLst>
              <a:path w="1691101" h="1691101">
                <a:moveTo>
                  <a:pt x="0" y="0"/>
                </a:moveTo>
                <a:lnTo>
                  <a:pt x="1691100" y="0"/>
                </a:lnTo>
                <a:lnTo>
                  <a:pt x="1691100" y="1691100"/>
                </a:lnTo>
                <a:lnTo>
                  <a:pt x="0" y="16911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0520513" y="7393196"/>
            <a:ext cx="1498777" cy="1498777"/>
          </a:xfrm>
          <a:custGeom>
            <a:avLst/>
            <a:gdLst/>
            <a:ahLst/>
            <a:cxnLst/>
            <a:rect l="l" t="t" r="r" b="b"/>
            <a:pathLst>
              <a:path w="1498777" h="1498777">
                <a:moveTo>
                  <a:pt x="0" y="0"/>
                </a:moveTo>
                <a:lnTo>
                  <a:pt x="1498777" y="0"/>
                </a:lnTo>
                <a:lnTo>
                  <a:pt x="1498777" y="1498777"/>
                </a:lnTo>
                <a:lnTo>
                  <a:pt x="0" y="14987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4598746" y="6981798"/>
            <a:ext cx="1942886" cy="1746169"/>
          </a:xfrm>
          <a:custGeom>
            <a:avLst/>
            <a:gdLst/>
            <a:ahLst/>
            <a:cxnLst/>
            <a:rect l="l" t="t" r="r" b="b"/>
            <a:pathLst>
              <a:path w="1942886" h="1746169">
                <a:moveTo>
                  <a:pt x="0" y="0"/>
                </a:moveTo>
                <a:lnTo>
                  <a:pt x="1942886" y="0"/>
                </a:lnTo>
                <a:lnTo>
                  <a:pt x="1942886" y="1746168"/>
                </a:lnTo>
                <a:lnTo>
                  <a:pt x="0" y="17461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/>
          <p:nvPr/>
        </p:nvSpPr>
        <p:spPr>
          <a:xfrm>
            <a:off x="15202707" y="7246210"/>
            <a:ext cx="896375" cy="896375"/>
          </a:xfrm>
          <a:custGeom>
            <a:avLst/>
            <a:gdLst/>
            <a:ahLst/>
            <a:cxnLst/>
            <a:rect l="l" t="t" r="r" b="b"/>
            <a:pathLst>
              <a:path w="896375" h="896375">
                <a:moveTo>
                  <a:pt x="0" y="0"/>
                </a:moveTo>
                <a:lnTo>
                  <a:pt x="896375" y="0"/>
                </a:lnTo>
                <a:lnTo>
                  <a:pt x="896375" y="896375"/>
                </a:lnTo>
                <a:lnTo>
                  <a:pt x="0" y="896375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 rot="7411354">
            <a:off x="15047320" y="7581095"/>
            <a:ext cx="560710" cy="1253621"/>
          </a:xfrm>
          <a:custGeom>
            <a:avLst/>
            <a:gdLst/>
            <a:ahLst/>
            <a:cxnLst/>
            <a:rect l="l" t="t" r="r" b="b"/>
            <a:pathLst>
              <a:path w="560710" h="1253621">
                <a:moveTo>
                  <a:pt x="0" y="0"/>
                </a:moveTo>
                <a:lnTo>
                  <a:pt x="560710" y="0"/>
                </a:lnTo>
                <a:lnTo>
                  <a:pt x="560710" y="1253621"/>
                </a:lnTo>
                <a:lnTo>
                  <a:pt x="0" y="125362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1858796" y="7465986"/>
            <a:ext cx="1505372" cy="1425987"/>
          </a:xfrm>
          <a:custGeom>
            <a:avLst/>
            <a:gdLst/>
            <a:ahLst/>
            <a:cxnLst/>
            <a:rect l="l" t="t" r="r" b="b"/>
            <a:pathLst>
              <a:path w="1505372" h="1425987">
                <a:moveTo>
                  <a:pt x="0" y="0"/>
                </a:moveTo>
                <a:lnTo>
                  <a:pt x="1505372" y="0"/>
                </a:lnTo>
                <a:lnTo>
                  <a:pt x="1505372" y="1425987"/>
                </a:lnTo>
                <a:lnTo>
                  <a:pt x="0" y="142598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TextBox 45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TERCEIRIZAÇÃO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748103" y="1622814"/>
            <a:ext cx="11597240" cy="5418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48"/>
              </a:lnSpc>
            </a:pPr>
            <a:r>
              <a:rPr lang="en-US" sz="3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Resumo dos Serviços Contratados - Demais Serviços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4275" y="2748657"/>
            <a:ext cx="3848529" cy="854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4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Fornecimento de produtos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614853" y="6565867"/>
            <a:ext cx="2330829" cy="41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4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Manutenção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019117" y="2967732"/>
            <a:ext cx="2501570" cy="41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4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Destino do lixo</a:t>
            </a:r>
          </a:p>
        </p:txBody>
      </p:sp>
      <p:sp>
        <p:nvSpPr>
          <p:cNvPr id="50" name="Freeform 50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0" y="3276268"/>
            <a:ext cx="4870427" cy="4185523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905613" y="2973758"/>
            <a:ext cx="6723994" cy="707790"/>
            <a:chOff x="0" y="0"/>
            <a:chExt cx="1770928" cy="1864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70929" cy="186414"/>
            </a:xfrm>
            <a:custGeom>
              <a:avLst/>
              <a:gdLst/>
              <a:ahLst/>
              <a:cxnLst/>
              <a:rect l="l" t="t" r="r" b="b"/>
              <a:pathLst>
                <a:path w="1770929" h="186414">
                  <a:moveTo>
                    <a:pt x="0" y="0"/>
                  </a:moveTo>
                  <a:lnTo>
                    <a:pt x="1770929" y="0"/>
                  </a:lnTo>
                  <a:lnTo>
                    <a:pt x="1770929" y="186414"/>
                  </a:lnTo>
                  <a:lnTo>
                    <a:pt x="0" y="186414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770928" cy="22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937608" y="3564527"/>
            <a:ext cx="3993480" cy="3609004"/>
            <a:chOff x="0" y="0"/>
            <a:chExt cx="812800" cy="7345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734547"/>
            </a:xfrm>
            <a:custGeom>
              <a:avLst/>
              <a:gdLst/>
              <a:ahLst/>
              <a:cxnLst/>
              <a:rect l="l" t="t" r="r" b="b"/>
              <a:pathLst>
                <a:path w="812800" h="734547">
                  <a:moveTo>
                    <a:pt x="812800" y="367273"/>
                  </a:moveTo>
                  <a:lnTo>
                    <a:pt x="609600" y="734547"/>
                  </a:lnTo>
                  <a:lnTo>
                    <a:pt x="203200" y="734547"/>
                  </a:lnTo>
                  <a:lnTo>
                    <a:pt x="0" y="367273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67273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72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905613" y="3881573"/>
            <a:ext cx="6723994" cy="707790"/>
            <a:chOff x="0" y="0"/>
            <a:chExt cx="1770928" cy="18641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70929" cy="186414"/>
            </a:xfrm>
            <a:custGeom>
              <a:avLst/>
              <a:gdLst/>
              <a:ahLst/>
              <a:cxnLst/>
              <a:rect l="l" t="t" r="r" b="b"/>
              <a:pathLst>
                <a:path w="1770929" h="186414">
                  <a:moveTo>
                    <a:pt x="0" y="0"/>
                  </a:moveTo>
                  <a:lnTo>
                    <a:pt x="1770929" y="0"/>
                  </a:lnTo>
                  <a:lnTo>
                    <a:pt x="1770929" y="186414"/>
                  </a:lnTo>
                  <a:lnTo>
                    <a:pt x="0" y="186414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770928" cy="22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905613" y="4789389"/>
            <a:ext cx="6723994" cy="707790"/>
            <a:chOff x="0" y="0"/>
            <a:chExt cx="1770928" cy="1864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770929" cy="186414"/>
            </a:xfrm>
            <a:custGeom>
              <a:avLst/>
              <a:gdLst/>
              <a:ahLst/>
              <a:cxnLst/>
              <a:rect l="l" t="t" r="r" b="b"/>
              <a:pathLst>
                <a:path w="1770929" h="186414">
                  <a:moveTo>
                    <a:pt x="0" y="0"/>
                  </a:moveTo>
                  <a:lnTo>
                    <a:pt x="1770929" y="0"/>
                  </a:lnTo>
                  <a:lnTo>
                    <a:pt x="1770929" y="186414"/>
                  </a:lnTo>
                  <a:lnTo>
                    <a:pt x="0" y="186414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770928" cy="22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05613" y="5697204"/>
            <a:ext cx="6723994" cy="707790"/>
            <a:chOff x="0" y="0"/>
            <a:chExt cx="1770928" cy="18641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770929" cy="186414"/>
            </a:xfrm>
            <a:custGeom>
              <a:avLst/>
              <a:gdLst/>
              <a:ahLst/>
              <a:cxnLst/>
              <a:rect l="l" t="t" r="r" b="b"/>
              <a:pathLst>
                <a:path w="1770929" h="186414">
                  <a:moveTo>
                    <a:pt x="0" y="0"/>
                  </a:moveTo>
                  <a:lnTo>
                    <a:pt x="1770929" y="0"/>
                  </a:lnTo>
                  <a:lnTo>
                    <a:pt x="1770929" y="186414"/>
                  </a:lnTo>
                  <a:lnTo>
                    <a:pt x="0" y="186414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770928" cy="22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905613" y="6605019"/>
            <a:ext cx="6723994" cy="707790"/>
            <a:chOff x="0" y="0"/>
            <a:chExt cx="1770928" cy="18641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770929" cy="186414"/>
            </a:xfrm>
            <a:custGeom>
              <a:avLst/>
              <a:gdLst/>
              <a:ahLst/>
              <a:cxnLst/>
              <a:rect l="l" t="t" r="r" b="b"/>
              <a:pathLst>
                <a:path w="1770929" h="186414">
                  <a:moveTo>
                    <a:pt x="0" y="0"/>
                  </a:moveTo>
                  <a:lnTo>
                    <a:pt x="1770929" y="0"/>
                  </a:lnTo>
                  <a:lnTo>
                    <a:pt x="1770929" y="186414"/>
                  </a:lnTo>
                  <a:lnTo>
                    <a:pt x="0" y="186414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1770928" cy="22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CONTROLE DE QUALIDADE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10949" y="3624377"/>
            <a:ext cx="3848529" cy="3730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SEDUC</a:t>
            </a:r>
          </a:p>
          <a:p>
            <a:pPr algn="ctr">
              <a:lnSpc>
                <a:spcPts val="4169"/>
              </a:lnSpc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Fornecer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gêneros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alimentícios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passaram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previamente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controle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qualidade</a:t>
            </a: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082559" y="5084530"/>
            <a:ext cx="3848529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EMPRESA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000004" y="3054283"/>
            <a:ext cx="3848529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Coleta de amostras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000004" y="3962098"/>
            <a:ext cx="6219937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Manutenção após o preparado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23966" y="4869913"/>
            <a:ext cx="6219937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Aferição de temperatura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905613" y="5773404"/>
            <a:ext cx="6219937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Manual de Boas Práticas e POP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144000" y="6734182"/>
            <a:ext cx="6219937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Capacitação</a:t>
            </a:r>
          </a:p>
        </p:txBody>
      </p:sp>
      <p:grpSp>
        <p:nvGrpSpPr>
          <p:cNvPr id="32" name="Group 32"/>
          <p:cNvGrpSpPr/>
          <p:nvPr/>
        </p:nvGrpSpPr>
        <p:grpSpPr>
          <a:xfrm rot="-10800000">
            <a:off x="9892070" y="5697204"/>
            <a:ext cx="837714" cy="837714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EA5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 rot="-10800000">
            <a:off x="9892070" y="6540057"/>
            <a:ext cx="837714" cy="837714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EA5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 rot="-10800000">
            <a:off x="9892070" y="4724427"/>
            <a:ext cx="837714" cy="837714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EA5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 rot="-10800000">
            <a:off x="9892070" y="3877188"/>
            <a:ext cx="837714" cy="837714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EA5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 rot="-10800000">
            <a:off x="9892070" y="2908796"/>
            <a:ext cx="837714" cy="837714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EA5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985594" y="4917538"/>
            <a:ext cx="837714" cy="837714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EA5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EQUIPAMENTOS E UTENSÍLIOS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7328850" y="3488439"/>
            <a:ext cx="3993480" cy="3609004"/>
            <a:chOff x="0" y="0"/>
            <a:chExt cx="812800" cy="7345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34547"/>
            </a:xfrm>
            <a:custGeom>
              <a:avLst/>
              <a:gdLst/>
              <a:ahLst/>
              <a:cxnLst/>
              <a:rect l="l" t="t" r="r" b="b"/>
              <a:pathLst>
                <a:path w="812800" h="734547">
                  <a:moveTo>
                    <a:pt x="812800" y="367273"/>
                  </a:moveTo>
                  <a:lnTo>
                    <a:pt x="609600" y="734547"/>
                  </a:lnTo>
                  <a:lnTo>
                    <a:pt x="203200" y="734547"/>
                  </a:lnTo>
                  <a:lnTo>
                    <a:pt x="0" y="367273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67273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72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296854" y="3805485"/>
            <a:ext cx="4258741" cy="707790"/>
            <a:chOff x="0" y="0"/>
            <a:chExt cx="1121644" cy="18641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21644" cy="186414"/>
            </a:xfrm>
            <a:custGeom>
              <a:avLst/>
              <a:gdLst/>
              <a:ahLst/>
              <a:cxnLst/>
              <a:rect l="l" t="t" r="r" b="b"/>
              <a:pathLst>
                <a:path w="1121644" h="186414">
                  <a:moveTo>
                    <a:pt x="0" y="0"/>
                  </a:moveTo>
                  <a:lnTo>
                    <a:pt x="1121644" y="0"/>
                  </a:lnTo>
                  <a:lnTo>
                    <a:pt x="1121644" y="186414"/>
                  </a:lnTo>
                  <a:lnTo>
                    <a:pt x="0" y="186414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121644" cy="22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296854" y="4713301"/>
            <a:ext cx="4258741" cy="707790"/>
            <a:chOff x="0" y="0"/>
            <a:chExt cx="1121644" cy="1864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21644" cy="186414"/>
            </a:xfrm>
            <a:custGeom>
              <a:avLst/>
              <a:gdLst/>
              <a:ahLst/>
              <a:cxnLst/>
              <a:rect l="l" t="t" r="r" b="b"/>
              <a:pathLst>
                <a:path w="1121644" h="186414">
                  <a:moveTo>
                    <a:pt x="0" y="0"/>
                  </a:moveTo>
                  <a:lnTo>
                    <a:pt x="1121644" y="0"/>
                  </a:lnTo>
                  <a:lnTo>
                    <a:pt x="1121644" y="186414"/>
                  </a:lnTo>
                  <a:lnTo>
                    <a:pt x="0" y="186414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121644" cy="22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296854" y="5744941"/>
            <a:ext cx="4258741" cy="707790"/>
            <a:chOff x="0" y="0"/>
            <a:chExt cx="1121644" cy="1864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21644" cy="186414"/>
            </a:xfrm>
            <a:custGeom>
              <a:avLst/>
              <a:gdLst/>
              <a:ahLst/>
              <a:cxnLst/>
              <a:rect l="l" t="t" r="r" b="b"/>
              <a:pathLst>
                <a:path w="1121644" h="186414">
                  <a:moveTo>
                    <a:pt x="0" y="0"/>
                  </a:moveTo>
                  <a:lnTo>
                    <a:pt x="1121644" y="0"/>
                  </a:lnTo>
                  <a:lnTo>
                    <a:pt x="1121644" y="186414"/>
                  </a:lnTo>
                  <a:lnTo>
                    <a:pt x="0" y="186414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121644" cy="224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50014" y="3477311"/>
            <a:ext cx="3993480" cy="3609004"/>
            <a:chOff x="0" y="0"/>
            <a:chExt cx="812800" cy="73454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34547"/>
            </a:xfrm>
            <a:custGeom>
              <a:avLst/>
              <a:gdLst/>
              <a:ahLst/>
              <a:cxnLst/>
              <a:rect l="l" t="t" r="r" b="b"/>
              <a:pathLst>
                <a:path w="812800" h="734547">
                  <a:moveTo>
                    <a:pt x="812800" y="367273"/>
                  </a:moveTo>
                  <a:lnTo>
                    <a:pt x="609600" y="734547"/>
                  </a:lnTo>
                  <a:lnTo>
                    <a:pt x="203200" y="734547"/>
                  </a:lnTo>
                  <a:lnTo>
                    <a:pt x="0" y="367273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67273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14300" y="-38100"/>
              <a:ext cx="584200" cy="7726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750014" y="4361908"/>
            <a:ext cx="3848529" cy="207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DGINF/CEQUI</a:t>
            </a:r>
          </a:p>
          <a:p>
            <a:pPr algn="ctr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Fornecer equipamentos e utensílios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473800" y="5008442"/>
            <a:ext cx="3848529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EMPRESA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91246" y="3886010"/>
            <a:ext cx="2412449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Inventário</a:t>
            </a: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2296854" y="4793825"/>
            <a:ext cx="2506840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Manutenção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296854" y="5821141"/>
            <a:ext cx="3526420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Complementação</a:t>
            </a:r>
          </a:p>
        </p:txBody>
      </p:sp>
      <p:grpSp>
        <p:nvGrpSpPr>
          <p:cNvPr id="24" name="Group 24"/>
          <p:cNvGrpSpPr/>
          <p:nvPr/>
        </p:nvGrpSpPr>
        <p:grpSpPr>
          <a:xfrm rot="-10800000">
            <a:off x="11283312" y="5621116"/>
            <a:ext cx="837714" cy="83771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EA5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-10800000">
            <a:off x="11283312" y="4648339"/>
            <a:ext cx="837714" cy="837714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EA5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-10800000">
            <a:off x="11283312" y="3801100"/>
            <a:ext cx="837714" cy="837714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EA5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376836" y="4841450"/>
            <a:ext cx="837714" cy="837714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6EA5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47FD39A-3A05-810A-066F-74E3AFF42D66}"/>
              </a:ext>
            </a:extLst>
          </p:cNvPr>
          <p:cNvSpPr txBox="1"/>
          <p:nvPr/>
        </p:nvSpPr>
        <p:spPr>
          <a:xfrm>
            <a:off x="3751834" y="8508179"/>
            <a:ext cx="91440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3600" b="1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ATUALIZAR INVENTÁRIO!!!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EQUIPAMENTOS E UTENSÍLIOS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73800" y="1777445"/>
            <a:ext cx="819636" cy="704374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72513" y="1803601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Inventariar equipamentos e utensílios de mesa e cozinha: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93436" y="2554312"/>
            <a:ext cx="16084993" cy="154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Início do contrato;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cada três meses;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Sempre que houver fornecimento ou substituição.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4358" y="4731876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FB284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Inventários deverão ser realizados juntamente com o Fiscal do Contrato.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94722" y="5909316"/>
            <a:ext cx="819636" cy="704374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393436" y="5935472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Afim de otimizar os serviços de preparo e distribuição: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14358" y="6686182"/>
            <a:ext cx="16084993" cy="2070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empresa poderá complementar os equipamentos e utensílios;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Devem constar em Controle de Bens Próprio;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Empresa responsável pelas despesas.</a:t>
            </a:r>
          </a:p>
          <a:p>
            <a:pPr algn="just">
              <a:lnSpc>
                <a:spcPts val="4169"/>
              </a:lnSpc>
            </a:pPr>
            <a:endParaRPr lang="en-US" sz="2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111351" y="5397046"/>
            <a:ext cx="18288000" cy="4889954"/>
            <a:chOff x="0" y="0"/>
            <a:chExt cx="18288000" cy="48899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88000" cy="4890008"/>
            </a:xfrm>
            <a:custGeom>
              <a:avLst/>
              <a:gdLst/>
              <a:ahLst/>
              <a:cxnLst/>
              <a:rect l="l" t="t" r="r" b="b"/>
              <a:pathLst>
                <a:path w="18288000" h="4890008">
                  <a:moveTo>
                    <a:pt x="0" y="0"/>
                  </a:moveTo>
                  <a:lnTo>
                    <a:pt x="0" y="4890008"/>
                  </a:lnTo>
                  <a:lnTo>
                    <a:pt x="18288000" y="4890008"/>
                  </a:lnTo>
                  <a:lnTo>
                    <a:pt x="182880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" name="Freeform 4"/>
          <p:cNvSpPr/>
          <p:nvPr/>
        </p:nvSpPr>
        <p:spPr>
          <a:xfrm>
            <a:off x="-111351" y="-1206306"/>
            <a:ext cx="18399351" cy="6237111"/>
          </a:xfrm>
          <a:custGeom>
            <a:avLst/>
            <a:gdLst/>
            <a:ahLst/>
            <a:cxnLst/>
            <a:rect l="l" t="t" r="r" b="b"/>
            <a:pathLst>
              <a:path w="18399351" h="6237111">
                <a:moveTo>
                  <a:pt x="0" y="0"/>
                </a:moveTo>
                <a:lnTo>
                  <a:pt x="18399351" y="0"/>
                </a:lnTo>
                <a:lnTo>
                  <a:pt x="18399351" y="6237111"/>
                </a:lnTo>
                <a:lnTo>
                  <a:pt x="0" y="623711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9000"/>
            </a:blip>
            <a:stretch>
              <a:fillRect t="-304" b="-30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-111351" y="5253878"/>
            <a:ext cx="18516739" cy="5033122"/>
          </a:xfrm>
          <a:custGeom>
            <a:avLst/>
            <a:gdLst/>
            <a:ahLst/>
            <a:cxnLst/>
            <a:rect l="l" t="t" r="r" b="b"/>
            <a:pathLst>
              <a:path w="18516739" h="5033122">
                <a:moveTo>
                  <a:pt x="0" y="0"/>
                </a:moveTo>
                <a:lnTo>
                  <a:pt x="18516739" y="0"/>
                </a:lnTo>
                <a:lnTo>
                  <a:pt x="18516739" y="5033122"/>
                </a:lnTo>
                <a:lnTo>
                  <a:pt x="0" y="50331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9000"/>
            </a:blip>
            <a:stretch>
              <a:fillRect t="-2547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3555186" y="3600450"/>
            <a:ext cx="11128092" cy="2149244"/>
            <a:chOff x="0" y="0"/>
            <a:chExt cx="2930855" cy="56605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30855" cy="566056"/>
            </a:xfrm>
            <a:custGeom>
              <a:avLst/>
              <a:gdLst/>
              <a:ahLst/>
              <a:cxnLst/>
              <a:rect l="l" t="t" r="r" b="b"/>
              <a:pathLst>
                <a:path w="2930855" h="566056">
                  <a:moveTo>
                    <a:pt x="0" y="0"/>
                  </a:moveTo>
                  <a:lnTo>
                    <a:pt x="2930855" y="0"/>
                  </a:lnTo>
                  <a:lnTo>
                    <a:pt x="2930855" y="566056"/>
                  </a:lnTo>
                  <a:lnTo>
                    <a:pt x="0" y="56605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930855" cy="604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-2115631" y="3715133"/>
            <a:ext cx="22296560" cy="2034561"/>
          </a:xfrm>
          <a:custGeom>
            <a:avLst/>
            <a:gdLst/>
            <a:ahLst/>
            <a:cxnLst/>
            <a:rect l="l" t="t" r="r" b="b"/>
            <a:pathLst>
              <a:path w="22296560" h="2034561">
                <a:moveTo>
                  <a:pt x="0" y="0"/>
                </a:moveTo>
                <a:lnTo>
                  <a:pt x="22296560" y="0"/>
                </a:lnTo>
                <a:lnTo>
                  <a:pt x="22296560" y="2034561"/>
                </a:lnTo>
                <a:lnTo>
                  <a:pt x="0" y="2034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790808"/>
            <a:ext cx="950463" cy="816804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3140678"/>
            <a:ext cx="950463" cy="816804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4397837"/>
            <a:ext cx="950463" cy="816804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5620437"/>
            <a:ext cx="950463" cy="816804"/>
            <a:chOff x="0" y="0"/>
            <a:chExt cx="812800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11658815" y="6559754"/>
            <a:ext cx="3703407" cy="2547317"/>
          </a:xfrm>
          <a:custGeom>
            <a:avLst/>
            <a:gdLst/>
            <a:ahLst/>
            <a:cxnLst/>
            <a:rect l="l" t="t" r="r" b="b"/>
            <a:pathLst>
              <a:path w="3703407" h="2547317">
                <a:moveTo>
                  <a:pt x="0" y="0"/>
                </a:moveTo>
                <a:lnTo>
                  <a:pt x="3703407" y="0"/>
                </a:lnTo>
                <a:lnTo>
                  <a:pt x="3703407" y="2547317"/>
                </a:lnTo>
                <a:lnTo>
                  <a:pt x="0" y="25473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TextBox 16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CONTROLE DE PRAGAS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53396" y="1898613"/>
            <a:ext cx="14775976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Realizar controle de pragas na Área de Alimentação (semestral);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80683" y="3093053"/>
            <a:ext cx="14775976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Executada por empresa licenciada no órgão de vigilância sanitária competente e os produtos utilizados devem estar regularizados na ANVISA;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80683" y="4522516"/>
            <a:ext cx="14775976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Anexar um comprovante nas dependências da cozinha para visualização dos  órgãos fiscalizadores (Vigilância Sanitária, CAE, etc.) e do DAESC;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253396" y="5753330"/>
            <a:ext cx="14775976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empresa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deverá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entregar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certificado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para 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escola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inserir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informações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SED.</a:t>
            </a:r>
          </a:p>
        </p:txBody>
      </p:sp>
      <p:sp>
        <p:nvSpPr>
          <p:cNvPr id="22" name="Freeform 13">
            <a:extLst>
              <a:ext uri="{FF2B5EF4-FFF2-40B4-BE49-F238E27FC236}">
                <a16:creationId xmlns:a16="http://schemas.microsoft.com/office/drawing/2014/main" id="{67D9EE94-6BB6-A26E-80D2-E6D021DE3F05}"/>
              </a:ext>
            </a:extLst>
          </p:cNvPr>
          <p:cNvSpPr/>
          <p:nvPr/>
        </p:nvSpPr>
        <p:spPr>
          <a:xfrm>
            <a:off x="1028699" y="7723941"/>
            <a:ext cx="950463" cy="816804"/>
          </a:xfrm>
          <a:custGeom>
            <a:avLst/>
            <a:gdLst/>
            <a:ahLst/>
            <a:cxnLst/>
            <a:rect l="l" t="t" r="r" b="b"/>
            <a:pathLst>
              <a:path w="812800" h="698500">
                <a:moveTo>
                  <a:pt x="812800" y="349250"/>
                </a:moveTo>
                <a:lnTo>
                  <a:pt x="609600" y="698500"/>
                </a:lnTo>
                <a:lnTo>
                  <a:pt x="203200" y="698500"/>
                </a:lnTo>
                <a:lnTo>
                  <a:pt x="0" y="349250"/>
                </a:lnTo>
                <a:lnTo>
                  <a:pt x="203200" y="0"/>
                </a:lnTo>
                <a:lnTo>
                  <a:pt x="609600" y="0"/>
                </a:lnTo>
                <a:lnTo>
                  <a:pt x="812800" y="349250"/>
                </a:lnTo>
                <a:close/>
              </a:path>
            </a:pathLst>
          </a:custGeom>
          <a:solidFill>
            <a:srgbClr val="A9CF8F"/>
          </a:solidFill>
        </p:spPr>
        <p:txBody>
          <a:bodyPr/>
          <a:lstStyle/>
          <a:p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4A3F803-F1B1-C9EC-6ED3-0F462B929329}"/>
              </a:ext>
            </a:extLst>
          </p:cNvPr>
          <p:cNvSpPr txBox="1"/>
          <p:nvPr/>
        </p:nvSpPr>
        <p:spPr>
          <a:xfrm>
            <a:off x="2240581" y="7665017"/>
            <a:ext cx="9144000" cy="1110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4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Higienização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Caixa </a:t>
            </a:r>
            <a:r>
              <a:rPr lang="en-US" sz="24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d’água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não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é </a:t>
            </a:r>
            <a:r>
              <a:rPr lang="en-US" sz="24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responsabilidade</a:t>
            </a:r>
            <a:r>
              <a:rPr lang="en-US" sz="2400" b="1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sz="2400" b="1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Empresa</a:t>
            </a: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49579" y="4306323"/>
            <a:ext cx="14706424" cy="4448693"/>
          </a:xfrm>
          <a:custGeom>
            <a:avLst/>
            <a:gdLst/>
            <a:ahLst/>
            <a:cxnLst/>
            <a:rect l="l" t="t" r="r" b="b"/>
            <a:pathLst>
              <a:path w="14706424" h="4448693">
                <a:moveTo>
                  <a:pt x="0" y="0"/>
                </a:moveTo>
                <a:lnTo>
                  <a:pt x="14706424" y="0"/>
                </a:lnTo>
                <a:lnTo>
                  <a:pt x="14706424" y="4448694"/>
                </a:lnTo>
                <a:lnTo>
                  <a:pt x="0" y="44486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CONTROLE DE PRAGAS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60295" y="1559308"/>
            <a:ext cx="16084993" cy="259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Acessar menu – </a:t>
            </a:r>
            <a:r>
              <a:rPr lang="en-US" sz="2999" b="1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Perfil Escola</a:t>
            </a:r>
          </a:p>
          <a:p>
            <a:pPr algn="l">
              <a:lnSpc>
                <a:spcPts val="4169"/>
              </a:lnSpc>
            </a:pPr>
            <a:endParaRPr lang="en-US" sz="2999" b="1">
              <a:solidFill>
                <a:srgbClr val="7CB22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Serviços Escolares &gt; Alimentação Escolar&gt; Operações de Alimentação &gt; </a:t>
            </a: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Cadastro de Sanitização - clicar no botão “Nova Sanitização”</a:t>
            </a:r>
          </a:p>
          <a:p>
            <a:pPr algn="l">
              <a:lnSpc>
                <a:spcPts val="4169"/>
              </a:lnSpc>
            </a:pPr>
            <a:endParaRPr lang="en-US" sz="29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MANUTENÇÃO PREDIAL E GÁS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2353859"/>
            <a:ext cx="950463" cy="816804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3703730"/>
            <a:ext cx="950463" cy="816804"/>
            <a:chOff x="0" y="0"/>
            <a:chExt cx="812800" cy="6985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4960889"/>
            <a:ext cx="950463" cy="81680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6183489"/>
            <a:ext cx="950463" cy="816804"/>
            <a:chOff x="0" y="0"/>
            <a:chExt cx="812800" cy="6985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253396" y="2461664"/>
            <a:ext cx="14775976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Empresa responsável pela manutenção predial e instalações hidráulicas e elétricas;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80683" y="3656105"/>
            <a:ext cx="14775976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Responsabilidade pelos entupimentos causados na rede de esgotos das instalações físicas, realizando, às suas expensas, reparos imediatos;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280683" y="5085568"/>
            <a:ext cx="14775976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Área de abrangência: despensa, cozinha e área de distribuição das  refeições;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53396" y="6316381"/>
            <a:ext cx="14775976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Empresa deve adquirir o gás necessário à execução das atividades;</a:t>
            </a:r>
          </a:p>
          <a:p>
            <a:pPr algn="just">
              <a:lnSpc>
                <a:spcPts val="4169"/>
              </a:lnSpc>
            </a:pPr>
            <a:endParaRPr lang="en-US" sz="2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253396" y="7510822"/>
            <a:ext cx="14775976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Manutenção dos botijões e instalações de uso.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28700" y="7339372"/>
            <a:ext cx="950463" cy="816804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282010" y="3064590"/>
            <a:ext cx="950463" cy="816804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82010" y="4321749"/>
            <a:ext cx="950463" cy="816804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282010" y="5544349"/>
            <a:ext cx="950463" cy="816804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91527" y="6863698"/>
            <a:ext cx="2859807" cy="2531463"/>
            <a:chOff x="0" y="0"/>
            <a:chExt cx="753200" cy="66672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53200" cy="666723"/>
            </a:xfrm>
            <a:custGeom>
              <a:avLst/>
              <a:gdLst/>
              <a:ahLst/>
              <a:cxnLst/>
              <a:rect l="l" t="t" r="r" b="b"/>
              <a:pathLst>
                <a:path w="753200" h="666723">
                  <a:moveTo>
                    <a:pt x="0" y="0"/>
                  </a:moveTo>
                  <a:lnTo>
                    <a:pt x="753200" y="0"/>
                  </a:lnTo>
                  <a:lnTo>
                    <a:pt x="753200" y="666723"/>
                  </a:lnTo>
                  <a:lnTo>
                    <a:pt x="0" y="6667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53200" cy="704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6839568" y="7504465"/>
            <a:ext cx="1270574" cy="1249927"/>
          </a:xfrm>
          <a:custGeom>
            <a:avLst/>
            <a:gdLst/>
            <a:ahLst/>
            <a:cxnLst/>
            <a:rect l="l" t="t" r="r" b="b"/>
            <a:pathLst>
              <a:path w="1270574" h="1249927">
                <a:moveTo>
                  <a:pt x="0" y="0"/>
                </a:moveTo>
                <a:lnTo>
                  <a:pt x="1270575" y="0"/>
                </a:lnTo>
                <a:lnTo>
                  <a:pt x="1270575" y="1249928"/>
                </a:lnTo>
                <a:lnTo>
                  <a:pt x="0" y="12499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6" name="Group 16"/>
          <p:cNvGrpSpPr/>
          <p:nvPr/>
        </p:nvGrpSpPr>
        <p:grpSpPr>
          <a:xfrm>
            <a:off x="9641796" y="6863698"/>
            <a:ext cx="2859807" cy="2531463"/>
            <a:chOff x="0" y="0"/>
            <a:chExt cx="753200" cy="66672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53200" cy="666723"/>
            </a:xfrm>
            <a:custGeom>
              <a:avLst/>
              <a:gdLst/>
              <a:ahLst/>
              <a:cxnLst/>
              <a:rect l="l" t="t" r="r" b="b"/>
              <a:pathLst>
                <a:path w="753200" h="666723">
                  <a:moveTo>
                    <a:pt x="0" y="0"/>
                  </a:moveTo>
                  <a:lnTo>
                    <a:pt x="753200" y="0"/>
                  </a:lnTo>
                  <a:lnTo>
                    <a:pt x="753200" y="666723"/>
                  </a:lnTo>
                  <a:lnTo>
                    <a:pt x="0" y="6667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753200" cy="704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787354" y="6863698"/>
            <a:ext cx="2859807" cy="2531463"/>
            <a:chOff x="0" y="0"/>
            <a:chExt cx="753200" cy="66672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3200" cy="666723"/>
            </a:xfrm>
            <a:custGeom>
              <a:avLst/>
              <a:gdLst/>
              <a:ahLst/>
              <a:cxnLst/>
              <a:rect l="l" t="t" r="r" b="b"/>
              <a:pathLst>
                <a:path w="753200" h="666723">
                  <a:moveTo>
                    <a:pt x="0" y="0"/>
                  </a:moveTo>
                  <a:lnTo>
                    <a:pt x="753200" y="0"/>
                  </a:lnTo>
                  <a:lnTo>
                    <a:pt x="753200" y="666723"/>
                  </a:lnTo>
                  <a:lnTo>
                    <a:pt x="0" y="66672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3200" cy="7048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0331328" y="7583594"/>
            <a:ext cx="1476033" cy="1476033"/>
          </a:xfrm>
          <a:custGeom>
            <a:avLst/>
            <a:gdLst/>
            <a:ahLst/>
            <a:cxnLst/>
            <a:rect l="l" t="t" r="r" b="b"/>
            <a:pathLst>
              <a:path w="1476033" h="1476033">
                <a:moveTo>
                  <a:pt x="0" y="0"/>
                </a:moveTo>
                <a:lnTo>
                  <a:pt x="1476033" y="0"/>
                </a:lnTo>
                <a:lnTo>
                  <a:pt x="1476033" y="1476034"/>
                </a:lnTo>
                <a:lnTo>
                  <a:pt x="0" y="14760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3768429" y="7824197"/>
            <a:ext cx="1196823" cy="1235430"/>
          </a:xfrm>
          <a:custGeom>
            <a:avLst/>
            <a:gdLst/>
            <a:ahLst/>
            <a:cxnLst/>
            <a:rect l="l" t="t" r="r" b="b"/>
            <a:pathLst>
              <a:path w="1196823" h="1235430">
                <a:moveTo>
                  <a:pt x="0" y="0"/>
                </a:moveTo>
                <a:lnTo>
                  <a:pt x="1196823" y="0"/>
                </a:lnTo>
                <a:lnTo>
                  <a:pt x="1196823" y="1235431"/>
                </a:lnTo>
                <a:lnTo>
                  <a:pt x="0" y="123543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 flipH="1">
            <a:off x="7921431" y="8495041"/>
            <a:ext cx="495425" cy="564587"/>
          </a:xfrm>
          <a:custGeom>
            <a:avLst/>
            <a:gdLst/>
            <a:ahLst/>
            <a:cxnLst/>
            <a:rect l="l" t="t" r="r" b="b"/>
            <a:pathLst>
              <a:path w="495425" h="564587">
                <a:moveTo>
                  <a:pt x="495425" y="0"/>
                </a:moveTo>
                <a:lnTo>
                  <a:pt x="0" y="0"/>
                </a:lnTo>
                <a:lnTo>
                  <a:pt x="0" y="564587"/>
                </a:lnTo>
                <a:lnTo>
                  <a:pt x="495425" y="564587"/>
                </a:lnTo>
                <a:lnTo>
                  <a:pt x="4954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 flipH="1">
            <a:off x="8169144" y="8693713"/>
            <a:ext cx="495425" cy="564587"/>
          </a:xfrm>
          <a:custGeom>
            <a:avLst/>
            <a:gdLst/>
            <a:ahLst/>
            <a:cxnLst/>
            <a:rect l="l" t="t" r="r" b="b"/>
            <a:pathLst>
              <a:path w="495425" h="564587">
                <a:moveTo>
                  <a:pt x="495425" y="0"/>
                </a:moveTo>
                <a:lnTo>
                  <a:pt x="0" y="0"/>
                </a:lnTo>
                <a:lnTo>
                  <a:pt x="0" y="564587"/>
                </a:lnTo>
                <a:lnTo>
                  <a:pt x="495425" y="564587"/>
                </a:lnTo>
                <a:lnTo>
                  <a:pt x="495425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6" name="Group 26"/>
          <p:cNvGrpSpPr/>
          <p:nvPr/>
        </p:nvGrpSpPr>
        <p:grpSpPr>
          <a:xfrm>
            <a:off x="5105262" y="7504465"/>
            <a:ext cx="993679" cy="993679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EQUIPE DE TRABALHO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28700" y="1699664"/>
            <a:ext cx="16281270" cy="154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 CONTRATADA deve dispor de profissionais aptos ao desenvolvimento  das tarefas de preparo e distribuição das refeições nas unidades  escolares estaduais.</a:t>
            </a:r>
          </a:p>
          <a:p>
            <a:pPr algn="just">
              <a:lnSpc>
                <a:spcPts val="4169"/>
              </a:lnSpc>
            </a:pPr>
            <a:endParaRPr lang="en-US" sz="2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533993" y="3016965"/>
            <a:ext cx="14775976" cy="1022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Transmitir informações referente à composição do quadro técnico  (nutricionista, contato e escolas supervisionadas pela mesma;)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533993" y="4446428"/>
            <a:ext cx="14775976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Fiscalizar e manter adequada à conduta dos funcionários;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506707" y="5677242"/>
            <a:ext cx="14775976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Substituição de funcionário a pedido da Contratante.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48103" y="7094578"/>
            <a:ext cx="4472405" cy="154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Resumo dos Serviços Contratados</a:t>
            </a:r>
          </a:p>
          <a:p>
            <a:pPr algn="ctr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Equipe de Trabalho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720376" y="6919308"/>
            <a:ext cx="2402111" cy="34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Uniformes/ EPIs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868289" y="6948462"/>
            <a:ext cx="2402111" cy="3493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Treinamento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016202" y="6977617"/>
            <a:ext cx="2402111" cy="711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</a:pPr>
            <a:r>
              <a:rPr lang="en-US" sz="20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Manual de Boas Práticas</a:t>
            </a:r>
          </a:p>
        </p:txBody>
      </p:sp>
      <p:sp>
        <p:nvSpPr>
          <p:cNvPr id="38" name="Freeform 38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748103" y="763105"/>
            <a:ext cx="16809403" cy="1419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UNIFORMES E EQUIPAMENTOS DE PROTEÇÃO INDIVIDUAL (EPI)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73800" y="2690502"/>
            <a:ext cx="819636" cy="704374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472513" y="2716658"/>
            <a:ext cx="16084993" cy="499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Fornecer uniformes e EPI aos funcionários, sem ônus para os mesmos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93436" y="3467368"/>
            <a:ext cx="16084993" cy="3118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Aventais, jalecos, calças e blusas de cor clara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Calçados fechados e botas antiderrapantes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Rede de malha fina para proteção ao cabelo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Luvas descartáveis</a:t>
            </a: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Crachás</a:t>
            </a:r>
          </a:p>
          <a:p>
            <a:pPr algn="just">
              <a:lnSpc>
                <a:spcPts val="4169"/>
              </a:lnSpc>
            </a:pPr>
            <a:endParaRPr lang="en-US" sz="2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76377" y="6538234"/>
            <a:ext cx="16084993" cy="154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9"/>
              </a:lnSpc>
            </a:pP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Manter seus funcionários dentro do padrão de higiene recomendado  pela legislação vigente</a:t>
            </a:r>
          </a:p>
          <a:p>
            <a:pPr algn="l">
              <a:lnSpc>
                <a:spcPts val="4169"/>
              </a:lnSpc>
            </a:pPr>
            <a:endParaRPr lang="en-US" sz="29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618882" y="6631105"/>
            <a:ext cx="819636" cy="704374"/>
            <a:chOff x="0" y="0"/>
            <a:chExt cx="812800" cy="698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438518" y="7621229"/>
            <a:ext cx="16084993" cy="1546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“Art. 11. Uniformes: bem conservados e limpos, com troca diária e  utilização somente nas dependências internas da empresa;...” (Portaria CVS 05/2013).</a:t>
            </a:r>
          </a:p>
          <a:p>
            <a:pPr algn="just">
              <a:lnSpc>
                <a:spcPts val="4169"/>
              </a:lnSpc>
            </a:pPr>
            <a:endParaRPr lang="en-US" sz="2999" i="1">
              <a:solidFill>
                <a:srgbClr val="000000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-284503" y="-145892"/>
            <a:ext cx="18734428" cy="10561691"/>
          </a:xfrm>
          <a:custGeom>
            <a:avLst/>
            <a:gdLst/>
            <a:ahLst/>
            <a:cxnLst/>
            <a:rect l="l" t="t" r="r" b="b"/>
            <a:pathLst>
              <a:path w="18734428" h="10561691">
                <a:moveTo>
                  <a:pt x="0" y="0"/>
                </a:moveTo>
                <a:lnTo>
                  <a:pt x="18734428" y="0"/>
                </a:lnTo>
                <a:lnTo>
                  <a:pt x="18734428" y="10561691"/>
                </a:lnTo>
                <a:lnTo>
                  <a:pt x="0" y="105616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768A0D-F31B-9595-6DF5-7EE94F00D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996426"/>
            <a:ext cx="12772877" cy="834392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9906CA2C-8C35-EFBC-DD59-B5367914EA1C}"/>
              </a:ext>
            </a:extLst>
          </p:cNvPr>
          <p:cNvSpPr/>
          <p:nvPr/>
        </p:nvSpPr>
        <p:spPr>
          <a:xfrm>
            <a:off x="2895600" y="7536267"/>
            <a:ext cx="3124977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1780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0ED4624-8D8A-601C-6ABF-6ADF15E8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63" y="1028700"/>
            <a:ext cx="16795675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0291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19562" y="2130470"/>
            <a:ext cx="10048875" cy="2343150"/>
          </a:xfrm>
          <a:custGeom>
            <a:avLst/>
            <a:gdLst/>
            <a:ahLst/>
            <a:cxnLst/>
            <a:rect l="l" t="t" r="r" b="b"/>
            <a:pathLst>
              <a:path w="10048875" h="2343150">
                <a:moveTo>
                  <a:pt x="0" y="0"/>
                </a:moveTo>
                <a:lnTo>
                  <a:pt x="10048876" y="0"/>
                </a:lnTo>
                <a:lnTo>
                  <a:pt x="10048876" y="2343150"/>
                </a:lnTo>
                <a:lnTo>
                  <a:pt x="0" y="2343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3493371" y="4846956"/>
            <a:ext cx="11301259" cy="1384404"/>
          </a:xfrm>
          <a:custGeom>
            <a:avLst/>
            <a:gdLst/>
            <a:ahLst/>
            <a:cxnLst/>
            <a:rect l="l" t="t" r="r" b="b"/>
            <a:pathLst>
              <a:path w="11301259" h="1384404">
                <a:moveTo>
                  <a:pt x="0" y="0"/>
                </a:moveTo>
                <a:lnTo>
                  <a:pt x="11301258" y="0"/>
                </a:lnTo>
                <a:lnTo>
                  <a:pt x="11301258" y="1384404"/>
                </a:lnTo>
                <a:lnTo>
                  <a:pt x="0" y="13844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5C47C3C-16DC-E426-E194-51BE35FE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78C0803-3E86-3ACA-BA79-85EBED0E39AB}"/>
              </a:ext>
            </a:extLst>
          </p:cNvPr>
          <p:cNvSpPr/>
          <p:nvPr/>
        </p:nvSpPr>
        <p:spPr>
          <a:xfrm>
            <a:off x="0" y="2400300"/>
            <a:ext cx="4572000" cy="685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A9636AFB-C52F-CFC9-84B7-C4761B52B59E}"/>
              </a:ext>
            </a:extLst>
          </p:cNvPr>
          <p:cNvCxnSpPr/>
          <p:nvPr/>
        </p:nvCxnSpPr>
        <p:spPr>
          <a:xfrm>
            <a:off x="152400" y="1714500"/>
            <a:ext cx="533400" cy="4572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28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113981" y="2301790"/>
            <a:ext cx="16217762" cy="6962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endParaRPr dirty="0"/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São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alunos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que </a:t>
            </a:r>
            <a:r>
              <a:rPr lang="en-US" sz="29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EFETIVAMENTE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consomem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merenda;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Regular: 80%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aceitabilidade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Integral: 100% 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aceitabilidade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;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647648" lvl="1" indent="-323824" algn="just">
              <a:lnSpc>
                <a:spcPts val="4169"/>
              </a:lnSpc>
              <a:buFont typeface="Arial"/>
              <a:buChar char="•"/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Durante 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adequação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poderá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ser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realizada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conforme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realidade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cada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escola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respeitando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 data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limite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cronograma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anual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marL="323824" lvl="1"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23824" lvl="1" algn="just">
              <a:lnSpc>
                <a:spcPts val="4169"/>
              </a:lnSpc>
            </a:pP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alterações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comensais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durante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ano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afetam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apenas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as </a:t>
            </a:r>
            <a:r>
              <a:rPr lang="en-US" sz="2999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entregas</a:t>
            </a:r>
            <a:r>
              <a:rPr lang="en-US" sz="2999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de SECOS e CONGELADOS. </a:t>
            </a:r>
            <a:r>
              <a:rPr lang="en-US" sz="29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O </a:t>
            </a:r>
            <a:r>
              <a:rPr lang="en-US" sz="29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Hortifruti</a:t>
            </a:r>
            <a:r>
              <a:rPr lang="en-US" sz="29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se </a:t>
            </a:r>
            <a:r>
              <a:rPr lang="en-US" sz="29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mantém</a:t>
            </a:r>
            <a:r>
              <a:rPr lang="en-US" sz="29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igual</a:t>
            </a:r>
            <a:r>
              <a:rPr lang="en-US" sz="29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até</a:t>
            </a:r>
            <a:r>
              <a:rPr lang="en-US" sz="29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o </a:t>
            </a:r>
            <a:r>
              <a:rPr lang="en-US" sz="29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fim</a:t>
            </a:r>
            <a:r>
              <a:rPr lang="en-US" sz="29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 do </a:t>
            </a:r>
            <a:r>
              <a:rPr lang="en-US" sz="2999" dirty="0" err="1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semestre</a:t>
            </a:r>
            <a:r>
              <a:rPr lang="en-US" sz="2999" dirty="0">
                <a:solidFill>
                  <a:srgbClr val="000000"/>
                </a:solidFill>
                <a:highlight>
                  <a:srgbClr val="FFFF00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just">
              <a:lnSpc>
                <a:spcPts val="4169"/>
              </a:lnSpc>
            </a:pPr>
            <a:endParaRPr lang="en-US" sz="2999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8103" y="763105"/>
            <a:ext cx="16809403" cy="14091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ALTERAÇÃO Nº DE ALUNOS COMENSAIS</a:t>
            </a:r>
          </a:p>
          <a:p>
            <a:pPr algn="ctr">
              <a:lnSpc>
                <a:spcPts val="5739"/>
              </a:lnSpc>
            </a:pPr>
            <a:r>
              <a:rPr lang="en-US" sz="2400" b="1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Quando </a:t>
            </a:r>
            <a:r>
              <a:rPr lang="en-US" sz="2400" b="1" dirty="0" err="1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há</a:t>
            </a:r>
            <a:r>
              <a:rPr lang="en-US" sz="2400" b="1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necessidade</a:t>
            </a:r>
            <a:endParaRPr lang="en-US" sz="2400" b="1" dirty="0">
              <a:solidFill>
                <a:srgbClr val="FF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9363" y="2041285"/>
            <a:ext cx="16306998" cy="537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COMENSAIS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99497" y="2079055"/>
            <a:ext cx="629203" cy="540721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50162" y="4497502"/>
            <a:ext cx="11301259" cy="2345011"/>
          </a:xfrm>
          <a:custGeom>
            <a:avLst/>
            <a:gdLst/>
            <a:ahLst/>
            <a:cxnLst/>
            <a:rect l="l" t="t" r="r" b="b"/>
            <a:pathLst>
              <a:path w="11301259" h="2345011">
                <a:moveTo>
                  <a:pt x="0" y="0"/>
                </a:moveTo>
                <a:lnTo>
                  <a:pt x="11301259" y="0"/>
                </a:lnTo>
                <a:lnTo>
                  <a:pt x="11301259" y="2345011"/>
                </a:lnTo>
                <a:lnTo>
                  <a:pt x="0" y="23450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1765459" y="4192779"/>
            <a:ext cx="6202139" cy="4155028"/>
          </a:xfrm>
          <a:custGeom>
            <a:avLst/>
            <a:gdLst/>
            <a:ahLst/>
            <a:cxnLst/>
            <a:rect l="l" t="t" r="r" b="b"/>
            <a:pathLst>
              <a:path w="6202139" h="4155028">
                <a:moveTo>
                  <a:pt x="0" y="0"/>
                </a:moveTo>
                <a:lnTo>
                  <a:pt x="6202139" y="0"/>
                </a:lnTo>
                <a:lnTo>
                  <a:pt x="6202139" y="4155028"/>
                </a:lnTo>
                <a:lnTo>
                  <a:pt x="0" y="4155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158599" y="1902886"/>
            <a:ext cx="16217762" cy="259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Acessar Menu – </a:t>
            </a:r>
            <a:r>
              <a:rPr lang="en-US" sz="2999" b="1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Perfil</a:t>
            </a:r>
            <a:r>
              <a:rPr lang="en-US" sz="2999">
                <a:solidFill>
                  <a:srgbClr val="7CB22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999" b="1">
                <a:solidFill>
                  <a:srgbClr val="7CB22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Escola</a:t>
            </a:r>
          </a:p>
          <a:p>
            <a:pPr algn="just">
              <a:lnSpc>
                <a:spcPts val="4169"/>
              </a:lnSpc>
            </a:pPr>
            <a:endParaRPr lang="en-US" sz="2999" b="1">
              <a:solidFill>
                <a:srgbClr val="7CB22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just">
              <a:lnSpc>
                <a:spcPts val="416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Serviços Escolares &gt; Alimentação Escolar &gt; Supervisão Alimentar &gt; Alteração de comensais –  clicar no botão </a:t>
            </a:r>
            <a:r>
              <a:rPr lang="en-US" sz="2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“Incluir”</a:t>
            </a: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just">
              <a:lnSpc>
                <a:spcPts val="4169"/>
              </a:lnSpc>
            </a:pPr>
            <a:endParaRPr lang="en-US" sz="29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ALTERAÇÃO DE COMENSAIS - SED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7B610-2419-47C8-81EF-A75705C61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A980323-2ADB-7FD9-9F69-148A520A2469}"/>
              </a:ext>
            </a:extLst>
          </p:cNvPr>
          <p:cNvSpPr/>
          <p:nvPr/>
        </p:nvSpPr>
        <p:spPr>
          <a:xfrm>
            <a:off x="14109973" y="9624022"/>
            <a:ext cx="3857625" cy="609600"/>
          </a:xfrm>
          <a:custGeom>
            <a:avLst/>
            <a:gdLst/>
            <a:ahLst/>
            <a:cxnLst/>
            <a:rect l="l" t="t" r="r" b="b"/>
            <a:pathLst>
              <a:path w="3857625" h="609600">
                <a:moveTo>
                  <a:pt x="0" y="0"/>
                </a:moveTo>
                <a:lnTo>
                  <a:pt x="3857625" y="0"/>
                </a:lnTo>
                <a:lnTo>
                  <a:pt x="3857625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284" b="-2852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34A4CDC-ACB7-26E5-AC1F-BEDCD24A9FBD}"/>
              </a:ext>
            </a:extLst>
          </p:cNvPr>
          <p:cNvSpPr txBox="1"/>
          <p:nvPr/>
        </p:nvSpPr>
        <p:spPr>
          <a:xfrm>
            <a:off x="748103" y="763105"/>
            <a:ext cx="16809403" cy="695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CONFERÊNCIA DE ESTOQUE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181E9A3-C056-7722-D5E9-3575B53F26F8}"/>
              </a:ext>
            </a:extLst>
          </p:cNvPr>
          <p:cNvSpPr txBox="1"/>
          <p:nvPr/>
        </p:nvSpPr>
        <p:spPr>
          <a:xfrm>
            <a:off x="1069363" y="2041285"/>
            <a:ext cx="16306998" cy="770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MENSAL – </a:t>
            </a:r>
            <a:r>
              <a:rPr lang="en-US" sz="2400" b="1" dirty="0">
                <a:solidFill>
                  <a:srgbClr val="FF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OBRIGATÓRIA (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Manual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passo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-a-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passo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encaminhado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por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e-mail)</a:t>
            </a:r>
          </a:p>
          <a:p>
            <a:endParaRPr lang="pt-BR" sz="2800" b="1" dirty="0"/>
          </a:p>
          <a:p>
            <a:pPr algn="ctr"/>
            <a:r>
              <a:rPr lang="pt-BR" sz="2800" b="1" dirty="0">
                <a:highlight>
                  <a:srgbClr val="FFFF00"/>
                </a:highlight>
              </a:rPr>
              <a:t>Estoque físico deve estar igual ao estoque virtual em todos os itens</a:t>
            </a:r>
          </a:p>
          <a:p>
            <a:endParaRPr lang="pt-BR" b="1" dirty="0">
              <a:highlight>
                <a:srgbClr val="FFFF00"/>
              </a:highlight>
            </a:endParaRPr>
          </a:p>
          <a:p>
            <a:endParaRPr lang="pt-BR" b="1" dirty="0"/>
          </a:p>
          <a:p>
            <a:r>
              <a:rPr lang="pt-BR" sz="2800" b="1" dirty="0"/>
              <a:t>Quando a quantidade no estoque físico for menor do que a registrada no estoque virtual</a:t>
            </a:r>
            <a:r>
              <a:rPr lang="pt-BR" sz="2800" dirty="0"/>
              <a:t>, o fiscal deverá realizar </a:t>
            </a:r>
            <a:r>
              <a:rPr lang="pt-BR" sz="2800" b="1" dirty="0"/>
              <a:t>baixas retroativas</a:t>
            </a:r>
            <a:r>
              <a:rPr lang="pt-BR" sz="2800" dirty="0"/>
              <a:t>, de modo a adequar os quantitativos, considerando que o item já foi consumido.</a:t>
            </a:r>
          </a:p>
          <a:p>
            <a:endParaRPr lang="pt-BR" sz="2800" dirty="0"/>
          </a:p>
          <a:p>
            <a:endParaRPr lang="pt-BR" sz="2800" dirty="0"/>
          </a:p>
          <a:p>
            <a:r>
              <a:rPr lang="pt-BR" sz="2800" b="1" dirty="0"/>
              <a:t>Quando a quantidade no estoque físico for maior do que a registrada no estoque virtual</a:t>
            </a:r>
            <a:r>
              <a:rPr lang="pt-BR" sz="2800" dirty="0"/>
              <a:t>, o fiscal deverá identificar, por meio do </a:t>
            </a:r>
            <a:r>
              <a:rPr lang="pt-BR" sz="2800" b="1" dirty="0"/>
              <a:t>caderno de baixas</a:t>
            </a:r>
            <a:r>
              <a:rPr lang="pt-BR" sz="2800" dirty="0"/>
              <a:t>, em qual data o produto foi lançado de forma equivocada no sistema. Nesses casos</a:t>
            </a:r>
            <a:r>
              <a:rPr lang="pt-BR" sz="2800" dirty="0">
                <a:highlight>
                  <a:srgbClr val="FFFF00"/>
                </a:highlight>
              </a:rPr>
              <a:t>, geralmente ocorre a utilização de um determinado lote, porém a baixa foi realizada no sistema em nome de outro lote. </a:t>
            </a:r>
          </a:p>
          <a:p>
            <a:pPr algn="l">
              <a:lnSpc>
                <a:spcPts val="4479"/>
              </a:lnSpc>
            </a:pPr>
            <a:endParaRPr lang="en-US" sz="2800" b="1" dirty="0">
              <a:highlight>
                <a:srgbClr val="FFFF00"/>
              </a:highlight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479"/>
              </a:lnSpc>
            </a:pPr>
            <a:r>
              <a:rPr lang="en-US" sz="3199" b="1" dirty="0" err="1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Após</a:t>
            </a:r>
            <a:r>
              <a:rPr lang="en-US" sz="3199" b="1" dirty="0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a </a:t>
            </a:r>
            <a:r>
              <a:rPr lang="en-US" sz="3199" b="1" dirty="0" err="1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conferência</a:t>
            </a:r>
            <a:r>
              <a:rPr lang="en-US" sz="3199" b="1" dirty="0">
                <a:solidFill>
                  <a:srgbClr val="FF0000"/>
                </a:solidFill>
                <a:highlight>
                  <a:srgbClr val="FFFF00"/>
                </a:highlight>
                <a:latin typeface="Montserrat Bold"/>
                <a:ea typeface="Montserrat Bold"/>
                <a:cs typeface="Montserrat Bold"/>
                <a:sym typeface="Montserrat Bold"/>
              </a:rPr>
              <a:t> CONFIRMAR </a:t>
            </a:r>
          </a:p>
          <a:p>
            <a:pPr algn="l">
              <a:lnSpc>
                <a:spcPts val="4479"/>
              </a:lnSpc>
            </a:pPr>
            <a:endParaRPr lang="en-US" sz="3199" b="1" dirty="0">
              <a:solidFill>
                <a:srgbClr val="FF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algn="l">
              <a:lnSpc>
                <a:spcPts val="4479"/>
              </a:lnSpc>
            </a:pPr>
            <a:endParaRPr lang="en-US" sz="3199" b="1" dirty="0">
              <a:solidFill>
                <a:srgbClr val="FF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944FA78-354C-CAFA-2506-0858E72747B6}"/>
              </a:ext>
            </a:extLst>
          </p:cNvPr>
          <p:cNvGrpSpPr/>
          <p:nvPr/>
        </p:nvGrpSpPr>
        <p:grpSpPr>
          <a:xfrm>
            <a:off x="399497" y="2079055"/>
            <a:ext cx="629203" cy="540721"/>
            <a:chOff x="0" y="0"/>
            <a:chExt cx="812800" cy="6985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3DB1F39-E2A9-B79B-36B4-6F2AB01566D3}"/>
                </a:ext>
              </a:extLst>
            </p:cNvPr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A9CF8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EA3E962-52C7-4934-1E07-6FF3E0C675E7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9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5244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E868DB08-5352-0ACE-3CA8-A7304E69E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28174"/>
            <a:ext cx="16306800" cy="7942676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B1E299F3-7740-6F29-C5D5-FA0C28E16E33}"/>
              </a:ext>
            </a:extLst>
          </p:cNvPr>
          <p:cNvCxnSpPr/>
          <p:nvPr/>
        </p:nvCxnSpPr>
        <p:spPr>
          <a:xfrm>
            <a:off x="11049000" y="3467100"/>
            <a:ext cx="914400" cy="609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42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2055</Words>
  <Application>Microsoft Office PowerPoint</Application>
  <PresentationFormat>Personalizar</PresentationFormat>
  <Paragraphs>256</Paragraphs>
  <Slides>47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4" baseType="lpstr">
      <vt:lpstr>Montserrat Italics</vt:lpstr>
      <vt:lpstr>Poppins Bold</vt:lpstr>
      <vt:lpstr>Montserrat</vt:lpstr>
      <vt:lpstr>Calibri</vt:lpstr>
      <vt:lpstr>Arial</vt:lpstr>
      <vt:lpstr>Montserrat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TREINAMENTO</dc:title>
  <dc:creator>Laisa Iara Rampin Fagundes</dc:creator>
  <cp:lastModifiedBy>Laisa Iara Rampin Fagundes</cp:lastModifiedBy>
  <cp:revision>21</cp:revision>
  <dcterms:created xsi:type="dcterms:W3CDTF">2006-08-16T00:00:00Z</dcterms:created>
  <dcterms:modified xsi:type="dcterms:W3CDTF">2026-01-14T14:41:20Z</dcterms:modified>
  <dc:identifier>DAGbg_zas8w</dc:identifier>
</cp:coreProperties>
</file>