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59" r:id="rId1"/>
  </p:sldMasterIdLst>
  <p:notesMasterIdLst>
    <p:notesMasterId r:id="rId16"/>
  </p:notesMasterIdLst>
  <p:sldIdLst>
    <p:sldId id="456" r:id="rId2"/>
    <p:sldId id="484" r:id="rId3"/>
    <p:sldId id="485" r:id="rId4"/>
    <p:sldId id="486" r:id="rId5"/>
    <p:sldId id="487" r:id="rId6"/>
    <p:sldId id="488" r:id="rId7"/>
    <p:sldId id="489" r:id="rId8"/>
    <p:sldId id="490" r:id="rId9"/>
    <p:sldId id="491" r:id="rId10"/>
    <p:sldId id="492" r:id="rId11"/>
    <p:sldId id="464" r:id="rId12"/>
    <p:sldId id="494" r:id="rId13"/>
    <p:sldId id="455" r:id="rId14"/>
    <p:sldId id="495" r:id="rId15"/>
  </p:sldIdLst>
  <p:sldSz cx="9144000" cy="5143500" type="screen16x9"/>
  <p:notesSz cx="6797675" cy="9926638"/>
  <p:embeddedFontLst>
    <p:embeddedFont>
      <p:font typeface="Gill Sans" panose="020B0604020202020204" charset="0"/>
      <p:regular r:id="rId17"/>
      <p:bold r:id="rId18"/>
    </p:embeddedFont>
    <p:embeddedFont>
      <p:font typeface="Open Sans" panose="020B0606030504020204" pitchFamily="3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lton Santos De Faria Junior" initials="ASDFJ" lastIdx="1" clrIdx="0">
    <p:extLst>
      <p:ext uri="{19B8F6BF-5375-455C-9EA6-DF929625EA0E}">
        <p15:presenceInfo xmlns:p15="http://schemas.microsoft.com/office/powerpoint/2012/main" userId="S::anilton.junior@educacao.sp.gov.br::66a518c5-1b48-4603-b720-453813b33e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com Tema 2 - Ênfas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édio 4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Estilo Médio 4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édio 4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Estilo Médio 1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Estilo com Tema 2 - Ênfas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p:cViewPr varScale="1">
        <p:scale>
          <a:sx n="141" d="100"/>
          <a:sy n="141" d="100"/>
        </p:scale>
        <p:origin x="342"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986596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6A494627-03DD-0E9F-1E50-BE6D7119DAB0}"/>
            </a:ext>
          </a:extLst>
        </p:cNvPr>
        <p:cNvGrpSpPr/>
        <p:nvPr/>
      </p:nvGrpSpPr>
      <p:grpSpPr>
        <a:xfrm>
          <a:off x="0" y="0"/>
          <a:ext cx="0" cy="0"/>
          <a:chOff x="0" y="0"/>
          <a:chExt cx="0" cy="0"/>
        </a:xfrm>
      </p:grpSpPr>
      <p:sp>
        <p:nvSpPr>
          <p:cNvPr id="51" name="Google Shape;51;ga3857ad911_0_0:notes">
            <a:extLst>
              <a:ext uri="{FF2B5EF4-FFF2-40B4-BE49-F238E27FC236}">
                <a16:creationId xmlns:a16="http://schemas.microsoft.com/office/drawing/2014/main" id="{6A04875C-F1E0-F561-B1B4-015BFE5376C8}"/>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3857ad911_0_0:notes">
            <a:extLst>
              <a:ext uri="{FF2B5EF4-FFF2-40B4-BE49-F238E27FC236}">
                <a16:creationId xmlns:a16="http://schemas.microsoft.com/office/drawing/2014/main" id="{CB36CEA3-5BAB-2F27-76F0-E2E2B6768C8D}"/>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150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49322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31810517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 id="2147483664" r:id="rId5"/>
    <p:sldLayoutId id="214748366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7FB756D1-9B6D-ADB2-28CB-DBD4D8CD4BBD}"/>
            </a:ext>
          </a:extLst>
        </p:cNvPr>
        <p:cNvGrpSpPr/>
        <p:nvPr/>
      </p:nvGrpSpPr>
      <p:grpSpPr>
        <a:xfrm>
          <a:off x="0" y="0"/>
          <a:ext cx="0" cy="0"/>
          <a:chOff x="0" y="0"/>
          <a:chExt cx="0" cy="0"/>
        </a:xfrm>
      </p:grpSpPr>
      <p:pic>
        <p:nvPicPr>
          <p:cNvPr id="54" name="Google Shape;54;p13">
            <a:extLst>
              <a:ext uri="{FF2B5EF4-FFF2-40B4-BE49-F238E27FC236}">
                <a16:creationId xmlns:a16="http://schemas.microsoft.com/office/drawing/2014/main" id="{49B0E030-9141-FE40-39D6-6D90366534E9}"/>
              </a:ext>
            </a:extLst>
          </p:cNvPr>
          <p:cNvPicPr preferRelativeResize="0"/>
          <p:nvPr/>
        </p:nvPicPr>
        <p:blipFill rotWithShape="1">
          <a:blip r:embed="rId3">
            <a:alphaModFix amt="12000"/>
          </a:blip>
          <a:srcRect t="5833" b="19085"/>
          <a:stretch/>
        </p:blipFill>
        <p:spPr>
          <a:xfrm>
            <a:off x="2" y="0"/>
            <a:ext cx="9143998" cy="5143501"/>
          </a:xfrm>
          <a:prstGeom prst="rect">
            <a:avLst/>
          </a:prstGeom>
          <a:noFill/>
          <a:ln>
            <a:noFill/>
          </a:ln>
        </p:spPr>
      </p:pic>
      <p:sp>
        <p:nvSpPr>
          <p:cNvPr id="55" name="Google Shape;55;p13">
            <a:extLst>
              <a:ext uri="{FF2B5EF4-FFF2-40B4-BE49-F238E27FC236}">
                <a16:creationId xmlns:a16="http://schemas.microsoft.com/office/drawing/2014/main" id="{79CD39A9-2FA4-F820-A258-5B70C73767F1}"/>
              </a:ext>
            </a:extLst>
          </p:cNvPr>
          <p:cNvSpPr/>
          <p:nvPr/>
        </p:nvSpPr>
        <p:spPr>
          <a:xfrm>
            <a:off x="0" y="2571750"/>
            <a:ext cx="9144000" cy="2571600"/>
          </a:xfrm>
          <a:prstGeom prst="rect">
            <a:avLst/>
          </a:prstGeom>
          <a:solidFill>
            <a:srgbClr val="0079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1">
              <a:solidFill>
                <a:srgbClr val="FFFFFF"/>
              </a:solidFill>
              <a:latin typeface="Verdana"/>
              <a:ea typeface="Verdana"/>
              <a:cs typeface="Verdana"/>
              <a:sym typeface="Verdana"/>
            </a:endParaRPr>
          </a:p>
        </p:txBody>
      </p:sp>
      <p:pic>
        <p:nvPicPr>
          <p:cNvPr id="56" name="Google Shape;56;p13">
            <a:extLst>
              <a:ext uri="{FF2B5EF4-FFF2-40B4-BE49-F238E27FC236}">
                <a16:creationId xmlns:a16="http://schemas.microsoft.com/office/drawing/2014/main" id="{63BA85E4-3727-2299-01A0-2B0C1C2F3626}"/>
              </a:ext>
            </a:extLst>
          </p:cNvPr>
          <p:cNvPicPr preferRelativeResize="0"/>
          <p:nvPr/>
        </p:nvPicPr>
        <p:blipFill rotWithShape="1">
          <a:blip r:embed="rId4">
            <a:alphaModFix amt="20000"/>
          </a:blip>
          <a:srcRect t="36853" b="20950"/>
          <a:stretch/>
        </p:blipFill>
        <p:spPr>
          <a:xfrm>
            <a:off x="0" y="1923678"/>
            <a:ext cx="9144003" cy="3233845"/>
          </a:xfrm>
          <a:prstGeom prst="rect">
            <a:avLst/>
          </a:prstGeom>
          <a:solidFill>
            <a:schemeClr val="accent5">
              <a:lumMod val="20000"/>
              <a:lumOff val="80000"/>
            </a:schemeClr>
          </a:solidFill>
          <a:ln>
            <a:noFill/>
          </a:ln>
        </p:spPr>
      </p:pic>
      <p:sp>
        <p:nvSpPr>
          <p:cNvPr id="58" name="Google Shape;58;p13">
            <a:extLst>
              <a:ext uri="{FF2B5EF4-FFF2-40B4-BE49-F238E27FC236}">
                <a16:creationId xmlns:a16="http://schemas.microsoft.com/office/drawing/2014/main" id="{844CDC79-3423-EFBE-B63A-B2ED165B771B}"/>
              </a:ext>
            </a:extLst>
          </p:cNvPr>
          <p:cNvSpPr txBox="1"/>
          <p:nvPr/>
        </p:nvSpPr>
        <p:spPr>
          <a:xfrm>
            <a:off x="2324100" y="2809875"/>
            <a:ext cx="5955000" cy="79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400" dirty="0">
              <a:solidFill>
                <a:srgbClr val="FFFFFF"/>
              </a:solidFill>
              <a:latin typeface="Verdana"/>
              <a:ea typeface="Verdana"/>
              <a:cs typeface="Verdana"/>
              <a:sym typeface="Verdana"/>
            </a:endParaRPr>
          </a:p>
        </p:txBody>
      </p:sp>
      <p:sp>
        <p:nvSpPr>
          <p:cNvPr id="60" name="Google Shape;60;p13">
            <a:extLst>
              <a:ext uri="{FF2B5EF4-FFF2-40B4-BE49-F238E27FC236}">
                <a16:creationId xmlns:a16="http://schemas.microsoft.com/office/drawing/2014/main" id="{8AFC2336-F1B2-9BBE-A1CA-70E424270AD7}"/>
              </a:ext>
            </a:extLst>
          </p:cNvPr>
          <p:cNvSpPr/>
          <p:nvPr/>
        </p:nvSpPr>
        <p:spPr>
          <a:xfrm>
            <a:off x="7235106" y="1285814"/>
            <a:ext cx="421740" cy="383346"/>
          </a:xfrm>
          <a:custGeom>
            <a:avLst/>
            <a:gdLst/>
            <a:ahLst/>
            <a:cxnLst/>
            <a:rect l="l" t="t"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00799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2900"/>
              <a:buFont typeface="Gill Sans"/>
              <a:buNone/>
            </a:pPr>
            <a:endParaRPr sz="2900" b="0" i="0" u="none" strike="noStrike" cap="none">
              <a:solidFill>
                <a:srgbClr val="FFFFFF"/>
              </a:solidFill>
              <a:latin typeface="Gill Sans"/>
              <a:ea typeface="Gill Sans"/>
              <a:cs typeface="Gill Sans"/>
              <a:sym typeface="Gill Sans"/>
            </a:endParaRPr>
          </a:p>
        </p:txBody>
      </p:sp>
      <p:sp>
        <p:nvSpPr>
          <p:cNvPr id="61" name="Google Shape;61;p13">
            <a:extLst>
              <a:ext uri="{FF2B5EF4-FFF2-40B4-BE49-F238E27FC236}">
                <a16:creationId xmlns:a16="http://schemas.microsoft.com/office/drawing/2014/main" id="{B2BCB96F-55A2-019E-29DD-890D523E7352}"/>
              </a:ext>
            </a:extLst>
          </p:cNvPr>
          <p:cNvSpPr/>
          <p:nvPr/>
        </p:nvSpPr>
        <p:spPr>
          <a:xfrm>
            <a:off x="6533117" y="1267460"/>
            <a:ext cx="345060" cy="345060"/>
          </a:xfrm>
          <a:custGeom>
            <a:avLst/>
            <a:gdLst/>
            <a:ahLst/>
            <a:cxnLst/>
            <a:rect l="l" t="t"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00799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2900"/>
              <a:buFont typeface="Gill Sans"/>
              <a:buNone/>
            </a:pPr>
            <a:endParaRPr sz="2900" b="0" i="0" u="none" strike="noStrike" cap="none">
              <a:solidFill>
                <a:srgbClr val="FFFFFF"/>
              </a:solidFill>
              <a:latin typeface="Gill Sans"/>
              <a:ea typeface="Gill Sans"/>
              <a:cs typeface="Gill Sans"/>
              <a:sym typeface="Gill Sans"/>
            </a:endParaRPr>
          </a:p>
        </p:txBody>
      </p:sp>
      <p:sp>
        <p:nvSpPr>
          <p:cNvPr id="62" name="Google Shape;62;p13">
            <a:extLst>
              <a:ext uri="{FF2B5EF4-FFF2-40B4-BE49-F238E27FC236}">
                <a16:creationId xmlns:a16="http://schemas.microsoft.com/office/drawing/2014/main" id="{FF8E8F5E-E771-7873-6D55-91CC419DF733}"/>
              </a:ext>
            </a:extLst>
          </p:cNvPr>
          <p:cNvSpPr/>
          <p:nvPr/>
        </p:nvSpPr>
        <p:spPr>
          <a:xfrm>
            <a:off x="8013775" y="1267460"/>
            <a:ext cx="421740" cy="345060"/>
          </a:xfrm>
          <a:custGeom>
            <a:avLst/>
            <a:gdLst/>
            <a:ahLst/>
            <a:cxnLst/>
            <a:rect l="l" t="t"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00799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2900"/>
              <a:buFont typeface="Gill Sans"/>
              <a:buNone/>
            </a:pPr>
            <a:endParaRPr sz="2900" b="0" i="0" u="none" strike="noStrike" cap="none">
              <a:solidFill>
                <a:srgbClr val="FFFFFF"/>
              </a:solidFill>
              <a:latin typeface="Gill Sans"/>
              <a:ea typeface="Gill Sans"/>
              <a:cs typeface="Gill Sans"/>
              <a:sym typeface="Gill Sans"/>
            </a:endParaRPr>
          </a:p>
        </p:txBody>
      </p:sp>
      <p:sp>
        <p:nvSpPr>
          <p:cNvPr id="63" name="Google Shape;63;p13">
            <a:extLst>
              <a:ext uri="{FF2B5EF4-FFF2-40B4-BE49-F238E27FC236}">
                <a16:creationId xmlns:a16="http://schemas.microsoft.com/office/drawing/2014/main" id="{F66D1E47-014E-1F30-1CA4-1D8E691782B4}"/>
              </a:ext>
            </a:extLst>
          </p:cNvPr>
          <p:cNvSpPr txBox="1"/>
          <p:nvPr/>
        </p:nvSpPr>
        <p:spPr>
          <a:xfrm>
            <a:off x="0" y="1938006"/>
            <a:ext cx="9144000" cy="3176994"/>
          </a:xfrm>
          <a:prstGeom prst="rect">
            <a:avLst/>
          </a:prstGeom>
          <a:noFill/>
          <a:ln>
            <a:noFill/>
          </a:ln>
        </p:spPr>
        <p:txBody>
          <a:bodyPr spcFirstLastPara="1" wrap="square" lIns="91425" tIns="91425" rIns="91425" bIns="91425" anchor="ctr" anchorCtr="0">
            <a:noAutofit/>
          </a:bodyPr>
          <a:lstStyle/>
          <a:p>
            <a:pPr algn="ctr">
              <a:lnSpc>
                <a:spcPct val="150000"/>
              </a:lnSpc>
            </a:pPr>
            <a:r>
              <a:rPr lang="pt-BR" sz="2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Reunião 17/10/2025</a:t>
            </a:r>
            <a:br>
              <a:rPr lang="pt-BR" sz="2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r>
              <a:rPr lang="pt-BR" sz="2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Contratos e Extinções</a:t>
            </a:r>
            <a:r>
              <a:rPr lang="pt-BR" sz="1800" b="1" dirty="0">
                <a:solidFill>
                  <a:schemeClr val="tx1">
                    <a:lumMod val="85000"/>
                    <a:lumOff val="15000"/>
                  </a:schemeClr>
                </a:solidFill>
                <a:latin typeface="+mn-lt"/>
                <a:ea typeface="Open Sans" panose="020B0606030504020204" pitchFamily="34" charset="0"/>
                <a:cs typeface="Open Sans" panose="020B0606030504020204" pitchFamily="34" charset="0"/>
              </a:rPr>
              <a:t> </a:t>
            </a:r>
            <a:endParaRPr lang="pt-BR" sz="1800" b="1" dirty="0">
              <a:solidFill>
                <a:schemeClr val="tx1">
                  <a:lumMod val="85000"/>
                  <a:lumOff val="15000"/>
                </a:schemeClr>
              </a:solidFill>
              <a:latin typeface="+mn-lt"/>
              <a:ea typeface="Verdana" panose="020B0604030504040204" pitchFamily="34" charset="0"/>
              <a:cs typeface="Open Sans" panose="020B0606030504020204" pitchFamily="34" charset="0"/>
            </a:endParaRPr>
          </a:p>
          <a:p>
            <a:pPr algn="ctr">
              <a:lnSpc>
                <a:spcPct val="150000"/>
              </a:lnSpc>
            </a:pPr>
            <a:endParaRPr lang="pt-BR" sz="1800" b="1" dirty="0">
              <a:solidFill>
                <a:schemeClr val="tx1">
                  <a:lumMod val="85000"/>
                  <a:lumOff val="15000"/>
                </a:schemeClr>
              </a:solidFill>
              <a:latin typeface="+mn-lt"/>
              <a:ea typeface="Verdana" panose="020B0604030504040204" pitchFamily="34" charset="0"/>
              <a:cs typeface="Open Sans" panose="020B0606030504020204" pitchFamily="34" charset="0"/>
            </a:endParaRPr>
          </a:p>
        </p:txBody>
      </p:sp>
      <p:sp>
        <p:nvSpPr>
          <p:cNvPr id="12" name="Google Shape;59;p13">
            <a:extLst>
              <a:ext uri="{FF2B5EF4-FFF2-40B4-BE49-F238E27FC236}">
                <a16:creationId xmlns:a16="http://schemas.microsoft.com/office/drawing/2014/main" id="{BFC15587-4E15-1F3C-076F-1B5F9F7E4FBE}"/>
              </a:ext>
            </a:extLst>
          </p:cNvPr>
          <p:cNvSpPr txBox="1"/>
          <p:nvPr/>
        </p:nvSpPr>
        <p:spPr>
          <a:xfrm>
            <a:off x="4989939" y="4630804"/>
            <a:ext cx="3234706" cy="499243"/>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900"/>
              <a:buFont typeface="Arial"/>
              <a:buNone/>
            </a:pPr>
            <a:endParaRPr sz="1000" b="1" i="0" u="none" strike="noStrike" cap="none" dirty="0">
              <a:solidFill>
                <a:schemeClr val="tx1">
                  <a:lumMod val="95000"/>
                  <a:lumOff val="5000"/>
                </a:schemeClr>
              </a:solidFill>
              <a:latin typeface="Calibri"/>
              <a:ea typeface="Calibri"/>
              <a:cs typeface="Calibri"/>
              <a:sym typeface="Calibri"/>
            </a:endParaRPr>
          </a:p>
        </p:txBody>
      </p:sp>
      <p:pic>
        <p:nvPicPr>
          <p:cNvPr id="5" name="Imagem 4" descr="Logotipo&#10;&#10;Descrição gerada automaticamente">
            <a:extLst>
              <a:ext uri="{FF2B5EF4-FFF2-40B4-BE49-F238E27FC236}">
                <a16:creationId xmlns:a16="http://schemas.microsoft.com/office/drawing/2014/main" id="{BA07A42B-C9A7-3CEE-9EC0-E4D8C11FC2A7}"/>
              </a:ext>
            </a:extLst>
          </p:cNvPr>
          <p:cNvPicPr>
            <a:picLocks noChangeAspect="1"/>
          </p:cNvPicPr>
          <p:nvPr/>
        </p:nvPicPr>
        <p:blipFill>
          <a:blip r:embed="rId5"/>
          <a:stretch>
            <a:fillRect/>
          </a:stretch>
        </p:blipFill>
        <p:spPr>
          <a:xfrm>
            <a:off x="-3" y="28500"/>
            <a:ext cx="9143998" cy="1881006"/>
          </a:xfrm>
          <a:prstGeom prst="rect">
            <a:avLst/>
          </a:prstGeom>
        </p:spPr>
      </p:pic>
    </p:spTree>
    <p:extLst>
      <p:ext uri="{BB962C8B-B14F-4D97-AF65-F5344CB8AC3E}">
        <p14:creationId xmlns:p14="http://schemas.microsoft.com/office/powerpoint/2010/main" val="277000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4703-D4E9-B47C-A9C1-D1C9D17E72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02140F-DE87-8A45-5E60-963C6C7C66B9}"/>
              </a:ext>
            </a:extLst>
          </p:cNvPr>
          <p:cNvSpPr>
            <a:spLocks noGrp="1"/>
          </p:cNvSpPr>
          <p:nvPr>
            <p:ph type="title"/>
          </p:nvPr>
        </p:nvSpPr>
        <p:spPr>
          <a:xfrm>
            <a:off x="311700" y="265125"/>
            <a:ext cx="8520600" cy="794457"/>
          </a:xfrm>
        </p:spPr>
        <p:txBody>
          <a:bodyPr/>
          <a:lstStyle/>
          <a:p>
            <a:pPr algn="ctr"/>
            <a:r>
              <a:rPr lang="pt-BR" sz="1800" b="1" dirty="0">
                <a:latin typeface="Verdana" panose="020B0604030504040204" pitchFamily="34" charset="0"/>
                <a:ea typeface="Verdana" panose="020B0604030504040204" pitchFamily="34" charset="0"/>
              </a:rPr>
              <a:t>Pontos de Atenção</a:t>
            </a:r>
            <a:br>
              <a:rPr lang="pt-BR" sz="1800" b="1" dirty="0">
                <a:latin typeface="Verdana" panose="020B0604030504040204" pitchFamily="34" charset="0"/>
                <a:ea typeface="Verdana" panose="020B0604030504040204" pitchFamily="34" charset="0"/>
              </a:rPr>
            </a:br>
            <a:r>
              <a:rPr lang="pt-BR" sz="1800" b="1" dirty="0">
                <a:latin typeface="Verdana" panose="020B0604030504040204" pitchFamily="34" charset="0"/>
                <a:ea typeface="Verdana" panose="020B0604030504040204" pitchFamily="34" charset="0"/>
              </a:rPr>
              <a:t>CONTRATOS</a:t>
            </a:r>
            <a:endParaRPr lang="pt-BR" sz="1800" b="1" dirty="0"/>
          </a:p>
        </p:txBody>
      </p:sp>
      <p:sp>
        <p:nvSpPr>
          <p:cNvPr id="3" name="Espaço Reservado para Texto 2">
            <a:extLst>
              <a:ext uri="{FF2B5EF4-FFF2-40B4-BE49-F238E27FC236}">
                <a16:creationId xmlns:a16="http://schemas.microsoft.com/office/drawing/2014/main" id="{86CBF97B-2C71-0B13-EB4B-BBA833D03C98}"/>
              </a:ext>
            </a:extLst>
          </p:cNvPr>
          <p:cNvSpPr>
            <a:spLocks noGrp="1"/>
          </p:cNvSpPr>
          <p:nvPr>
            <p:ph type="body" idx="1"/>
          </p:nvPr>
        </p:nvSpPr>
        <p:spPr>
          <a:xfrm>
            <a:off x="251521" y="843558"/>
            <a:ext cx="8580779" cy="3888432"/>
          </a:xfrm>
        </p:spPr>
        <p:txBody>
          <a:bodyPr/>
          <a:lstStyle/>
          <a:p>
            <a:pPr marL="114300" indent="0" algn="ctr">
              <a:buNone/>
            </a:pPr>
            <a:endParaRPr lang="pt-BR" dirty="0">
              <a:solidFill>
                <a:schemeClr val="tx1"/>
              </a:solidFill>
              <a:latin typeface="Verdana" panose="020B0604030504040204" pitchFamily="34" charset="0"/>
              <a:ea typeface="Verdana" panose="020B0604030504040204" pitchFamily="34" charset="0"/>
            </a:endParaRPr>
          </a:p>
          <a:p>
            <a:pPr marL="114300" indent="0" algn="ctr">
              <a:buNone/>
            </a:pPr>
            <a:endParaRPr lang="pt-BR" dirty="0">
              <a:solidFill>
                <a:schemeClr val="tx1"/>
              </a:solidFill>
              <a:latin typeface="Verdana" panose="020B0604030504040204" pitchFamily="34" charset="0"/>
              <a:ea typeface="Verdana" panose="020B0604030504040204" pitchFamily="34" charset="0"/>
            </a:endParaRPr>
          </a:p>
        </p:txBody>
      </p:sp>
      <p:pic>
        <p:nvPicPr>
          <p:cNvPr id="4" name="Imagem 3" descr="Texto&#10;&#10;Descrição gerada automaticamente">
            <a:extLst>
              <a:ext uri="{FF2B5EF4-FFF2-40B4-BE49-F238E27FC236}">
                <a16:creationId xmlns:a16="http://schemas.microsoft.com/office/drawing/2014/main" id="{09E260A1-05B5-D090-6E71-B2565593E805}"/>
              </a:ext>
            </a:extLst>
          </p:cNvPr>
          <p:cNvPicPr>
            <a:picLocks noChangeAspect="1"/>
          </p:cNvPicPr>
          <p:nvPr/>
        </p:nvPicPr>
        <p:blipFill>
          <a:blip r:embed="rId2"/>
          <a:stretch>
            <a:fillRect/>
          </a:stretch>
        </p:blipFill>
        <p:spPr>
          <a:xfrm>
            <a:off x="251521" y="265125"/>
            <a:ext cx="648071" cy="350602"/>
          </a:xfrm>
          <a:prstGeom prst="rect">
            <a:avLst/>
          </a:prstGeom>
        </p:spPr>
      </p:pic>
      <p:sp>
        <p:nvSpPr>
          <p:cNvPr id="7" name="CaixaDeTexto 6">
            <a:extLst>
              <a:ext uri="{FF2B5EF4-FFF2-40B4-BE49-F238E27FC236}">
                <a16:creationId xmlns:a16="http://schemas.microsoft.com/office/drawing/2014/main" id="{22C8AF12-00DB-46B1-A865-8D0515337421}"/>
              </a:ext>
            </a:extLst>
          </p:cNvPr>
          <p:cNvSpPr txBox="1"/>
          <p:nvPr/>
        </p:nvSpPr>
        <p:spPr>
          <a:xfrm>
            <a:off x="595445" y="295990"/>
            <a:ext cx="8148732" cy="4308872"/>
          </a:xfrm>
          <a:prstGeom prst="rect">
            <a:avLst/>
          </a:prstGeom>
          <a:noFill/>
        </p:spPr>
        <p:txBody>
          <a:bodyPr wrap="square">
            <a:spAutoFit/>
          </a:bodyPr>
          <a:lstStyle/>
          <a:p>
            <a:endParaRPr lang="pt-BR" sz="1400" i="1" dirty="0">
              <a:effectLst/>
              <a:latin typeface="Calibri" panose="020F0502020204030204" pitchFamily="34" charset="0"/>
              <a:ea typeface="Calibri" panose="020F0502020204030204" pitchFamily="34" charset="0"/>
            </a:endParaRPr>
          </a:p>
          <a:p>
            <a:endParaRPr lang="pt-BR" i="1" dirty="0">
              <a:latin typeface="Calibri" panose="020F0502020204030204" pitchFamily="34" charset="0"/>
              <a:ea typeface="Calibri" panose="020F0502020204030204" pitchFamily="34" charset="0"/>
            </a:endParaRPr>
          </a:p>
          <a:p>
            <a:pPr algn="just"/>
            <a:endParaRPr lang="pt-BR" sz="1800" dirty="0">
              <a:latin typeface="Calibri" panose="020F0502020204030204" pitchFamily="34" charset="0"/>
            </a:endParaRPr>
          </a:p>
          <a:p>
            <a:pPr algn="just"/>
            <a:endParaRPr lang="pt-BR" sz="1800" dirty="0">
              <a:latin typeface="Calibri" panose="020F0502020204030204" pitchFamily="34" charset="0"/>
            </a:endParaRPr>
          </a:p>
          <a:p>
            <a:pPr algn="just"/>
            <a:r>
              <a:rPr lang="pt-BR" dirty="0">
                <a:latin typeface="Calibri" panose="020F0502020204030204" pitchFamily="34" charset="0"/>
              </a:rPr>
              <a:t>O servidor não poderá ser recontratado (5 anos), em razão de não preenchimento do requisito de boa conduta (Consultar o SEPES em caso de dúvidas ou ligar na escola que executou a extinção), mesmo que esteja devidamente classificado em novo processo seletivo ou cadastro emergencial, </a:t>
            </a:r>
            <a:r>
              <a:rPr lang="pt-BR" b="1" dirty="0">
                <a:latin typeface="Calibri" panose="020F0502020204030204" pitchFamily="34" charset="0"/>
              </a:rPr>
              <a:t>EXCETO, SE O MOTIVO DA EXTINÇÃO FOR ULTRAPASSAR O LIMITE DE FALTAS PERMITIDAS, </a:t>
            </a:r>
            <a:r>
              <a:rPr lang="pt-BR" dirty="0">
                <a:latin typeface="Calibri" panose="020F0502020204030204" pitchFamily="34" charset="0"/>
              </a:rPr>
              <a:t>em conformidade com o § 1º e 2º, artigo 8 da Resolução SEDUC 44/2024:</a:t>
            </a:r>
          </a:p>
          <a:p>
            <a:r>
              <a:rPr lang="pt-BR" dirty="0">
                <a:latin typeface="Calibri" panose="020F0502020204030204" pitchFamily="34" charset="0"/>
              </a:rPr>
              <a:t> </a:t>
            </a:r>
          </a:p>
          <a:p>
            <a:endParaRPr lang="pt-BR" dirty="0">
              <a:latin typeface="Calibri" panose="020F0502020204030204" pitchFamily="34" charset="0"/>
            </a:endParaRPr>
          </a:p>
          <a:p>
            <a:pPr algn="just"/>
            <a:r>
              <a:rPr lang="pt-BR" dirty="0">
                <a:latin typeface="Calibri" panose="020F0502020204030204" pitchFamily="34" charset="0"/>
              </a:rPr>
              <a:t>§1º - O docente que venha a ter o contratado extinto, por descumprimento contratual, no inciso IV do artigo 8º da Lei Complementar nº 1.093, de 16 de julho de 2009, não poderá ser recontratado, em razão de não preenchimento do requisito de boa conduta, mesmo que esteja devidamente classificado em novo processo seletivo ou cadastro emergencial.</a:t>
            </a:r>
          </a:p>
          <a:p>
            <a:pPr algn="just"/>
            <a:endParaRPr lang="pt-BR" dirty="0">
              <a:latin typeface="Calibri" panose="020F0502020204030204" pitchFamily="34" charset="0"/>
            </a:endParaRPr>
          </a:p>
          <a:p>
            <a:r>
              <a:rPr lang="pt-BR" dirty="0">
                <a:latin typeface="Calibri" panose="020F0502020204030204" pitchFamily="34" charset="0"/>
              </a:rPr>
              <a:t>(...)</a:t>
            </a:r>
          </a:p>
          <a:p>
            <a:r>
              <a:rPr lang="pt-BR" dirty="0">
                <a:latin typeface="Calibri" panose="020F0502020204030204" pitchFamily="34" charset="0"/>
              </a:rPr>
              <a:t>§2º - O contrato, que for extinto por descumprimento legal, por ultrapassar o limite de ausências legais, não se aplicará o previsto no §1º deste artigo.</a:t>
            </a:r>
          </a:p>
        </p:txBody>
      </p:sp>
    </p:spTree>
    <p:extLst>
      <p:ext uri="{BB962C8B-B14F-4D97-AF65-F5344CB8AC3E}">
        <p14:creationId xmlns:p14="http://schemas.microsoft.com/office/powerpoint/2010/main" val="406482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9D159-897A-246F-A164-BACC14300F85}"/>
              </a:ext>
            </a:extLst>
          </p:cNvPr>
          <p:cNvSpPr>
            <a:spLocks noGrp="1"/>
          </p:cNvSpPr>
          <p:nvPr>
            <p:ph type="title"/>
          </p:nvPr>
        </p:nvSpPr>
        <p:spPr>
          <a:xfrm>
            <a:off x="2195736" y="196650"/>
            <a:ext cx="4536504" cy="755700"/>
          </a:xfrm>
        </p:spPr>
        <p:txBody>
          <a:bodyPr/>
          <a:lstStyle/>
          <a:p>
            <a:pPr algn="ctr"/>
            <a:r>
              <a:rPr lang="pt-BR" b="1" dirty="0"/>
              <a:t>Pontos de Atenção </a:t>
            </a:r>
            <a:br>
              <a:rPr lang="pt-BR" b="1" dirty="0"/>
            </a:br>
            <a:r>
              <a:rPr lang="pt-BR" b="1" dirty="0"/>
              <a:t>Geral </a:t>
            </a:r>
          </a:p>
        </p:txBody>
      </p:sp>
      <p:sp>
        <p:nvSpPr>
          <p:cNvPr id="3" name="Espaço Reservado para Texto 2">
            <a:extLst>
              <a:ext uri="{FF2B5EF4-FFF2-40B4-BE49-F238E27FC236}">
                <a16:creationId xmlns:a16="http://schemas.microsoft.com/office/drawing/2014/main" id="{207B12D4-6A53-562E-7D91-69C0895B5B12}"/>
              </a:ext>
            </a:extLst>
          </p:cNvPr>
          <p:cNvSpPr>
            <a:spLocks noGrp="1"/>
          </p:cNvSpPr>
          <p:nvPr>
            <p:ph type="body" idx="1"/>
          </p:nvPr>
        </p:nvSpPr>
        <p:spPr>
          <a:xfrm>
            <a:off x="323528" y="1059582"/>
            <a:ext cx="8394846" cy="3179400"/>
          </a:xfrm>
        </p:spPr>
        <p:txBody>
          <a:bodyPr/>
          <a:lstStyle/>
          <a:p>
            <a:pPr marL="152400" indent="0">
              <a:buNone/>
            </a:pPr>
            <a:r>
              <a:rPr lang="pt-BR" sz="1600" dirty="0">
                <a:solidFill>
                  <a:schemeClr val="tx1"/>
                </a:solidFill>
              </a:rPr>
              <a:t>1 - Verificar o cronograma de envio de solicitação de pecúnia (4 meses antes do mês de aniversário) tendo em vista a necessidade de publicação (Lembrar da </a:t>
            </a:r>
            <a:r>
              <a:rPr lang="pt-BR" sz="1600" b="1" u="sng" dirty="0">
                <a:solidFill>
                  <a:schemeClr val="tx1"/>
                </a:solidFill>
              </a:rPr>
              <a:t>“palma da mãe”</a:t>
            </a:r>
            <a:r>
              <a:rPr lang="pt-BR" sz="1600" dirty="0">
                <a:solidFill>
                  <a:schemeClr val="tx1"/>
                </a:solidFill>
              </a:rPr>
              <a:t>);</a:t>
            </a:r>
            <a:br>
              <a:rPr lang="pt-BR" sz="1600" dirty="0">
                <a:solidFill>
                  <a:schemeClr val="tx1"/>
                </a:solidFill>
              </a:rPr>
            </a:br>
            <a:br>
              <a:rPr lang="pt-BR" sz="1600" dirty="0">
                <a:solidFill>
                  <a:schemeClr val="tx1"/>
                </a:solidFill>
              </a:rPr>
            </a:br>
            <a:r>
              <a:rPr lang="pt-BR" sz="1600" dirty="0">
                <a:solidFill>
                  <a:schemeClr val="tx1"/>
                </a:solidFill>
              </a:rPr>
              <a:t>2 -  solicitações de fruição de licença prêmio de docentes de mais de 15 dias devem ser encaminhadas com dados do substituto do interessado em sala de aula;</a:t>
            </a:r>
            <a:br>
              <a:rPr lang="pt-BR" sz="1600" dirty="0">
                <a:solidFill>
                  <a:schemeClr val="tx1"/>
                </a:solidFill>
              </a:rPr>
            </a:br>
            <a:br>
              <a:rPr lang="pt-BR" sz="1600" dirty="0">
                <a:solidFill>
                  <a:schemeClr val="tx1"/>
                </a:solidFill>
              </a:rPr>
            </a:br>
            <a:r>
              <a:rPr lang="pt-BR" sz="1600" dirty="0">
                <a:solidFill>
                  <a:schemeClr val="tx1"/>
                </a:solidFill>
              </a:rPr>
              <a:t>3 - As Escolas PEI ao enviarem as designações devem juntar ao ofício, o documento de atribuição da equipe de supervisão, bem como declaração do interessado sobre acúmulo de cargo.</a:t>
            </a:r>
            <a:br>
              <a:rPr lang="pt-BR" sz="1600" dirty="0">
                <a:solidFill>
                  <a:schemeClr val="tx1"/>
                </a:solidFill>
              </a:rPr>
            </a:br>
            <a:br>
              <a:rPr lang="pt-BR" sz="1600" dirty="0">
                <a:solidFill>
                  <a:schemeClr val="tx1"/>
                </a:solidFill>
              </a:rPr>
            </a:br>
            <a:r>
              <a:rPr lang="pt-BR" sz="1600" dirty="0">
                <a:solidFill>
                  <a:schemeClr val="tx1"/>
                </a:solidFill>
              </a:rPr>
              <a:t>4 - No caso de docente </a:t>
            </a:r>
            <a:r>
              <a:rPr lang="pt-BR" sz="1600" dirty="0" err="1">
                <a:solidFill>
                  <a:schemeClr val="tx1"/>
                </a:solidFill>
              </a:rPr>
              <a:t>Cat</a:t>
            </a:r>
            <a:r>
              <a:rPr lang="pt-BR" sz="1600" dirty="0">
                <a:solidFill>
                  <a:schemeClr val="tx1"/>
                </a:solidFill>
              </a:rPr>
              <a:t> "O", ao enviar a designação, verificar se o contrato já está ativo;</a:t>
            </a:r>
            <a:br>
              <a:rPr lang="pt-BR" sz="1600" dirty="0">
                <a:solidFill>
                  <a:schemeClr val="tx1"/>
                </a:solidFill>
              </a:rPr>
            </a:br>
            <a:br>
              <a:rPr lang="pt-BR" sz="1600" dirty="0">
                <a:solidFill>
                  <a:schemeClr val="tx1"/>
                </a:solidFill>
              </a:rPr>
            </a:br>
            <a:br>
              <a:rPr lang="pt-BR" dirty="0"/>
            </a:br>
            <a:endParaRPr lang="pt-BR" dirty="0"/>
          </a:p>
        </p:txBody>
      </p:sp>
    </p:spTree>
    <p:extLst>
      <p:ext uri="{BB962C8B-B14F-4D97-AF65-F5344CB8AC3E}">
        <p14:creationId xmlns:p14="http://schemas.microsoft.com/office/powerpoint/2010/main" val="111522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9D159-897A-246F-A164-BACC14300F85}"/>
              </a:ext>
            </a:extLst>
          </p:cNvPr>
          <p:cNvSpPr>
            <a:spLocks noGrp="1"/>
          </p:cNvSpPr>
          <p:nvPr>
            <p:ph type="title"/>
          </p:nvPr>
        </p:nvSpPr>
        <p:spPr>
          <a:xfrm>
            <a:off x="2195736" y="196650"/>
            <a:ext cx="4536504" cy="755700"/>
          </a:xfrm>
        </p:spPr>
        <p:txBody>
          <a:bodyPr/>
          <a:lstStyle/>
          <a:p>
            <a:pPr algn="ctr"/>
            <a:r>
              <a:rPr lang="pt-BR" b="1" dirty="0"/>
              <a:t>Pontos de Atenção </a:t>
            </a:r>
            <a:br>
              <a:rPr lang="pt-BR" b="1" dirty="0"/>
            </a:br>
            <a:r>
              <a:rPr lang="pt-BR" b="1" dirty="0"/>
              <a:t>Geral </a:t>
            </a:r>
          </a:p>
        </p:txBody>
      </p:sp>
      <p:sp>
        <p:nvSpPr>
          <p:cNvPr id="3" name="Espaço Reservado para Texto 2">
            <a:extLst>
              <a:ext uri="{FF2B5EF4-FFF2-40B4-BE49-F238E27FC236}">
                <a16:creationId xmlns:a16="http://schemas.microsoft.com/office/drawing/2014/main" id="{207B12D4-6A53-562E-7D91-69C0895B5B12}"/>
              </a:ext>
            </a:extLst>
          </p:cNvPr>
          <p:cNvSpPr>
            <a:spLocks noGrp="1"/>
          </p:cNvSpPr>
          <p:nvPr>
            <p:ph type="body" idx="1"/>
          </p:nvPr>
        </p:nvSpPr>
        <p:spPr>
          <a:xfrm>
            <a:off x="425626" y="1059582"/>
            <a:ext cx="8292748" cy="3179400"/>
          </a:xfrm>
        </p:spPr>
        <p:txBody>
          <a:bodyPr/>
          <a:lstStyle/>
          <a:p>
            <a:pPr marL="152400" indent="0">
              <a:buNone/>
            </a:pPr>
            <a:r>
              <a:rPr lang="pt-BR" sz="1600" dirty="0">
                <a:solidFill>
                  <a:schemeClr val="tx1"/>
                </a:solidFill>
              </a:rPr>
              <a:t>5 - Em caso de solicitação de fruição licença prêmio das Escolas PEI, de qualquer quantidade de dias, juntar ofício da direção constando q o afastamento não trará prejuízos pedagógicos, parecer do supervisor de rotina da Escola e informar ao interessado sobre a avaliação 360.</a:t>
            </a:r>
            <a:br>
              <a:rPr lang="pt-BR" sz="1600" dirty="0">
                <a:solidFill>
                  <a:schemeClr val="tx1"/>
                </a:solidFill>
              </a:rPr>
            </a:br>
            <a:br>
              <a:rPr lang="pt-BR" sz="1600" dirty="0">
                <a:solidFill>
                  <a:schemeClr val="tx1"/>
                </a:solidFill>
              </a:rPr>
            </a:br>
            <a:r>
              <a:rPr lang="pt-BR" sz="1600" dirty="0">
                <a:solidFill>
                  <a:schemeClr val="tx1"/>
                </a:solidFill>
              </a:rPr>
              <a:t>6- As Escolas PEI ao enviarem cessações devem sempre constar no ofício a data da publicação da portaria de designação que está sendo cessada e se é a pedido ( nesse caso juntar o pedido do interessado) ou outro motivo (mencionar a legislação).</a:t>
            </a:r>
          </a:p>
          <a:p>
            <a:pPr marL="152400" indent="0">
              <a:buNone/>
            </a:pPr>
            <a:endParaRPr lang="pt-BR" sz="1600" dirty="0">
              <a:solidFill>
                <a:schemeClr val="tx1"/>
              </a:solidFill>
            </a:endParaRPr>
          </a:p>
          <a:p>
            <a:pPr marL="152400" indent="0">
              <a:buNone/>
            </a:pPr>
            <a:r>
              <a:rPr lang="pt-BR" sz="1600" dirty="0">
                <a:solidFill>
                  <a:schemeClr val="tx1"/>
                </a:solidFill>
              </a:rPr>
              <a:t>7 - Escola PEI, caso o docente seja designado e não tenha sido gerado ainda o RS/PV, acompanhar a geração do número e entrar em contato com o SEAPE para emissão de portaria.</a:t>
            </a:r>
            <a:br>
              <a:rPr lang="pt-BR" sz="1400" dirty="0">
                <a:solidFill>
                  <a:schemeClr val="tx1"/>
                </a:solidFill>
              </a:rPr>
            </a:br>
            <a:br>
              <a:rPr lang="pt-BR" dirty="0"/>
            </a:br>
            <a:endParaRPr lang="pt-BR" dirty="0"/>
          </a:p>
        </p:txBody>
      </p:sp>
    </p:spTree>
    <p:extLst>
      <p:ext uri="{BB962C8B-B14F-4D97-AF65-F5344CB8AC3E}">
        <p14:creationId xmlns:p14="http://schemas.microsoft.com/office/powerpoint/2010/main" val="56004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0214B-ABFD-7123-F2F7-83DF52F1227B}"/>
              </a:ext>
            </a:extLst>
          </p:cNvPr>
          <p:cNvSpPr>
            <a:spLocks noGrp="1"/>
          </p:cNvSpPr>
          <p:nvPr>
            <p:ph type="title"/>
          </p:nvPr>
        </p:nvSpPr>
        <p:spPr>
          <a:xfrm>
            <a:off x="431540" y="1617836"/>
            <a:ext cx="8280920" cy="755700"/>
          </a:xfrm>
        </p:spPr>
        <p:txBody>
          <a:bodyPr/>
          <a:lstStyle/>
          <a:p>
            <a:pPr algn="ctr"/>
            <a:br>
              <a:rPr lang="pt-BR" b="1" dirty="0"/>
            </a:br>
            <a:br>
              <a:rPr lang="pt-BR" b="1" dirty="0"/>
            </a:br>
            <a:r>
              <a:rPr lang="pt-BR" b="1" dirty="0"/>
              <a:t>Extinções Contratuais</a:t>
            </a:r>
            <a:br>
              <a:rPr lang="pt-BR" b="1" dirty="0"/>
            </a:br>
            <a:br>
              <a:rPr lang="pt-BR" b="1" dirty="0"/>
            </a:br>
            <a:r>
              <a:rPr lang="pt-BR" sz="1800" b="1" dirty="0">
                <a:effectLst/>
                <a:latin typeface="Aptos"/>
                <a:ea typeface="Aptos"/>
                <a:cs typeface="Times New Roman" panose="02020603050405020304" pitchFamily="18" charset="0"/>
              </a:rPr>
              <a:t>Artigo 8º - </a:t>
            </a:r>
            <a:r>
              <a:rPr lang="pt-BR" sz="1800" dirty="0">
                <a:effectLst/>
                <a:latin typeface="Aptos"/>
                <a:ea typeface="Aptos"/>
                <a:cs typeface="Times New Roman" panose="02020603050405020304" pitchFamily="18" charset="0"/>
              </a:rPr>
              <a:t>O contrato celebrado com fundamento nesta lei complementar extinguir-se-á </a:t>
            </a:r>
            <a:r>
              <a:rPr lang="pt-BR" sz="1800" b="1" dirty="0">
                <a:effectLst/>
                <a:highlight>
                  <a:srgbClr val="FFFF00"/>
                </a:highlight>
                <a:latin typeface="Aptos"/>
                <a:ea typeface="Aptos"/>
                <a:cs typeface="Times New Roman" panose="02020603050405020304" pitchFamily="18" charset="0"/>
              </a:rPr>
              <a:t>antes do término </a:t>
            </a:r>
            <a:r>
              <a:rPr lang="pt-BR" sz="1800" dirty="0">
                <a:effectLst/>
                <a:latin typeface="Aptos"/>
                <a:ea typeface="Aptos"/>
                <a:cs typeface="Times New Roman" panose="02020603050405020304" pitchFamily="18" charset="0"/>
              </a:rPr>
              <a:t>de sua vigência:</a:t>
            </a:r>
            <a:br>
              <a:rPr lang="pt-BR" sz="1800" dirty="0">
                <a:effectLst/>
                <a:latin typeface="Aptos"/>
                <a:ea typeface="Aptos"/>
                <a:cs typeface="Times New Roman" panose="02020603050405020304" pitchFamily="18" charset="0"/>
              </a:rPr>
            </a:br>
            <a:endParaRPr lang="pt-BR" sz="1800" b="1" dirty="0"/>
          </a:p>
        </p:txBody>
      </p:sp>
      <p:sp>
        <p:nvSpPr>
          <p:cNvPr id="3" name="Espaço Reservado para Texto 2">
            <a:extLst>
              <a:ext uri="{FF2B5EF4-FFF2-40B4-BE49-F238E27FC236}">
                <a16:creationId xmlns:a16="http://schemas.microsoft.com/office/drawing/2014/main" id="{885ED2AD-5ADD-F623-6314-9BAEA2537485}"/>
              </a:ext>
            </a:extLst>
          </p:cNvPr>
          <p:cNvSpPr>
            <a:spLocks noGrp="1"/>
          </p:cNvSpPr>
          <p:nvPr>
            <p:ph type="body" idx="1"/>
          </p:nvPr>
        </p:nvSpPr>
        <p:spPr>
          <a:xfrm>
            <a:off x="323528" y="1995686"/>
            <a:ext cx="8724796" cy="2376264"/>
          </a:xfrm>
        </p:spPr>
        <p:txBody>
          <a:bodyPr/>
          <a:lstStyle/>
          <a:p>
            <a:pPr marL="152400" indent="0">
              <a:buNone/>
            </a:pPr>
            <a:r>
              <a:rPr lang="pt-BR" sz="1600" b="1" dirty="0">
                <a:solidFill>
                  <a:schemeClr val="tx1"/>
                </a:solidFill>
                <a:highlight>
                  <a:srgbClr val="FFFF00"/>
                </a:highlight>
              </a:rPr>
              <a:t>A PEDIDO</a:t>
            </a:r>
            <a:r>
              <a:rPr lang="pt-BR" sz="1600" b="1" dirty="0">
                <a:solidFill>
                  <a:schemeClr val="tx1"/>
                </a:solidFill>
                <a:highlight>
                  <a:srgbClr val="FFFF00"/>
                </a:highlight>
                <a:latin typeface="Aptos"/>
                <a:cs typeface="Times New Roman" panose="02020603050405020304" pitchFamily="18" charset="0"/>
              </a:rPr>
              <a:t>:</a:t>
            </a:r>
            <a:r>
              <a:rPr lang="pt-BR" sz="1600" b="1" dirty="0">
                <a:solidFill>
                  <a:schemeClr val="tx1"/>
                </a:solidFill>
                <a:effectLst/>
                <a:latin typeface="Aptos"/>
                <a:ea typeface="Aptos"/>
                <a:cs typeface="Times New Roman" panose="02020603050405020304" pitchFamily="18" charset="0"/>
              </a:rPr>
              <a:t>     I- por iniciativa do contratado;</a:t>
            </a:r>
          </a:p>
          <a:p>
            <a:pPr marL="152400" indent="0">
              <a:buNone/>
            </a:pPr>
            <a:endParaRPr lang="pt-BR" sz="1600" b="1" dirty="0">
              <a:solidFill>
                <a:schemeClr val="tx1"/>
              </a:solidFill>
              <a:latin typeface="Aptos"/>
              <a:cs typeface="Times New Roman" panose="02020603050405020304" pitchFamily="18" charset="0"/>
            </a:endParaRPr>
          </a:p>
          <a:p>
            <a:pPr marL="152400" indent="0">
              <a:buNone/>
            </a:pPr>
            <a:r>
              <a:rPr lang="pt-BR" sz="1600" b="1" dirty="0">
                <a:solidFill>
                  <a:schemeClr val="tx1"/>
                </a:solidFill>
                <a:highlight>
                  <a:srgbClr val="FFFF00"/>
                </a:highlight>
                <a:latin typeface="Aptos"/>
                <a:cs typeface="Times New Roman" panose="02020603050405020304" pitchFamily="18" charset="0"/>
              </a:rPr>
              <a:t>DESCUMPRIMENTO CONTRATUAL: </a:t>
            </a:r>
            <a:r>
              <a:rPr lang="pt-BR" sz="1600" b="1" dirty="0">
                <a:solidFill>
                  <a:schemeClr val="tx1"/>
                </a:solidFill>
                <a:latin typeface="Aptos"/>
                <a:cs typeface="Times New Roman" panose="02020603050405020304" pitchFamily="18" charset="0"/>
              </a:rPr>
              <a:t>      IV - por descumprimento de obrigação legal ou contratual por parte do contratado</a:t>
            </a:r>
          </a:p>
          <a:p>
            <a:pPr marL="152400" indent="0">
              <a:buNone/>
            </a:pPr>
            <a:endParaRPr lang="pt-BR" sz="1800" b="1" dirty="0">
              <a:solidFill>
                <a:schemeClr val="tx1"/>
              </a:solidFill>
              <a:latin typeface="Aptos"/>
              <a:cs typeface="Times New Roman" panose="02020603050405020304" pitchFamily="18" charset="0"/>
            </a:endParaRPr>
          </a:p>
          <a:p>
            <a:pPr marL="152400" indent="0">
              <a:buNone/>
            </a:pPr>
            <a:endParaRPr lang="pt-BR" sz="1800" b="1" dirty="0">
              <a:solidFill>
                <a:schemeClr val="tx1"/>
              </a:solidFill>
            </a:endParaRPr>
          </a:p>
        </p:txBody>
      </p:sp>
    </p:spTree>
    <p:extLst>
      <p:ext uri="{BB962C8B-B14F-4D97-AF65-F5344CB8AC3E}">
        <p14:creationId xmlns:p14="http://schemas.microsoft.com/office/powerpoint/2010/main" val="128703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0214B-ABFD-7123-F2F7-83DF52F1227B}"/>
              </a:ext>
            </a:extLst>
          </p:cNvPr>
          <p:cNvSpPr>
            <a:spLocks noGrp="1"/>
          </p:cNvSpPr>
          <p:nvPr>
            <p:ph type="title"/>
          </p:nvPr>
        </p:nvSpPr>
        <p:spPr>
          <a:xfrm>
            <a:off x="312681" y="2456930"/>
            <a:ext cx="8280920" cy="755700"/>
          </a:xfrm>
        </p:spPr>
        <p:txBody>
          <a:bodyPr/>
          <a:lstStyle/>
          <a:p>
            <a:pPr algn="just"/>
            <a:br>
              <a:rPr lang="pt-BR" b="1" dirty="0"/>
            </a:br>
            <a:br>
              <a:rPr lang="pt-BR" b="1" dirty="0"/>
            </a:br>
            <a:br>
              <a:rPr lang="pt-BR" b="1" dirty="0"/>
            </a:br>
            <a:br>
              <a:rPr lang="pt-BR" b="1" dirty="0"/>
            </a:br>
            <a:br>
              <a:rPr lang="pt-BR" b="1" dirty="0"/>
            </a:br>
            <a:r>
              <a:rPr lang="pt-BR" b="1" dirty="0"/>
              <a:t> </a:t>
            </a:r>
            <a:br>
              <a:rPr lang="pt-BR" b="1" dirty="0"/>
            </a:br>
            <a:br>
              <a:rPr lang="pt-BR" b="1" dirty="0"/>
            </a:br>
            <a:r>
              <a:rPr lang="pt-BR" sz="2000" b="1" i="0" dirty="0">
                <a:solidFill>
                  <a:srgbClr val="000000"/>
                </a:solidFill>
                <a:effectLst/>
                <a:latin typeface="Arial" panose="020B0604020202020204" pitchFamily="34" charset="0"/>
              </a:rPr>
              <a:t>Artigo 7° -</a:t>
            </a:r>
            <a:r>
              <a:rPr lang="pt-BR" sz="2000" b="0" i="0" dirty="0">
                <a:solidFill>
                  <a:srgbClr val="000000"/>
                </a:solidFill>
                <a:effectLst/>
                <a:latin typeface="Arial" panose="020B0604020202020204" pitchFamily="34" charset="0"/>
              </a:rPr>
              <a:t> A contratação será efetuada pelo tempo estritamente necessário para atender às hipóteses previstas nesta lei complementar, observada a existência de recursos financeiros e o prazo máximo de 12 (doze) meses. </a:t>
            </a:r>
            <a:r>
              <a:rPr lang="pt-BR" b="0" i="0" dirty="0">
                <a:solidFill>
                  <a:srgbClr val="000000"/>
                </a:solidFill>
                <a:effectLst/>
                <a:latin typeface="Arial" panose="020B0604020202020204" pitchFamily="34" charset="0"/>
              </a:rPr>
              <a:t>(NR)</a:t>
            </a:r>
            <a:r>
              <a:rPr lang="pt-BR" sz="2400" dirty="0">
                <a:effectLst/>
                <a:latin typeface="Aptos"/>
                <a:ea typeface="Aptos"/>
                <a:cs typeface="Times New Roman" panose="02020603050405020304" pitchFamily="18" charset="0"/>
              </a:rPr>
              <a:t>:</a:t>
            </a:r>
            <a:br>
              <a:rPr lang="pt-BR" sz="2400" dirty="0">
                <a:effectLst/>
                <a:latin typeface="Aptos"/>
                <a:ea typeface="Aptos"/>
                <a:cs typeface="Times New Roman" panose="02020603050405020304" pitchFamily="18" charset="0"/>
              </a:rPr>
            </a:br>
            <a:endParaRPr lang="pt-BR" b="1" dirty="0"/>
          </a:p>
        </p:txBody>
      </p:sp>
      <p:sp>
        <p:nvSpPr>
          <p:cNvPr id="3" name="Espaço Reservado para Texto 2">
            <a:extLst>
              <a:ext uri="{FF2B5EF4-FFF2-40B4-BE49-F238E27FC236}">
                <a16:creationId xmlns:a16="http://schemas.microsoft.com/office/drawing/2014/main" id="{885ED2AD-5ADD-F623-6314-9BAEA2537485}"/>
              </a:ext>
            </a:extLst>
          </p:cNvPr>
          <p:cNvSpPr>
            <a:spLocks noGrp="1"/>
          </p:cNvSpPr>
          <p:nvPr>
            <p:ph type="body" idx="1"/>
          </p:nvPr>
        </p:nvSpPr>
        <p:spPr>
          <a:xfrm>
            <a:off x="209602" y="3147813"/>
            <a:ext cx="8754886" cy="1060183"/>
          </a:xfrm>
        </p:spPr>
        <p:txBody>
          <a:bodyPr/>
          <a:lstStyle/>
          <a:p>
            <a:pPr marL="152400" indent="0">
              <a:buNone/>
            </a:pPr>
            <a:r>
              <a:rPr lang="pt-BR" sz="2000" b="1" i="0" dirty="0">
                <a:solidFill>
                  <a:srgbClr val="000000"/>
                </a:solidFill>
                <a:effectLst/>
                <a:latin typeface="Arial" panose="020B0604020202020204" pitchFamily="34" charset="0"/>
              </a:rPr>
              <a:t>§ 1° -</a:t>
            </a:r>
            <a:r>
              <a:rPr lang="pt-BR" sz="2000" b="0" i="0" dirty="0">
                <a:solidFill>
                  <a:srgbClr val="000000"/>
                </a:solidFill>
                <a:effectLst/>
                <a:latin typeface="Arial" panose="020B0604020202020204" pitchFamily="34" charset="0"/>
              </a:rPr>
              <a:t> A contratação para o exercício de função docente terá o prazo máximo de 3 (três) anos e poderá ser prorrogada até o último dia letivo do ano em que findar esse prazo. (NR)</a:t>
            </a:r>
            <a:endParaRPr lang="pt-BR" sz="2000" b="1" dirty="0">
              <a:solidFill>
                <a:schemeClr val="tx1"/>
              </a:solidFill>
            </a:endParaRPr>
          </a:p>
        </p:txBody>
      </p:sp>
      <p:pic>
        <p:nvPicPr>
          <p:cNvPr id="7" name="Imagem 6">
            <a:extLst>
              <a:ext uri="{FF2B5EF4-FFF2-40B4-BE49-F238E27FC236}">
                <a16:creationId xmlns:a16="http://schemas.microsoft.com/office/drawing/2014/main" id="{5140BDCD-BD04-46D4-8106-154816B1D34B}"/>
              </a:ext>
            </a:extLst>
          </p:cNvPr>
          <p:cNvPicPr>
            <a:picLocks noChangeAspect="1"/>
          </p:cNvPicPr>
          <p:nvPr/>
        </p:nvPicPr>
        <p:blipFill>
          <a:blip r:embed="rId2"/>
          <a:stretch>
            <a:fillRect/>
          </a:stretch>
        </p:blipFill>
        <p:spPr>
          <a:xfrm>
            <a:off x="2779620" y="295369"/>
            <a:ext cx="3584759" cy="640135"/>
          </a:xfrm>
          <a:prstGeom prst="rect">
            <a:avLst/>
          </a:prstGeom>
        </p:spPr>
      </p:pic>
    </p:spTree>
    <p:extLst>
      <p:ext uri="{BB962C8B-B14F-4D97-AF65-F5344CB8AC3E}">
        <p14:creationId xmlns:p14="http://schemas.microsoft.com/office/powerpoint/2010/main" val="1719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4703-D4E9-B47C-A9C1-D1C9D17E72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02140F-DE87-8A45-5E60-963C6C7C66B9}"/>
              </a:ext>
            </a:extLst>
          </p:cNvPr>
          <p:cNvSpPr>
            <a:spLocks noGrp="1"/>
          </p:cNvSpPr>
          <p:nvPr>
            <p:ph type="title"/>
          </p:nvPr>
        </p:nvSpPr>
        <p:spPr>
          <a:xfrm>
            <a:off x="311700" y="265125"/>
            <a:ext cx="8520600" cy="794457"/>
          </a:xfrm>
        </p:spPr>
        <p:txBody>
          <a:bodyPr/>
          <a:lstStyle/>
          <a:p>
            <a:pPr algn="ctr"/>
            <a:r>
              <a:rPr lang="pt-BR" sz="1800" b="1" dirty="0">
                <a:latin typeface="Verdana" panose="020B0604030504040204" pitchFamily="34" charset="0"/>
                <a:ea typeface="Verdana" panose="020B0604030504040204" pitchFamily="34" charset="0"/>
              </a:rPr>
              <a:t>CONTRATOS</a:t>
            </a:r>
            <a:endParaRPr lang="pt-BR" sz="1800" b="1" dirty="0"/>
          </a:p>
        </p:txBody>
      </p:sp>
      <p:sp>
        <p:nvSpPr>
          <p:cNvPr id="3" name="Espaço Reservado para Texto 2">
            <a:extLst>
              <a:ext uri="{FF2B5EF4-FFF2-40B4-BE49-F238E27FC236}">
                <a16:creationId xmlns:a16="http://schemas.microsoft.com/office/drawing/2014/main" id="{86CBF97B-2C71-0B13-EB4B-BBA833D03C98}"/>
              </a:ext>
            </a:extLst>
          </p:cNvPr>
          <p:cNvSpPr>
            <a:spLocks noGrp="1"/>
          </p:cNvSpPr>
          <p:nvPr>
            <p:ph type="body" idx="1"/>
          </p:nvPr>
        </p:nvSpPr>
        <p:spPr>
          <a:xfrm>
            <a:off x="107504" y="843558"/>
            <a:ext cx="8724796" cy="3888432"/>
          </a:xfrm>
        </p:spPr>
        <p:txBody>
          <a:bodyPr/>
          <a:lstStyle/>
          <a:p>
            <a:pPr marL="114300" indent="0" algn="just">
              <a:buNone/>
            </a:pPr>
            <a:r>
              <a:rPr lang="pt-BR" b="1" dirty="0">
                <a:solidFill>
                  <a:schemeClr val="tx1"/>
                </a:solidFill>
                <a:latin typeface="Verdana" panose="020B0604030504040204" pitchFamily="34" charset="0"/>
                <a:ea typeface="Verdana" panose="020B0604030504040204" pitchFamily="34" charset="0"/>
              </a:rPr>
              <a:t>1)DOCUMENTAÇÃO:</a:t>
            </a:r>
            <a:br>
              <a:rPr lang="pt-BR" b="1" dirty="0">
                <a:latin typeface="Verdana" panose="020B0604030504040204" pitchFamily="34" charset="0"/>
                <a:ea typeface="Verdana" panose="020B0604030504040204" pitchFamily="34" charset="0"/>
              </a:rPr>
            </a:br>
            <a:endParaRPr lang="pt-BR" b="1" dirty="0">
              <a:latin typeface="Verdana" panose="020B0604030504040204" pitchFamily="34" charset="0"/>
              <a:ea typeface="Verdana" panose="020B0604030504040204" pitchFamily="34" charset="0"/>
            </a:endParaRPr>
          </a:p>
          <a:p>
            <a:pPr marL="114300" indent="0" algn="just">
              <a:buNone/>
            </a:pPr>
            <a:r>
              <a:rPr lang="pt-BR" dirty="0">
                <a:solidFill>
                  <a:schemeClr val="tx1"/>
                </a:solidFill>
                <a:latin typeface="Verdana" panose="020B0604030504040204" pitchFamily="34" charset="0"/>
                <a:ea typeface="Verdana" panose="020B0604030504040204" pitchFamily="34" charset="0"/>
              </a:rPr>
              <a:t>A documentação para contratação deverá ser enviada digitalizada e em um </a:t>
            </a:r>
            <a:r>
              <a:rPr lang="pt-BR" b="1" dirty="0">
                <a:solidFill>
                  <a:schemeClr val="tx1"/>
                </a:solidFill>
                <a:latin typeface="Verdana" panose="020B0604030504040204" pitchFamily="34" charset="0"/>
                <a:ea typeface="Verdana" panose="020B0604030504040204" pitchFamily="34" charset="0"/>
              </a:rPr>
              <a:t>ÚNICO ARQUIVO </a:t>
            </a:r>
            <a:r>
              <a:rPr lang="pt-BR" dirty="0">
                <a:solidFill>
                  <a:schemeClr val="tx1"/>
                </a:solidFill>
                <a:latin typeface="Verdana" panose="020B0604030504040204" pitchFamily="34" charset="0"/>
                <a:ea typeface="Verdana" panose="020B0604030504040204" pitchFamily="34" charset="0"/>
              </a:rPr>
              <a:t>para o e-mail do SEPES (cts.sepes@educacao.sp.gov.br) seguindo o </a:t>
            </a:r>
            <a:r>
              <a:rPr lang="pt-BR" dirty="0" err="1">
                <a:solidFill>
                  <a:schemeClr val="tx1"/>
                </a:solidFill>
                <a:latin typeface="Verdana" panose="020B0604030504040204" pitchFamily="34" charset="0"/>
                <a:ea typeface="Verdana" panose="020B0604030504040204" pitchFamily="34" charset="0"/>
              </a:rPr>
              <a:t>check-list</a:t>
            </a:r>
            <a:r>
              <a:rPr lang="pt-BR" dirty="0">
                <a:solidFill>
                  <a:schemeClr val="tx1"/>
                </a:solidFill>
                <a:latin typeface="Verdana" panose="020B0604030504040204" pitchFamily="34" charset="0"/>
                <a:ea typeface="Verdana" panose="020B0604030504040204" pitchFamily="34" charset="0"/>
              </a:rPr>
              <a:t>. Digitalizar preferencialmente a documentação na ordem que consta no </a:t>
            </a:r>
            <a:r>
              <a:rPr lang="pt-BR" dirty="0" err="1">
                <a:solidFill>
                  <a:schemeClr val="tx1"/>
                </a:solidFill>
                <a:latin typeface="Verdana" panose="020B0604030504040204" pitchFamily="34" charset="0"/>
                <a:ea typeface="Verdana" panose="020B0604030504040204" pitchFamily="34" charset="0"/>
              </a:rPr>
              <a:t>check-list</a:t>
            </a:r>
            <a:r>
              <a:rPr lang="pt-BR" dirty="0">
                <a:solidFill>
                  <a:schemeClr val="tx1"/>
                </a:solidFill>
                <a:latin typeface="Verdana" panose="020B0604030504040204" pitchFamily="34" charset="0"/>
                <a:ea typeface="Verdana" panose="020B0604030504040204" pitchFamily="34" charset="0"/>
              </a:rPr>
              <a:t>. </a:t>
            </a:r>
          </a:p>
          <a:p>
            <a:pPr marL="114300" indent="0" algn="just">
              <a:buNone/>
            </a:pPr>
            <a:br>
              <a:rPr lang="pt-BR" dirty="0">
                <a:solidFill>
                  <a:schemeClr val="tx1"/>
                </a:solidFill>
                <a:latin typeface="Verdana" panose="020B0604030504040204" pitchFamily="34" charset="0"/>
                <a:ea typeface="Verdana" panose="020B0604030504040204" pitchFamily="34" charset="0"/>
              </a:rPr>
            </a:br>
            <a:r>
              <a:rPr lang="pt-BR" dirty="0">
                <a:solidFill>
                  <a:schemeClr val="tx1"/>
                </a:solidFill>
                <a:latin typeface="Verdana" panose="020B0604030504040204" pitchFamily="34" charset="0"/>
                <a:ea typeface="Verdana" panose="020B0604030504040204" pitchFamily="34" charset="0"/>
              </a:rPr>
              <a:t>No campo “assunto” do e-mail deverá constar “contrato categoria O” seguido do NOME COMPLETO do professor. Exemplo: “CONTRATO CATEGORIA O – MARIA HELENA DA SILVA SANTOS”. </a:t>
            </a:r>
          </a:p>
        </p:txBody>
      </p:sp>
      <p:pic>
        <p:nvPicPr>
          <p:cNvPr id="4" name="Imagem 3" descr="Texto&#10;&#10;Descrição gerada automaticamente">
            <a:extLst>
              <a:ext uri="{FF2B5EF4-FFF2-40B4-BE49-F238E27FC236}">
                <a16:creationId xmlns:a16="http://schemas.microsoft.com/office/drawing/2014/main" id="{09E260A1-05B5-D090-6E71-B2565593E805}"/>
              </a:ext>
            </a:extLst>
          </p:cNvPr>
          <p:cNvPicPr>
            <a:picLocks noChangeAspect="1"/>
          </p:cNvPicPr>
          <p:nvPr/>
        </p:nvPicPr>
        <p:blipFill>
          <a:blip r:embed="rId2"/>
          <a:stretch>
            <a:fillRect/>
          </a:stretch>
        </p:blipFill>
        <p:spPr>
          <a:xfrm>
            <a:off x="251521" y="265125"/>
            <a:ext cx="648071" cy="350602"/>
          </a:xfrm>
          <a:prstGeom prst="rect">
            <a:avLst/>
          </a:prstGeom>
        </p:spPr>
      </p:pic>
    </p:spTree>
    <p:extLst>
      <p:ext uri="{BB962C8B-B14F-4D97-AF65-F5344CB8AC3E}">
        <p14:creationId xmlns:p14="http://schemas.microsoft.com/office/powerpoint/2010/main" val="220827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4703-D4E9-B47C-A9C1-D1C9D17E72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02140F-DE87-8A45-5E60-963C6C7C66B9}"/>
              </a:ext>
            </a:extLst>
          </p:cNvPr>
          <p:cNvSpPr>
            <a:spLocks noGrp="1"/>
          </p:cNvSpPr>
          <p:nvPr>
            <p:ph type="title"/>
          </p:nvPr>
        </p:nvSpPr>
        <p:spPr>
          <a:xfrm>
            <a:off x="311700" y="265125"/>
            <a:ext cx="8520600" cy="794457"/>
          </a:xfrm>
        </p:spPr>
        <p:txBody>
          <a:bodyPr/>
          <a:lstStyle/>
          <a:p>
            <a:pPr algn="ctr"/>
            <a:r>
              <a:rPr lang="pt-BR" sz="1800" b="1" dirty="0">
                <a:latin typeface="Verdana" panose="020B0604030504040204" pitchFamily="34" charset="0"/>
                <a:ea typeface="Verdana" panose="020B0604030504040204" pitchFamily="34" charset="0"/>
              </a:rPr>
              <a:t>CONTRATOS</a:t>
            </a:r>
            <a:endParaRPr lang="pt-BR" sz="1800" b="1" dirty="0"/>
          </a:p>
        </p:txBody>
      </p:sp>
      <p:sp>
        <p:nvSpPr>
          <p:cNvPr id="3" name="Espaço Reservado para Texto 2">
            <a:extLst>
              <a:ext uri="{FF2B5EF4-FFF2-40B4-BE49-F238E27FC236}">
                <a16:creationId xmlns:a16="http://schemas.microsoft.com/office/drawing/2014/main" id="{86CBF97B-2C71-0B13-EB4B-BBA833D03C98}"/>
              </a:ext>
            </a:extLst>
          </p:cNvPr>
          <p:cNvSpPr>
            <a:spLocks noGrp="1"/>
          </p:cNvSpPr>
          <p:nvPr>
            <p:ph type="body" idx="1"/>
          </p:nvPr>
        </p:nvSpPr>
        <p:spPr>
          <a:xfrm>
            <a:off x="311700" y="843558"/>
            <a:ext cx="8520600" cy="3888432"/>
          </a:xfrm>
        </p:spPr>
        <p:txBody>
          <a:bodyPr/>
          <a:lstStyle/>
          <a:p>
            <a:pPr marL="114300" indent="0" algn="ctr">
              <a:buNone/>
            </a:pPr>
            <a:r>
              <a:rPr lang="pt-BR" b="1" dirty="0">
                <a:solidFill>
                  <a:schemeClr val="tx1"/>
                </a:solidFill>
                <a:latin typeface="Verdana" panose="020B0604030504040204" pitchFamily="34" charset="0"/>
                <a:ea typeface="Verdana" panose="020B0604030504040204" pitchFamily="34" charset="0"/>
              </a:rPr>
              <a:t>2)DIGITALIZAÇÃO</a:t>
            </a:r>
          </a:p>
          <a:p>
            <a:pPr marL="114300" indent="0" algn="just">
              <a:buNone/>
            </a:pPr>
            <a:r>
              <a:rPr lang="pt-BR" dirty="0">
                <a:solidFill>
                  <a:schemeClr val="tx1"/>
                </a:solidFill>
                <a:latin typeface="Verdana" panose="020B0604030504040204" pitchFamily="34" charset="0"/>
                <a:ea typeface="Verdana" panose="020B0604030504040204" pitchFamily="34" charset="0"/>
              </a:rPr>
              <a:t>A digitalização deverá estar legível (com boa definição) e sem conter páginas de cabeça para baixo. Atenção especial para o comprovante de conta bancária que deverá estar legível e atualizado.</a:t>
            </a:r>
            <a:br>
              <a:rPr lang="pt-BR" dirty="0">
                <a:solidFill>
                  <a:schemeClr val="tx1"/>
                </a:solidFill>
                <a:latin typeface="Verdana" panose="020B0604030504040204" pitchFamily="34" charset="0"/>
                <a:ea typeface="Verdana" panose="020B0604030504040204" pitchFamily="34" charset="0"/>
              </a:rPr>
            </a:br>
            <a:br>
              <a:rPr lang="pt-BR" dirty="0">
                <a:solidFill>
                  <a:schemeClr val="tx1"/>
                </a:solidFill>
                <a:latin typeface="Verdana" panose="020B0604030504040204" pitchFamily="34" charset="0"/>
                <a:ea typeface="Verdana" panose="020B0604030504040204" pitchFamily="34" charset="0"/>
              </a:rPr>
            </a:br>
            <a:r>
              <a:rPr lang="pt-BR" dirty="0">
                <a:solidFill>
                  <a:schemeClr val="tx1"/>
                </a:solidFill>
                <a:latin typeface="Verdana" panose="020B0604030504040204" pitchFamily="34" charset="0"/>
                <a:ea typeface="Verdana" panose="020B0604030504040204" pitchFamily="34" charset="0"/>
              </a:rPr>
              <a:t>É essencial enviar o modelo CGRH ou documento de alocação. (preferencialmente digitalizar logo após o contrato).</a:t>
            </a:r>
            <a:br>
              <a:rPr lang="pt-BR" dirty="0">
                <a:solidFill>
                  <a:schemeClr val="tx1"/>
                </a:solidFill>
                <a:latin typeface="Verdana" panose="020B0604030504040204" pitchFamily="34" charset="0"/>
                <a:ea typeface="Verdana" panose="020B0604030504040204" pitchFamily="34" charset="0"/>
              </a:rPr>
            </a:br>
            <a:r>
              <a:rPr lang="pt-BR" dirty="0">
                <a:solidFill>
                  <a:schemeClr val="tx1"/>
                </a:solidFill>
                <a:latin typeface="Verdana" panose="020B0604030504040204" pitchFamily="34" charset="0"/>
                <a:ea typeface="Verdana" panose="020B0604030504040204" pitchFamily="34" charset="0"/>
              </a:rPr>
              <a:t> </a:t>
            </a:r>
            <a:br>
              <a:rPr lang="pt-BR" dirty="0">
                <a:solidFill>
                  <a:schemeClr val="tx1"/>
                </a:solidFill>
                <a:latin typeface="Verdana" panose="020B0604030504040204" pitchFamily="34" charset="0"/>
                <a:ea typeface="Verdana" panose="020B0604030504040204" pitchFamily="34" charset="0"/>
              </a:rPr>
            </a:br>
            <a:r>
              <a:rPr lang="pt-BR" dirty="0">
                <a:solidFill>
                  <a:schemeClr val="tx1"/>
                </a:solidFill>
                <a:latin typeface="Verdana" panose="020B0604030504040204" pitchFamily="34" charset="0"/>
                <a:ea typeface="Verdana" panose="020B0604030504040204" pitchFamily="34" charset="0"/>
              </a:rPr>
              <a:t>Enviar declaração assinada do Diretor da Unidade Escolar informando que a documentação foi devidamente conferida, principalmente em relação a formação curricular compatível com a aula atribuída</a:t>
            </a:r>
          </a:p>
        </p:txBody>
      </p:sp>
      <p:pic>
        <p:nvPicPr>
          <p:cNvPr id="4" name="Imagem 3" descr="Texto&#10;&#10;Descrição gerada automaticamente">
            <a:extLst>
              <a:ext uri="{FF2B5EF4-FFF2-40B4-BE49-F238E27FC236}">
                <a16:creationId xmlns:a16="http://schemas.microsoft.com/office/drawing/2014/main" id="{09E260A1-05B5-D090-6E71-B2565593E805}"/>
              </a:ext>
            </a:extLst>
          </p:cNvPr>
          <p:cNvPicPr>
            <a:picLocks noChangeAspect="1"/>
          </p:cNvPicPr>
          <p:nvPr/>
        </p:nvPicPr>
        <p:blipFill>
          <a:blip r:embed="rId2"/>
          <a:stretch>
            <a:fillRect/>
          </a:stretch>
        </p:blipFill>
        <p:spPr>
          <a:xfrm>
            <a:off x="251521" y="265125"/>
            <a:ext cx="648071" cy="350602"/>
          </a:xfrm>
          <a:prstGeom prst="rect">
            <a:avLst/>
          </a:prstGeom>
        </p:spPr>
      </p:pic>
    </p:spTree>
    <p:extLst>
      <p:ext uri="{BB962C8B-B14F-4D97-AF65-F5344CB8AC3E}">
        <p14:creationId xmlns:p14="http://schemas.microsoft.com/office/powerpoint/2010/main" val="283523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4703-D4E9-B47C-A9C1-D1C9D17E72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02140F-DE87-8A45-5E60-963C6C7C66B9}"/>
              </a:ext>
            </a:extLst>
          </p:cNvPr>
          <p:cNvSpPr>
            <a:spLocks noGrp="1"/>
          </p:cNvSpPr>
          <p:nvPr>
            <p:ph type="title"/>
          </p:nvPr>
        </p:nvSpPr>
        <p:spPr>
          <a:xfrm>
            <a:off x="311700" y="265125"/>
            <a:ext cx="8520600" cy="794457"/>
          </a:xfrm>
        </p:spPr>
        <p:txBody>
          <a:bodyPr/>
          <a:lstStyle/>
          <a:p>
            <a:pPr algn="ctr"/>
            <a:r>
              <a:rPr lang="pt-BR" sz="1800" b="1" dirty="0">
                <a:latin typeface="Verdana" panose="020B0604030504040204" pitchFamily="34" charset="0"/>
                <a:ea typeface="Verdana" panose="020B0604030504040204" pitchFamily="34" charset="0"/>
              </a:rPr>
              <a:t>CONTRATOS</a:t>
            </a:r>
            <a:endParaRPr lang="pt-BR" sz="1800" b="1" dirty="0"/>
          </a:p>
        </p:txBody>
      </p:sp>
      <p:sp>
        <p:nvSpPr>
          <p:cNvPr id="3" name="Espaço Reservado para Texto 2">
            <a:extLst>
              <a:ext uri="{FF2B5EF4-FFF2-40B4-BE49-F238E27FC236}">
                <a16:creationId xmlns:a16="http://schemas.microsoft.com/office/drawing/2014/main" id="{86CBF97B-2C71-0B13-EB4B-BBA833D03C98}"/>
              </a:ext>
            </a:extLst>
          </p:cNvPr>
          <p:cNvSpPr>
            <a:spLocks noGrp="1"/>
          </p:cNvSpPr>
          <p:nvPr>
            <p:ph type="body" idx="1"/>
          </p:nvPr>
        </p:nvSpPr>
        <p:spPr>
          <a:xfrm>
            <a:off x="251521" y="843558"/>
            <a:ext cx="8580779" cy="3888432"/>
          </a:xfrm>
        </p:spPr>
        <p:txBody>
          <a:bodyPr/>
          <a:lstStyle/>
          <a:p>
            <a:pPr marL="114300" indent="0" algn="ctr">
              <a:buNone/>
            </a:pPr>
            <a:r>
              <a:rPr lang="pt-BR" b="1" dirty="0">
                <a:solidFill>
                  <a:schemeClr val="tx1"/>
                </a:solidFill>
                <a:latin typeface="Verdana" panose="020B0604030504040204" pitchFamily="34" charset="0"/>
                <a:ea typeface="Verdana" panose="020B0604030504040204" pitchFamily="34" charset="0"/>
              </a:rPr>
              <a:t>3) PRAZOS DE ENTREGA:</a:t>
            </a:r>
          </a:p>
          <a:p>
            <a:pPr marL="114300" indent="0" algn="just">
              <a:buNone/>
            </a:pPr>
            <a:r>
              <a:rPr lang="pt-BR" dirty="0">
                <a:solidFill>
                  <a:schemeClr val="tx1"/>
                </a:solidFill>
                <a:latin typeface="Verdana" panose="020B0604030504040204" pitchFamily="34" charset="0"/>
                <a:ea typeface="Verdana" panose="020B0604030504040204" pitchFamily="34" charset="0"/>
              </a:rPr>
              <a:t>Os contratos deverão ser enviados via e-mail em até UM DIA ÚTIL após o exercício. A via física (2 VIAS) do contrato deverão ser entregues em dentro do mês da contratação. </a:t>
            </a:r>
            <a:r>
              <a:rPr lang="pt-BR" b="1" dirty="0">
                <a:solidFill>
                  <a:schemeClr val="tx1"/>
                </a:solidFill>
                <a:latin typeface="Verdana" panose="020B0604030504040204" pitchFamily="34" charset="0"/>
                <a:ea typeface="Verdana" panose="020B0604030504040204" pitchFamily="34" charset="0"/>
              </a:rPr>
              <a:t>ATENÇÃO AOS PRAZOS DA PROGRAMAÇÃO: </a:t>
            </a:r>
            <a:r>
              <a:rPr lang="pt-BR" dirty="0">
                <a:solidFill>
                  <a:schemeClr val="tx1"/>
                </a:solidFill>
                <a:latin typeface="Verdana" panose="020B0604030504040204" pitchFamily="34" charset="0"/>
                <a:ea typeface="Verdana" panose="020B0604030504040204" pitchFamily="34" charset="0"/>
              </a:rPr>
              <a:t>Em caso de falta de documentação ou de inconsistências nos dados pessoais, o contrato não será digitado dentro da programação. Outro ponto de especial atenção: verificar sempre a data máxima para associação. O contrato deverá ser enviado ANTES do último dia para associação, para que haja tempo hábil para digitação e possíveis complementação de documentação ou retificação dos dados pessoais.</a:t>
            </a:r>
          </a:p>
        </p:txBody>
      </p:sp>
      <p:pic>
        <p:nvPicPr>
          <p:cNvPr id="4" name="Imagem 3" descr="Texto&#10;&#10;Descrição gerada automaticamente">
            <a:extLst>
              <a:ext uri="{FF2B5EF4-FFF2-40B4-BE49-F238E27FC236}">
                <a16:creationId xmlns:a16="http://schemas.microsoft.com/office/drawing/2014/main" id="{09E260A1-05B5-D090-6E71-B2565593E805}"/>
              </a:ext>
            </a:extLst>
          </p:cNvPr>
          <p:cNvPicPr>
            <a:picLocks noChangeAspect="1"/>
          </p:cNvPicPr>
          <p:nvPr/>
        </p:nvPicPr>
        <p:blipFill>
          <a:blip r:embed="rId2"/>
          <a:stretch>
            <a:fillRect/>
          </a:stretch>
        </p:blipFill>
        <p:spPr>
          <a:xfrm>
            <a:off x="251521" y="265125"/>
            <a:ext cx="648071" cy="350602"/>
          </a:xfrm>
          <a:prstGeom prst="rect">
            <a:avLst/>
          </a:prstGeom>
        </p:spPr>
      </p:pic>
    </p:spTree>
    <p:extLst>
      <p:ext uri="{BB962C8B-B14F-4D97-AF65-F5344CB8AC3E}">
        <p14:creationId xmlns:p14="http://schemas.microsoft.com/office/powerpoint/2010/main" val="258409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4703-D4E9-B47C-A9C1-D1C9D17E72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02140F-DE87-8A45-5E60-963C6C7C66B9}"/>
              </a:ext>
            </a:extLst>
          </p:cNvPr>
          <p:cNvSpPr>
            <a:spLocks noGrp="1"/>
          </p:cNvSpPr>
          <p:nvPr>
            <p:ph type="title"/>
          </p:nvPr>
        </p:nvSpPr>
        <p:spPr>
          <a:xfrm>
            <a:off x="311700" y="265125"/>
            <a:ext cx="8520600" cy="794457"/>
          </a:xfrm>
        </p:spPr>
        <p:txBody>
          <a:bodyPr/>
          <a:lstStyle/>
          <a:p>
            <a:pPr algn="ctr"/>
            <a:r>
              <a:rPr lang="pt-BR" sz="1800" b="1" dirty="0">
                <a:latin typeface="Verdana" panose="020B0604030504040204" pitchFamily="34" charset="0"/>
                <a:ea typeface="Verdana" panose="020B0604030504040204" pitchFamily="34" charset="0"/>
              </a:rPr>
              <a:t>Pontos de Atenção</a:t>
            </a:r>
            <a:br>
              <a:rPr lang="pt-BR" sz="1800" b="1" dirty="0">
                <a:latin typeface="Verdana" panose="020B0604030504040204" pitchFamily="34" charset="0"/>
                <a:ea typeface="Verdana" panose="020B0604030504040204" pitchFamily="34" charset="0"/>
              </a:rPr>
            </a:br>
            <a:r>
              <a:rPr lang="pt-BR" sz="1800" b="1" dirty="0">
                <a:latin typeface="Verdana" panose="020B0604030504040204" pitchFamily="34" charset="0"/>
                <a:ea typeface="Verdana" panose="020B0604030504040204" pitchFamily="34" charset="0"/>
              </a:rPr>
              <a:t>CONTRATOS</a:t>
            </a:r>
            <a:endParaRPr lang="pt-BR" sz="1800" b="1" dirty="0"/>
          </a:p>
        </p:txBody>
      </p:sp>
      <p:sp>
        <p:nvSpPr>
          <p:cNvPr id="3" name="Espaço Reservado para Texto 2">
            <a:extLst>
              <a:ext uri="{FF2B5EF4-FFF2-40B4-BE49-F238E27FC236}">
                <a16:creationId xmlns:a16="http://schemas.microsoft.com/office/drawing/2014/main" id="{86CBF97B-2C71-0B13-EB4B-BBA833D03C98}"/>
              </a:ext>
            </a:extLst>
          </p:cNvPr>
          <p:cNvSpPr>
            <a:spLocks noGrp="1"/>
          </p:cNvSpPr>
          <p:nvPr>
            <p:ph type="body" idx="1"/>
          </p:nvPr>
        </p:nvSpPr>
        <p:spPr>
          <a:xfrm>
            <a:off x="251521" y="843558"/>
            <a:ext cx="8580779" cy="3888432"/>
          </a:xfrm>
        </p:spPr>
        <p:txBody>
          <a:bodyPr/>
          <a:lstStyle/>
          <a:p>
            <a:pPr marL="114300" indent="0">
              <a:buNone/>
            </a:pPr>
            <a:r>
              <a:rPr lang="pt-BR" dirty="0">
                <a:solidFill>
                  <a:schemeClr val="tx1"/>
                </a:solidFill>
                <a:latin typeface="Verdana" panose="020B0604030504040204" pitchFamily="34" charset="0"/>
                <a:ea typeface="Verdana" panose="020B0604030504040204" pitchFamily="34" charset="0"/>
              </a:rPr>
              <a:t>Solicitamos que antes da formalização da abertura de contrato de Docente ou Agente de Organização Escolar, além dos procedimentos de praxe também se atentem:</a:t>
            </a:r>
          </a:p>
          <a:p>
            <a:pPr marL="114300" indent="0" algn="ctr">
              <a:buNone/>
            </a:pPr>
            <a:endParaRPr lang="pt-BR" dirty="0">
              <a:solidFill>
                <a:schemeClr val="tx1"/>
              </a:solidFill>
              <a:latin typeface="Verdana" panose="020B0604030504040204" pitchFamily="34" charset="0"/>
              <a:ea typeface="Verdana" panose="020B0604030504040204" pitchFamily="34" charset="0"/>
            </a:endParaRPr>
          </a:p>
          <a:p>
            <a:r>
              <a:rPr lang="pt-BR" dirty="0">
                <a:solidFill>
                  <a:schemeClr val="tx1"/>
                </a:solidFill>
                <a:latin typeface="Verdana" panose="020B0604030504040204" pitchFamily="34" charset="0"/>
                <a:ea typeface="Verdana" panose="020B0604030504040204" pitchFamily="34" charset="0"/>
              </a:rPr>
              <a:t>Consultar a opção 11.2.1 do PAPC e verificar se constam vínculos ATIVO (Categoria S , V ou outras Secretarias) e se caracterizam acúmulo de cargo;</a:t>
            </a:r>
          </a:p>
          <a:p>
            <a:pPr marL="114300" indent="0">
              <a:buNone/>
            </a:pPr>
            <a:endParaRPr lang="pt-BR" dirty="0">
              <a:solidFill>
                <a:schemeClr val="tx1"/>
              </a:solidFill>
              <a:latin typeface="Verdana" panose="020B0604030504040204" pitchFamily="34" charset="0"/>
              <a:ea typeface="Verdana" panose="020B0604030504040204" pitchFamily="34" charset="0"/>
            </a:endParaRPr>
          </a:p>
          <a:p>
            <a:r>
              <a:rPr lang="pt-BR" dirty="0">
                <a:solidFill>
                  <a:schemeClr val="tx1"/>
                </a:solidFill>
                <a:latin typeface="Verdana" panose="020B0604030504040204" pitchFamily="34" charset="0"/>
                <a:ea typeface="Verdana" panose="020B0604030504040204" pitchFamily="34" charset="0"/>
              </a:rPr>
              <a:t>Consultar o número PIS e verificar se está cadastrado corretamente igual o da Educação (SED);</a:t>
            </a:r>
          </a:p>
          <a:p>
            <a:pPr marL="114300" indent="0" algn="ctr">
              <a:buNone/>
            </a:pPr>
            <a:endParaRPr lang="pt-BR" dirty="0">
              <a:solidFill>
                <a:schemeClr val="tx1"/>
              </a:solidFill>
              <a:latin typeface="Verdana" panose="020B0604030504040204" pitchFamily="34" charset="0"/>
              <a:ea typeface="Verdana" panose="020B0604030504040204" pitchFamily="34" charset="0"/>
            </a:endParaRPr>
          </a:p>
        </p:txBody>
      </p:sp>
      <p:pic>
        <p:nvPicPr>
          <p:cNvPr id="4" name="Imagem 3" descr="Texto&#10;&#10;Descrição gerada automaticamente">
            <a:extLst>
              <a:ext uri="{FF2B5EF4-FFF2-40B4-BE49-F238E27FC236}">
                <a16:creationId xmlns:a16="http://schemas.microsoft.com/office/drawing/2014/main" id="{09E260A1-05B5-D090-6E71-B2565593E805}"/>
              </a:ext>
            </a:extLst>
          </p:cNvPr>
          <p:cNvPicPr>
            <a:picLocks noChangeAspect="1"/>
          </p:cNvPicPr>
          <p:nvPr/>
        </p:nvPicPr>
        <p:blipFill>
          <a:blip r:embed="rId2"/>
          <a:stretch>
            <a:fillRect/>
          </a:stretch>
        </p:blipFill>
        <p:spPr>
          <a:xfrm>
            <a:off x="251521" y="265125"/>
            <a:ext cx="648071" cy="350602"/>
          </a:xfrm>
          <a:prstGeom prst="rect">
            <a:avLst/>
          </a:prstGeom>
        </p:spPr>
      </p:pic>
    </p:spTree>
    <p:extLst>
      <p:ext uri="{BB962C8B-B14F-4D97-AF65-F5344CB8AC3E}">
        <p14:creationId xmlns:p14="http://schemas.microsoft.com/office/powerpoint/2010/main" val="154342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4703-D4E9-B47C-A9C1-D1C9D17E72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02140F-DE87-8A45-5E60-963C6C7C66B9}"/>
              </a:ext>
            </a:extLst>
          </p:cNvPr>
          <p:cNvSpPr>
            <a:spLocks noGrp="1"/>
          </p:cNvSpPr>
          <p:nvPr>
            <p:ph type="title"/>
          </p:nvPr>
        </p:nvSpPr>
        <p:spPr>
          <a:xfrm>
            <a:off x="311700" y="265125"/>
            <a:ext cx="8520600" cy="794457"/>
          </a:xfrm>
        </p:spPr>
        <p:txBody>
          <a:bodyPr/>
          <a:lstStyle/>
          <a:p>
            <a:pPr algn="ctr"/>
            <a:r>
              <a:rPr lang="pt-BR" sz="1800" b="1" dirty="0">
                <a:latin typeface="Verdana" panose="020B0604030504040204" pitchFamily="34" charset="0"/>
                <a:ea typeface="Verdana" panose="020B0604030504040204" pitchFamily="34" charset="0"/>
              </a:rPr>
              <a:t>Pontos de Atenção</a:t>
            </a:r>
            <a:br>
              <a:rPr lang="pt-BR" sz="1800" b="1" dirty="0">
                <a:latin typeface="Verdana" panose="020B0604030504040204" pitchFamily="34" charset="0"/>
                <a:ea typeface="Verdana" panose="020B0604030504040204" pitchFamily="34" charset="0"/>
              </a:rPr>
            </a:br>
            <a:r>
              <a:rPr lang="pt-BR" sz="1800" b="1" dirty="0">
                <a:latin typeface="Verdana" panose="020B0604030504040204" pitchFamily="34" charset="0"/>
                <a:ea typeface="Verdana" panose="020B0604030504040204" pitchFamily="34" charset="0"/>
              </a:rPr>
              <a:t>CONTRATOS</a:t>
            </a:r>
            <a:endParaRPr lang="pt-BR" sz="1800" b="1" dirty="0"/>
          </a:p>
        </p:txBody>
      </p:sp>
      <p:sp>
        <p:nvSpPr>
          <p:cNvPr id="3" name="Espaço Reservado para Texto 2">
            <a:extLst>
              <a:ext uri="{FF2B5EF4-FFF2-40B4-BE49-F238E27FC236}">
                <a16:creationId xmlns:a16="http://schemas.microsoft.com/office/drawing/2014/main" id="{86CBF97B-2C71-0B13-EB4B-BBA833D03C98}"/>
              </a:ext>
            </a:extLst>
          </p:cNvPr>
          <p:cNvSpPr>
            <a:spLocks noGrp="1"/>
          </p:cNvSpPr>
          <p:nvPr>
            <p:ph type="body" idx="1"/>
          </p:nvPr>
        </p:nvSpPr>
        <p:spPr>
          <a:xfrm>
            <a:off x="251521" y="843558"/>
            <a:ext cx="8580779" cy="3888432"/>
          </a:xfrm>
        </p:spPr>
        <p:txBody>
          <a:bodyPr/>
          <a:lstStyle/>
          <a:p>
            <a:pPr marL="114300" indent="0" algn="ctr">
              <a:buNone/>
            </a:pPr>
            <a:endParaRPr lang="pt-BR" dirty="0">
              <a:solidFill>
                <a:schemeClr val="tx1"/>
              </a:solidFill>
              <a:latin typeface="Verdana" panose="020B0604030504040204" pitchFamily="34" charset="0"/>
              <a:ea typeface="Verdana" panose="020B0604030504040204" pitchFamily="34" charset="0"/>
            </a:endParaRPr>
          </a:p>
        </p:txBody>
      </p:sp>
      <p:pic>
        <p:nvPicPr>
          <p:cNvPr id="4" name="Imagem 3" descr="Texto&#10;&#10;Descrição gerada automaticamente">
            <a:extLst>
              <a:ext uri="{FF2B5EF4-FFF2-40B4-BE49-F238E27FC236}">
                <a16:creationId xmlns:a16="http://schemas.microsoft.com/office/drawing/2014/main" id="{09E260A1-05B5-D090-6E71-B2565593E805}"/>
              </a:ext>
            </a:extLst>
          </p:cNvPr>
          <p:cNvPicPr>
            <a:picLocks noChangeAspect="1"/>
          </p:cNvPicPr>
          <p:nvPr/>
        </p:nvPicPr>
        <p:blipFill>
          <a:blip r:embed="rId2"/>
          <a:stretch>
            <a:fillRect/>
          </a:stretch>
        </p:blipFill>
        <p:spPr>
          <a:xfrm>
            <a:off x="251521" y="265125"/>
            <a:ext cx="648071" cy="350602"/>
          </a:xfrm>
          <a:prstGeom prst="rect">
            <a:avLst/>
          </a:prstGeom>
        </p:spPr>
      </p:pic>
      <p:pic>
        <p:nvPicPr>
          <p:cNvPr id="5" name="Image 3">
            <a:extLst>
              <a:ext uri="{FF2B5EF4-FFF2-40B4-BE49-F238E27FC236}">
                <a16:creationId xmlns:a16="http://schemas.microsoft.com/office/drawing/2014/main" id="{D637DE32-CAC1-486E-A1DD-5265B45030E7}"/>
              </a:ext>
            </a:extLst>
          </p:cNvPr>
          <p:cNvPicPr/>
          <p:nvPr/>
        </p:nvPicPr>
        <p:blipFill>
          <a:blip r:embed="rId3" cstate="print"/>
          <a:stretch>
            <a:fillRect/>
          </a:stretch>
        </p:blipFill>
        <p:spPr>
          <a:xfrm>
            <a:off x="395536" y="915566"/>
            <a:ext cx="8280919" cy="3528392"/>
          </a:xfrm>
          <a:prstGeom prst="rect">
            <a:avLst/>
          </a:prstGeom>
        </p:spPr>
      </p:pic>
    </p:spTree>
    <p:extLst>
      <p:ext uri="{BB962C8B-B14F-4D97-AF65-F5344CB8AC3E}">
        <p14:creationId xmlns:p14="http://schemas.microsoft.com/office/powerpoint/2010/main" val="219019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4703-D4E9-B47C-A9C1-D1C9D17E72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02140F-DE87-8A45-5E60-963C6C7C66B9}"/>
              </a:ext>
            </a:extLst>
          </p:cNvPr>
          <p:cNvSpPr>
            <a:spLocks noGrp="1"/>
          </p:cNvSpPr>
          <p:nvPr>
            <p:ph type="title"/>
          </p:nvPr>
        </p:nvSpPr>
        <p:spPr>
          <a:xfrm>
            <a:off x="311700" y="265125"/>
            <a:ext cx="8520600" cy="794457"/>
          </a:xfrm>
        </p:spPr>
        <p:txBody>
          <a:bodyPr/>
          <a:lstStyle/>
          <a:p>
            <a:pPr algn="ctr"/>
            <a:r>
              <a:rPr lang="pt-BR" sz="1800" b="1" dirty="0">
                <a:latin typeface="Verdana" panose="020B0604030504040204" pitchFamily="34" charset="0"/>
                <a:ea typeface="Verdana" panose="020B0604030504040204" pitchFamily="34" charset="0"/>
              </a:rPr>
              <a:t>Pontos de Atenção</a:t>
            </a:r>
            <a:br>
              <a:rPr lang="pt-BR" sz="1800" b="1" dirty="0">
                <a:latin typeface="Verdana" panose="020B0604030504040204" pitchFamily="34" charset="0"/>
                <a:ea typeface="Verdana" panose="020B0604030504040204" pitchFamily="34" charset="0"/>
              </a:rPr>
            </a:br>
            <a:r>
              <a:rPr lang="pt-BR" sz="1800" b="1" dirty="0">
                <a:latin typeface="Verdana" panose="020B0604030504040204" pitchFamily="34" charset="0"/>
                <a:ea typeface="Verdana" panose="020B0604030504040204" pitchFamily="34" charset="0"/>
              </a:rPr>
              <a:t>CONTRATOS</a:t>
            </a:r>
            <a:endParaRPr lang="pt-BR" sz="1800" b="1" dirty="0"/>
          </a:p>
        </p:txBody>
      </p:sp>
      <p:sp>
        <p:nvSpPr>
          <p:cNvPr id="3" name="Espaço Reservado para Texto 2">
            <a:extLst>
              <a:ext uri="{FF2B5EF4-FFF2-40B4-BE49-F238E27FC236}">
                <a16:creationId xmlns:a16="http://schemas.microsoft.com/office/drawing/2014/main" id="{86CBF97B-2C71-0B13-EB4B-BBA833D03C98}"/>
              </a:ext>
            </a:extLst>
          </p:cNvPr>
          <p:cNvSpPr>
            <a:spLocks noGrp="1"/>
          </p:cNvSpPr>
          <p:nvPr>
            <p:ph type="body" idx="1"/>
          </p:nvPr>
        </p:nvSpPr>
        <p:spPr>
          <a:xfrm>
            <a:off x="251521" y="843558"/>
            <a:ext cx="8580779" cy="3888432"/>
          </a:xfrm>
        </p:spPr>
        <p:txBody>
          <a:bodyPr/>
          <a:lstStyle/>
          <a:p>
            <a:pPr algn="just"/>
            <a:endParaRPr lang="pt-BR" dirty="0">
              <a:solidFill>
                <a:schemeClr val="tx1"/>
              </a:solidFill>
              <a:latin typeface="Verdana" panose="020B0604030504040204" pitchFamily="34" charset="0"/>
              <a:ea typeface="Verdana" panose="020B0604030504040204" pitchFamily="34" charset="0"/>
            </a:endParaRPr>
          </a:p>
          <a:p>
            <a:pPr algn="just"/>
            <a:r>
              <a:rPr lang="pt-BR" dirty="0">
                <a:solidFill>
                  <a:schemeClr val="tx1"/>
                </a:solidFill>
                <a:latin typeface="Verdana" panose="020B0604030504040204" pitchFamily="34" charset="0"/>
                <a:ea typeface="Verdana" panose="020B0604030504040204" pitchFamily="34" charset="0"/>
              </a:rPr>
              <a:t>Consultar o último vínculo do servidor (SED) e verificar o motivo da extinção contratual:</a:t>
            </a:r>
          </a:p>
          <a:p>
            <a:pPr marL="114300" indent="0" algn="just">
              <a:buNone/>
            </a:pPr>
            <a:endParaRPr lang="pt-BR" dirty="0">
              <a:solidFill>
                <a:schemeClr val="tx1"/>
              </a:solidFill>
              <a:latin typeface="Verdana" panose="020B0604030504040204" pitchFamily="34" charset="0"/>
              <a:ea typeface="Verdana" panose="020B0604030504040204" pitchFamily="34" charset="0"/>
            </a:endParaRPr>
          </a:p>
          <a:p>
            <a:pPr marL="114300" indent="0" algn="just">
              <a:buNone/>
            </a:pPr>
            <a:r>
              <a:rPr lang="pt-BR" dirty="0">
                <a:solidFill>
                  <a:schemeClr val="tx1"/>
                </a:solidFill>
                <a:latin typeface="Verdana" panose="020B0604030504040204" pitchFamily="34" charset="0"/>
                <a:ea typeface="Verdana" panose="020B0604030504040204" pitchFamily="34" charset="0"/>
              </a:rPr>
              <a:t>a)	Consulta Funcional &gt; Eventos &gt; Cargo;</a:t>
            </a:r>
          </a:p>
          <a:p>
            <a:pPr marL="114300" indent="0" algn="ctr">
              <a:buNone/>
            </a:pPr>
            <a:endParaRPr lang="pt-BR" dirty="0">
              <a:solidFill>
                <a:schemeClr val="tx1"/>
              </a:solidFill>
              <a:latin typeface="Verdana" panose="020B0604030504040204" pitchFamily="34" charset="0"/>
              <a:ea typeface="Verdana" panose="020B0604030504040204" pitchFamily="34" charset="0"/>
            </a:endParaRPr>
          </a:p>
          <a:p>
            <a:pPr marL="114300" indent="0" algn="just">
              <a:buNone/>
            </a:pPr>
            <a:r>
              <a:rPr lang="pt-BR" dirty="0">
                <a:solidFill>
                  <a:schemeClr val="tx1"/>
                </a:solidFill>
                <a:latin typeface="Verdana" panose="020B0604030504040204" pitchFamily="34" charset="0"/>
                <a:ea typeface="Verdana" panose="020B0604030504040204" pitchFamily="34" charset="0"/>
              </a:rPr>
              <a:t>b)	Verificar o motivo da última extinção, caso seja o tipo "5" trata-se de descumprimento contratual, portanto, de acordo com as regras vigentes (vide item "3"):</a:t>
            </a:r>
          </a:p>
          <a:p>
            <a:pPr marL="114300" indent="0" algn="ctr">
              <a:buNone/>
            </a:pPr>
            <a:endParaRPr lang="pt-BR" dirty="0">
              <a:solidFill>
                <a:schemeClr val="tx1"/>
              </a:solidFill>
              <a:latin typeface="Verdana" panose="020B0604030504040204" pitchFamily="34" charset="0"/>
              <a:ea typeface="Verdana" panose="020B0604030504040204" pitchFamily="34" charset="0"/>
            </a:endParaRPr>
          </a:p>
          <a:p>
            <a:pPr marL="114300" indent="0" algn="ctr">
              <a:buNone/>
            </a:pPr>
            <a:endParaRPr lang="pt-BR" dirty="0">
              <a:solidFill>
                <a:schemeClr val="tx1"/>
              </a:solidFill>
              <a:latin typeface="Verdana" panose="020B0604030504040204" pitchFamily="34" charset="0"/>
              <a:ea typeface="Verdana" panose="020B0604030504040204" pitchFamily="34" charset="0"/>
            </a:endParaRPr>
          </a:p>
        </p:txBody>
      </p:sp>
      <p:pic>
        <p:nvPicPr>
          <p:cNvPr id="4" name="Imagem 3" descr="Texto&#10;&#10;Descrição gerada automaticamente">
            <a:extLst>
              <a:ext uri="{FF2B5EF4-FFF2-40B4-BE49-F238E27FC236}">
                <a16:creationId xmlns:a16="http://schemas.microsoft.com/office/drawing/2014/main" id="{09E260A1-05B5-D090-6E71-B2565593E805}"/>
              </a:ext>
            </a:extLst>
          </p:cNvPr>
          <p:cNvPicPr>
            <a:picLocks noChangeAspect="1"/>
          </p:cNvPicPr>
          <p:nvPr/>
        </p:nvPicPr>
        <p:blipFill>
          <a:blip r:embed="rId2"/>
          <a:stretch>
            <a:fillRect/>
          </a:stretch>
        </p:blipFill>
        <p:spPr>
          <a:xfrm>
            <a:off x="251521" y="265125"/>
            <a:ext cx="648071" cy="350602"/>
          </a:xfrm>
          <a:prstGeom prst="rect">
            <a:avLst/>
          </a:prstGeom>
        </p:spPr>
      </p:pic>
    </p:spTree>
    <p:extLst>
      <p:ext uri="{BB962C8B-B14F-4D97-AF65-F5344CB8AC3E}">
        <p14:creationId xmlns:p14="http://schemas.microsoft.com/office/powerpoint/2010/main" val="68093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4703-D4E9-B47C-A9C1-D1C9D17E72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02140F-DE87-8A45-5E60-963C6C7C66B9}"/>
              </a:ext>
            </a:extLst>
          </p:cNvPr>
          <p:cNvSpPr>
            <a:spLocks noGrp="1"/>
          </p:cNvSpPr>
          <p:nvPr>
            <p:ph type="title"/>
          </p:nvPr>
        </p:nvSpPr>
        <p:spPr>
          <a:xfrm>
            <a:off x="311700" y="265125"/>
            <a:ext cx="8520600" cy="794457"/>
          </a:xfrm>
        </p:spPr>
        <p:txBody>
          <a:bodyPr/>
          <a:lstStyle/>
          <a:p>
            <a:pPr algn="ctr"/>
            <a:r>
              <a:rPr lang="pt-BR" sz="1800" b="1" dirty="0">
                <a:latin typeface="Verdana" panose="020B0604030504040204" pitchFamily="34" charset="0"/>
                <a:ea typeface="Verdana" panose="020B0604030504040204" pitchFamily="34" charset="0"/>
              </a:rPr>
              <a:t>Pontos de Atenção</a:t>
            </a:r>
            <a:br>
              <a:rPr lang="pt-BR" sz="1800" b="1" dirty="0">
                <a:latin typeface="Verdana" panose="020B0604030504040204" pitchFamily="34" charset="0"/>
                <a:ea typeface="Verdana" panose="020B0604030504040204" pitchFamily="34" charset="0"/>
              </a:rPr>
            </a:br>
            <a:r>
              <a:rPr lang="pt-BR" sz="1800" b="1" dirty="0">
                <a:latin typeface="Verdana" panose="020B0604030504040204" pitchFamily="34" charset="0"/>
                <a:ea typeface="Verdana" panose="020B0604030504040204" pitchFamily="34" charset="0"/>
              </a:rPr>
              <a:t>CONTRATOS</a:t>
            </a:r>
            <a:endParaRPr lang="pt-BR" sz="1800" b="1" dirty="0"/>
          </a:p>
        </p:txBody>
      </p:sp>
      <p:sp>
        <p:nvSpPr>
          <p:cNvPr id="3" name="Espaço Reservado para Texto 2">
            <a:extLst>
              <a:ext uri="{FF2B5EF4-FFF2-40B4-BE49-F238E27FC236}">
                <a16:creationId xmlns:a16="http://schemas.microsoft.com/office/drawing/2014/main" id="{86CBF97B-2C71-0B13-EB4B-BBA833D03C98}"/>
              </a:ext>
            </a:extLst>
          </p:cNvPr>
          <p:cNvSpPr>
            <a:spLocks noGrp="1"/>
          </p:cNvSpPr>
          <p:nvPr>
            <p:ph type="body" idx="1"/>
          </p:nvPr>
        </p:nvSpPr>
        <p:spPr>
          <a:xfrm>
            <a:off x="251521" y="843558"/>
            <a:ext cx="8580779" cy="3888432"/>
          </a:xfrm>
        </p:spPr>
        <p:txBody>
          <a:bodyPr/>
          <a:lstStyle/>
          <a:p>
            <a:pPr marL="114300" indent="0" algn="ctr">
              <a:buNone/>
            </a:pPr>
            <a:endParaRPr lang="pt-BR" dirty="0">
              <a:solidFill>
                <a:schemeClr val="tx1"/>
              </a:solidFill>
              <a:latin typeface="Verdana" panose="020B0604030504040204" pitchFamily="34" charset="0"/>
              <a:ea typeface="Verdana" panose="020B0604030504040204" pitchFamily="34" charset="0"/>
            </a:endParaRPr>
          </a:p>
          <a:p>
            <a:pPr marL="114300" indent="0" algn="ctr">
              <a:buNone/>
            </a:pPr>
            <a:endParaRPr lang="pt-BR" dirty="0">
              <a:solidFill>
                <a:schemeClr val="tx1"/>
              </a:solidFill>
              <a:latin typeface="Verdana" panose="020B0604030504040204" pitchFamily="34" charset="0"/>
              <a:ea typeface="Verdana" panose="020B0604030504040204" pitchFamily="34" charset="0"/>
            </a:endParaRPr>
          </a:p>
        </p:txBody>
      </p:sp>
      <p:pic>
        <p:nvPicPr>
          <p:cNvPr id="4" name="Imagem 3" descr="Texto&#10;&#10;Descrição gerada automaticamente">
            <a:extLst>
              <a:ext uri="{FF2B5EF4-FFF2-40B4-BE49-F238E27FC236}">
                <a16:creationId xmlns:a16="http://schemas.microsoft.com/office/drawing/2014/main" id="{09E260A1-05B5-D090-6E71-B2565593E805}"/>
              </a:ext>
            </a:extLst>
          </p:cNvPr>
          <p:cNvPicPr>
            <a:picLocks noChangeAspect="1"/>
          </p:cNvPicPr>
          <p:nvPr/>
        </p:nvPicPr>
        <p:blipFill>
          <a:blip r:embed="rId2"/>
          <a:stretch>
            <a:fillRect/>
          </a:stretch>
        </p:blipFill>
        <p:spPr>
          <a:xfrm>
            <a:off x="251521" y="265125"/>
            <a:ext cx="648071" cy="350602"/>
          </a:xfrm>
          <a:prstGeom prst="rect">
            <a:avLst/>
          </a:prstGeom>
        </p:spPr>
      </p:pic>
      <p:pic>
        <p:nvPicPr>
          <p:cNvPr id="5" name="Image 4">
            <a:extLst>
              <a:ext uri="{FF2B5EF4-FFF2-40B4-BE49-F238E27FC236}">
                <a16:creationId xmlns:a16="http://schemas.microsoft.com/office/drawing/2014/main" id="{99E6DF38-2762-4711-AAA2-150B8CEEF147}"/>
              </a:ext>
            </a:extLst>
          </p:cNvPr>
          <p:cNvPicPr/>
          <p:nvPr/>
        </p:nvPicPr>
        <p:blipFill>
          <a:blip r:embed="rId3" cstate="print"/>
          <a:stretch>
            <a:fillRect/>
          </a:stretch>
        </p:blipFill>
        <p:spPr>
          <a:xfrm>
            <a:off x="311700" y="1287413"/>
            <a:ext cx="8520600" cy="3012529"/>
          </a:xfrm>
          <a:prstGeom prst="rect">
            <a:avLst/>
          </a:prstGeom>
        </p:spPr>
      </p:pic>
    </p:spTree>
    <p:extLst>
      <p:ext uri="{BB962C8B-B14F-4D97-AF65-F5344CB8AC3E}">
        <p14:creationId xmlns:p14="http://schemas.microsoft.com/office/powerpoint/2010/main" val="220270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4703-D4E9-B47C-A9C1-D1C9D17E72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02140F-DE87-8A45-5E60-963C6C7C66B9}"/>
              </a:ext>
            </a:extLst>
          </p:cNvPr>
          <p:cNvSpPr>
            <a:spLocks noGrp="1"/>
          </p:cNvSpPr>
          <p:nvPr>
            <p:ph type="title"/>
          </p:nvPr>
        </p:nvSpPr>
        <p:spPr>
          <a:xfrm>
            <a:off x="311700" y="265125"/>
            <a:ext cx="8520600" cy="794457"/>
          </a:xfrm>
        </p:spPr>
        <p:txBody>
          <a:bodyPr/>
          <a:lstStyle/>
          <a:p>
            <a:pPr algn="ctr"/>
            <a:r>
              <a:rPr lang="pt-BR" sz="1800" b="1" dirty="0">
                <a:latin typeface="Verdana" panose="020B0604030504040204" pitchFamily="34" charset="0"/>
                <a:ea typeface="Verdana" panose="020B0604030504040204" pitchFamily="34" charset="0"/>
              </a:rPr>
              <a:t>Pontos de Atenção</a:t>
            </a:r>
            <a:br>
              <a:rPr lang="pt-BR" sz="1800" b="1" dirty="0">
                <a:latin typeface="Verdana" panose="020B0604030504040204" pitchFamily="34" charset="0"/>
                <a:ea typeface="Verdana" panose="020B0604030504040204" pitchFamily="34" charset="0"/>
              </a:rPr>
            </a:br>
            <a:r>
              <a:rPr lang="pt-BR" sz="1800" b="1" dirty="0">
                <a:latin typeface="Verdana" panose="020B0604030504040204" pitchFamily="34" charset="0"/>
                <a:ea typeface="Verdana" panose="020B0604030504040204" pitchFamily="34" charset="0"/>
              </a:rPr>
              <a:t>CONTRATOS</a:t>
            </a:r>
            <a:endParaRPr lang="pt-BR" sz="1800" b="1" dirty="0"/>
          </a:p>
        </p:txBody>
      </p:sp>
      <p:sp>
        <p:nvSpPr>
          <p:cNvPr id="3" name="Espaço Reservado para Texto 2">
            <a:extLst>
              <a:ext uri="{FF2B5EF4-FFF2-40B4-BE49-F238E27FC236}">
                <a16:creationId xmlns:a16="http://schemas.microsoft.com/office/drawing/2014/main" id="{86CBF97B-2C71-0B13-EB4B-BBA833D03C98}"/>
              </a:ext>
            </a:extLst>
          </p:cNvPr>
          <p:cNvSpPr>
            <a:spLocks noGrp="1"/>
          </p:cNvSpPr>
          <p:nvPr>
            <p:ph type="body" idx="1"/>
          </p:nvPr>
        </p:nvSpPr>
        <p:spPr>
          <a:xfrm>
            <a:off x="251521" y="843558"/>
            <a:ext cx="8580779" cy="3888432"/>
          </a:xfrm>
        </p:spPr>
        <p:txBody>
          <a:bodyPr/>
          <a:lstStyle/>
          <a:p>
            <a:pPr marL="114300" indent="0" algn="ctr">
              <a:buNone/>
            </a:pPr>
            <a:endParaRPr lang="pt-BR" dirty="0">
              <a:solidFill>
                <a:schemeClr val="tx1"/>
              </a:solidFill>
              <a:latin typeface="Verdana" panose="020B0604030504040204" pitchFamily="34" charset="0"/>
              <a:ea typeface="Verdana" panose="020B0604030504040204" pitchFamily="34" charset="0"/>
            </a:endParaRPr>
          </a:p>
          <a:p>
            <a:pPr marL="114300" indent="0" algn="ctr">
              <a:buNone/>
            </a:pPr>
            <a:endParaRPr lang="pt-BR" dirty="0">
              <a:solidFill>
                <a:schemeClr val="tx1"/>
              </a:solidFill>
              <a:latin typeface="Verdana" panose="020B0604030504040204" pitchFamily="34" charset="0"/>
              <a:ea typeface="Verdana" panose="020B0604030504040204" pitchFamily="34" charset="0"/>
            </a:endParaRPr>
          </a:p>
        </p:txBody>
      </p:sp>
      <p:pic>
        <p:nvPicPr>
          <p:cNvPr id="4" name="Imagem 3" descr="Texto&#10;&#10;Descrição gerada automaticamente">
            <a:extLst>
              <a:ext uri="{FF2B5EF4-FFF2-40B4-BE49-F238E27FC236}">
                <a16:creationId xmlns:a16="http://schemas.microsoft.com/office/drawing/2014/main" id="{09E260A1-05B5-D090-6E71-B2565593E805}"/>
              </a:ext>
            </a:extLst>
          </p:cNvPr>
          <p:cNvPicPr>
            <a:picLocks noChangeAspect="1"/>
          </p:cNvPicPr>
          <p:nvPr/>
        </p:nvPicPr>
        <p:blipFill>
          <a:blip r:embed="rId2"/>
          <a:stretch>
            <a:fillRect/>
          </a:stretch>
        </p:blipFill>
        <p:spPr>
          <a:xfrm>
            <a:off x="251521" y="265125"/>
            <a:ext cx="648071" cy="350602"/>
          </a:xfrm>
          <a:prstGeom prst="rect">
            <a:avLst/>
          </a:prstGeom>
        </p:spPr>
      </p:pic>
      <p:sp>
        <p:nvSpPr>
          <p:cNvPr id="7" name="CaixaDeTexto 6">
            <a:extLst>
              <a:ext uri="{FF2B5EF4-FFF2-40B4-BE49-F238E27FC236}">
                <a16:creationId xmlns:a16="http://schemas.microsoft.com/office/drawing/2014/main" id="{22C8AF12-00DB-46B1-A865-8D0515337421}"/>
              </a:ext>
            </a:extLst>
          </p:cNvPr>
          <p:cNvSpPr txBox="1"/>
          <p:nvPr/>
        </p:nvSpPr>
        <p:spPr>
          <a:xfrm>
            <a:off x="107504" y="1277566"/>
            <a:ext cx="8717350" cy="3670236"/>
          </a:xfrm>
          <a:prstGeom prst="rect">
            <a:avLst/>
          </a:prstGeom>
          <a:noFill/>
        </p:spPr>
        <p:txBody>
          <a:bodyPr wrap="square">
            <a:spAutoFit/>
          </a:bodyPr>
          <a:lstStyle/>
          <a:p>
            <a:pPr marL="285750" marR="597535" lvl="0" indent="-285750" algn="just">
              <a:buSzPts val="1100"/>
              <a:buFont typeface="Arial" panose="020B0604020202020204" pitchFamily="34" charset="0"/>
              <a:buChar char="•"/>
              <a:tabLst>
                <a:tab pos="463550" algn="l"/>
                <a:tab pos="464820" algn="l"/>
              </a:tabLst>
            </a:pPr>
            <a:r>
              <a:rPr lang="pt-PT" sz="1800" dirty="0">
                <a:latin typeface="Calibri" panose="020F0502020204030204" pitchFamily="34" charset="0"/>
              </a:rPr>
              <a:t>O profissional com contrato extinto por descumprimento deverá ser excluído do proceso de atribuição do ano da extinção, em conformidade com o §4º, artigo 7º da Resolução SEDUC 44/2024:</a:t>
            </a:r>
          </a:p>
          <a:p>
            <a:pPr marL="342900" marR="597535" lvl="0" indent="-342900" algn="just">
              <a:buSzPts val="1100"/>
              <a:buFont typeface="Arial" panose="020B0604020202020204" pitchFamily="34" charset="0"/>
              <a:buChar char="•"/>
              <a:tabLst>
                <a:tab pos="463550" algn="l"/>
                <a:tab pos="464820" algn="l"/>
              </a:tabLst>
            </a:pPr>
            <a:endParaRPr lang="pt-PT" dirty="0">
              <a:latin typeface="Calibri" panose="020F0502020204030204" pitchFamily="34" charset="0"/>
              <a:ea typeface="Calibri" panose="020F0502020204030204" pitchFamily="34" charset="0"/>
            </a:endParaRPr>
          </a:p>
          <a:p>
            <a:pPr marL="285750" marR="597535" indent="-285750" algn="just">
              <a:buSzPts val="1100"/>
              <a:buFont typeface="Arial" panose="020B0604020202020204" pitchFamily="34" charset="0"/>
              <a:buChar char="•"/>
              <a:tabLst>
                <a:tab pos="463550" algn="l"/>
                <a:tab pos="464820" algn="l"/>
              </a:tabLst>
            </a:pPr>
            <a:r>
              <a:rPr lang="pt-PT" sz="1800" spc="0" dirty="0">
                <a:effectLst/>
                <a:latin typeface="Calibri" panose="020F0502020204030204" pitchFamily="34" charset="0"/>
                <a:ea typeface="Calibri" panose="020F0502020204030204" pitchFamily="34" charset="0"/>
              </a:rPr>
              <a:t>(...)</a:t>
            </a:r>
            <a:r>
              <a:rPr lang="pt-PT" sz="1800" spc="-5"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§4º</a:t>
            </a:r>
            <a:r>
              <a:rPr lang="pt-PT" sz="1800" spc="-15"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a:t>
            </a:r>
            <a:r>
              <a:rPr lang="pt-PT" sz="1800" spc="-5"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Na</a:t>
            </a:r>
            <a:r>
              <a:rPr lang="pt-PT" sz="1800" spc="-5"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hipótese</a:t>
            </a:r>
            <a:r>
              <a:rPr lang="pt-PT" sz="1800" spc="-5"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prevista</a:t>
            </a:r>
            <a:r>
              <a:rPr lang="pt-PT" sz="1800" spc="-5"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no</a:t>
            </a:r>
            <a:r>
              <a:rPr lang="pt-PT" sz="1800" spc="-15"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§3º</a:t>
            </a:r>
            <a:r>
              <a:rPr lang="pt-PT" sz="1800" spc="-5"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deste</a:t>
            </a:r>
            <a:r>
              <a:rPr lang="pt-PT" sz="1800" spc="-5"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artigo,</a:t>
            </a:r>
            <a:r>
              <a:rPr lang="pt-PT" sz="1800" spc="-20"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os</a:t>
            </a:r>
            <a:r>
              <a:rPr lang="pt-PT" sz="1800" spc="-30"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docentes contratados</a:t>
            </a:r>
            <a:r>
              <a:rPr lang="pt-PT" sz="1800" spc="-15"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e</a:t>
            </a:r>
            <a:r>
              <a:rPr lang="pt-PT" sz="1800" spc="-15"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os</a:t>
            </a:r>
            <a:r>
              <a:rPr lang="pt-PT" sz="1800" spc="-15" dirty="0">
                <a:effectLst/>
                <a:latin typeface="Calibri" panose="020F0502020204030204" pitchFamily="34" charset="0"/>
                <a:ea typeface="Calibri" panose="020F0502020204030204" pitchFamily="34" charset="0"/>
              </a:rPr>
              <a:t> </a:t>
            </a:r>
            <a:r>
              <a:rPr lang="pt-PT" sz="1800" spc="0" dirty="0">
                <a:effectLst/>
                <a:latin typeface="Calibri" panose="020F0502020204030204" pitchFamily="34" charset="0"/>
                <a:ea typeface="Calibri" panose="020F0502020204030204" pitchFamily="34" charset="0"/>
              </a:rPr>
              <a:t>candidatos </a:t>
            </a:r>
            <a:r>
              <a:rPr lang="pt-PT" sz="1800" b="1" spc="0" dirty="0">
                <a:effectLst/>
                <a:latin typeface="Calibri" panose="020F0502020204030204" pitchFamily="34" charset="0"/>
                <a:ea typeface="Calibri" panose="020F0502020204030204" pitchFamily="34" charset="0"/>
              </a:rPr>
              <a:t>deverão</a:t>
            </a:r>
            <a:r>
              <a:rPr lang="pt-PT" sz="1800" b="1" spc="-10" dirty="0">
                <a:effectLst/>
                <a:latin typeface="Calibri" panose="020F0502020204030204" pitchFamily="34" charset="0"/>
                <a:ea typeface="Calibri" panose="020F0502020204030204" pitchFamily="34" charset="0"/>
              </a:rPr>
              <a:t> </a:t>
            </a:r>
            <a:r>
              <a:rPr lang="pt-PT" sz="1800" b="1" spc="0" dirty="0">
                <a:effectLst/>
                <a:latin typeface="Calibri" panose="020F0502020204030204" pitchFamily="34" charset="0"/>
                <a:ea typeface="Calibri" panose="020F0502020204030204" pitchFamily="34" charset="0"/>
              </a:rPr>
              <a:t>ser excluídos da classificação do processo anual de atribuição de classes e aulas, ficando impedidos de</a:t>
            </a:r>
            <a:r>
              <a:rPr lang="pt-BR" sz="1800" dirty="0">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manifestar</a:t>
            </a:r>
            <a:r>
              <a:rPr lang="pt-PT" sz="1800" b="1" kern="0" spc="-20"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interesse</a:t>
            </a:r>
            <a:r>
              <a:rPr lang="pt-PT" sz="1800" b="1" kern="0" spc="-15"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até</a:t>
            </a:r>
            <a:r>
              <a:rPr lang="pt-PT" sz="1800" b="1" kern="0" spc="-20"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a</a:t>
            </a:r>
            <a:r>
              <a:rPr lang="pt-PT" sz="1800" b="1" kern="0" spc="-25"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obtenção</a:t>
            </a:r>
            <a:r>
              <a:rPr lang="pt-PT" sz="1800" b="1" kern="0" spc="-15"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de</a:t>
            </a:r>
            <a:r>
              <a:rPr lang="pt-PT" sz="1800" b="1" kern="0" spc="-20"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nova</a:t>
            </a:r>
            <a:r>
              <a:rPr lang="pt-PT" sz="1800" b="1" kern="0" spc="-15"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classificação,</a:t>
            </a:r>
            <a:r>
              <a:rPr lang="pt-PT" sz="1800" b="1" kern="0" spc="-5"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seja</a:t>
            </a:r>
            <a:r>
              <a:rPr lang="pt-PT" sz="1800" b="1" kern="0" spc="-15"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por</a:t>
            </a:r>
            <a:r>
              <a:rPr lang="pt-PT" sz="1800" b="1" kern="0" spc="-20"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processo</a:t>
            </a:r>
            <a:r>
              <a:rPr lang="pt-PT" sz="1800" b="1" kern="0" spc="-15"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seletivo,</a:t>
            </a:r>
            <a:r>
              <a:rPr lang="pt-PT" sz="1800" b="1" kern="0" spc="-20"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seja</a:t>
            </a:r>
            <a:r>
              <a:rPr lang="pt-PT" sz="1800" b="1" kern="0" spc="-15"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por</a:t>
            </a:r>
            <a:r>
              <a:rPr lang="pt-PT" sz="1800" b="1" kern="0" spc="-20" dirty="0">
                <a:effectLst/>
                <a:latin typeface="Calibri" panose="020F0502020204030204" pitchFamily="34" charset="0"/>
                <a:ea typeface="Calibri" panose="020F0502020204030204" pitchFamily="34" charset="0"/>
              </a:rPr>
              <a:t> </a:t>
            </a:r>
            <a:r>
              <a:rPr lang="pt-PT" sz="1800" b="1" kern="0" dirty="0">
                <a:effectLst/>
                <a:latin typeface="Calibri" panose="020F0502020204030204" pitchFamily="34" charset="0"/>
                <a:ea typeface="Calibri" panose="020F0502020204030204" pitchFamily="34" charset="0"/>
              </a:rPr>
              <a:t>cadastro emergencial, respeitado o prazo mínimo de 40 (quarenta) dias, para celebrar novo contrato.</a:t>
            </a:r>
            <a:endParaRPr lang="pt-BR" sz="1800" b="1" kern="0" dirty="0">
              <a:effectLst/>
              <a:latin typeface="Calibri" panose="020F0502020204030204" pitchFamily="34" charset="0"/>
              <a:ea typeface="Calibri" panose="020F0502020204030204" pitchFamily="34" charset="0"/>
            </a:endParaRPr>
          </a:p>
          <a:p>
            <a:endParaRPr lang="pt-BR" sz="1800" dirty="0">
              <a:effectLst/>
              <a:latin typeface="Calibri" panose="020F0502020204030204" pitchFamily="34" charset="0"/>
              <a:ea typeface="Calibri" panose="020F0502020204030204" pitchFamily="34" charset="0"/>
            </a:endParaRPr>
          </a:p>
          <a:p>
            <a:r>
              <a:rPr lang="pt-PT" sz="1800" b="1" dirty="0">
                <a:effectLst/>
                <a:latin typeface="Calibri" panose="020F0502020204030204" pitchFamily="34" charset="0"/>
                <a:ea typeface="Calibri" panose="020F0502020204030204" pitchFamily="34" charset="0"/>
              </a:rPr>
              <a:t> </a:t>
            </a:r>
            <a:endParaRPr lang="pt-BR" sz="1800" dirty="0">
              <a:effectLst/>
              <a:latin typeface="Calibri" panose="020F0502020204030204" pitchFamily="34" charset="0"/>
              <a:ea typeface="Calibri" panose="020F0502020204030204" pitchFamily="34" charset="0"/>
            </a:endParaRPr>
          </a:p>
          <a:p>
            <a:pPr>
              <a:spcBef>
                <a:spcPts val="305"/>
              </a:spcBef>
            </a:pPr>
            <a:r>
              <a:rPr lang="pt-PT" sz="1800" b="1" dirty="0">
                <a:effectLst/>
                <a:latin typeface="Calibri" panose="020F0502020204030204" pitchFamily="34" charset="0"/>
                <a:ea typeface="Calibri" panose="020F0502020204030204" pitchFamily="34" charset="0"/>
              </a:rPr>
              <a:t> </a:t>
            </a:r>
            <a:endParaRPr lang="pt-B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037525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13905</TotalTime>
  <Words>1166</Words>
  <Application>Microsoft Office PowerPoint</Application>
  <PresentationFormat>Apresentação na tela (16:9)</PresentationFormat>
  <Paragraphs>57</Paragraphs>
  <Slides>14</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Verdana</vt:lpstr>
      <vt:lpstr>Open Sans</vt:lpstr>
      <vt:lpstr>Aptos</vt:lpstr>
      <vt:lpstr>Calibri</vt:lpstr>
      <vt:lpstr>Gill Sans</vt:lpstr>
      <vt:lpstr>Simple Light</vt:lpstr>
      <vt:lpstr>Apresentação do PowerPoint</vt:lpstr>
      <vt:lpstr>CONTRATOS</vt:lpstr>
      <vt:lpstr>CONTRATOS</vt:lpstr>
      <vt:lpstr>CONTRATOS</vt:lpstr>
      <vt:lpstr>Pontos de Atenção CONTRATOS</vt:lpstr>
      <vt:lpstr>Pontos de Atenção CONTRATOS</vt:lpstr>
      <vt:lpstr>Pontos de Atenção CONTRATOS</vt:lpstr>
      <vt:lpstr>Pontos de Atenção CONTRATOS</vt:lpstr>
      <vt:lpstr>Pontos de Atenção CONTRATOS</vt:lpstr>
      <vt:lpstr>Pontos de Atenção CONTRATOS</vt:lpstr>
      <vt:lpstr>Pontos de Atenção  Geral </vt:lpstr>
      <vt:lpstr>Pontos de Atenção  Geral </vt:lpstr>
      <vt:lpstr>  Extinções Contratuais  Artigo 8º - O contrato celebrado com fundamento nesta lei complementar extinguir-se-á antes do término de sua vigência: </vt:lpstr>
      <vt:lpstr>        Artigo 7° - A contratação será efetuada pelo tempo estritamente necessário para atender às hipóteses previstas nesta lei complementar, observada a existência de recursos financeiros e o prazo máximo de 12 (doze) meses. (NR):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Cristty Anny Se Hayon</dc:creator>
  <cp:lastModifiedBy>Ana Paula De Jesus Farias</cp:lastModifiedBy>
  <cp:revision>588</cp:revision>
  <cp:lastPrinted>2021-02-02T14:36:36Z</cp:lastPrinted>
  <dcterms:modified xsi:type="dcterms:W3CDTF">2025-10-20T18:20:21Z</dcterms:modified>
</cp:coreProperties>
</file>