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1" r:id="rId2"/>
    <p:sldId id="286" r:id="rId3"/>
    <p:sldId id="287" r:id="rId4"/>
    <p:sldId id="288" r:id="rId5"/>
    <p:sldId id="290" r:id="rId6"/>
    <p:sldId id="289" r:id="rId7"/>
    <p:sldId id="291" r:id="rId8"/>
    <p:sldId id="293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17" r:id="rId20"/>
    <p:sldId id="303" r:id="rId21"/>
    <p:sldId id="304" r:id="rId22"/>
    <p:sldId id="305" r:id="rId23"/>
    <p:sldId id="318" r:id="rId24"/>
    <p:sldId id="319" r:id="rId25"/>
    <p:sldId id="309" r:id="rId26"/>
    <p:sldId id="308" r:id="rId27"/>
    <p:sldId id="312" r:id="rId28"/>
    <p:sldId id="310" r:id="rId29"/>
    <p:sldId id="311" r:id="rId30"/>
    <p:sldId id="320" r:id="rId31"/>
  </p:sldIdLst>
  <p:sldSz cx="9144000" cy="5143500" type="screen16x9"/>
  <p:notesSz cx="9144000" cy="6858000"/>
  <p:embeddedFontLst>
    <p:embeddedFont>
      <p:font typeface="Montserrat" panose="00000500000000000000" pitchFamily="2" charset="0"/>
      <p:regular r:id="rId34"/>
      <p:bold r:id="rId35"/>
      <p:italic r:id="rId36"/>
      <p:boldItalic r:id="rId37"/>
    </p:embeddedFont>
  </p:embeddedFontLst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D2C4"/>
    <a:srgbClr val="A6C0E6"/>
    <a:srgbClr val="E79BE3"/>
    <a:srgbClr val="FE8991"/>
    <a:srgbClr val="DF2C2C"/>
    <a:srgbClr val="6265D8"/>
    <a:srgbClr val="5C657F"/>
    <a:srgbClr val="ED1C24"/>
    <a:srgbClr val="C3A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5122" autoAdjust="0"/>
  </p:normalViewPr>
  <p:slideViewPr>
    <p:cSldViewPr showGuides="1">
      <p:cViewPr varScale="1">
        <p:scale>
          <a:sx n="140" d="100"/>
          <a:sy n="140" d="100"/>
        </p:scale>
        <p:origin x="846" y="120"/>
      </p:cViewPr>
      <p:guideLst>
        <p:guide orient="horz" pos="3047"/>
        <p:guide pos="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2850566-DEEB-E7B9-B874-CF22DCA836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C8B724-C8FB-0162-CA63-EB41C72BB9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7C08D-DA16-4242-98A9-07486BD9359F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6609E84-9A8D-9212-E127-CAD269377B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D33A413-31A4-4FDA-6EFC-318EAF1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591-06B4-484E-8DD6-EB6E5B565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18042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4671D-91CA-49A0-9207-0EBEA20498CF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0D057-C3AD-482D-96E8-2134EA48E5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17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0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92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56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260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952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191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186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830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8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36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56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759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980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89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990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137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222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572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695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566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0690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4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747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515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92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37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9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560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4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0D057-C3AD-482D-96E8-2134EA48E5A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12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E895824-178B-4719-9A8A-53261A2896E0}" type="datetimeFigureOut">
              <a:rPr lang="pt-BR" smtClean="0"/>
              <a:t>13/06/2025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4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EBCAB1B-3AD7-4920-8B8D-3D67482048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66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lide de título">
  <p:cSld name="1_Slide de títu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6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4447420D-1F2F-5C0B-FBCF-173C51A9BE28}"/>
              </a:ext>
            </a:extLst>
          </p:cNvPr>
          <p:cNvGrpSpPr/>
          <p:nvPr userDrawn="1"/>
        </p:nvGrpSpPr>
        <p:grpSpPr>
          <a:xfrm>
            <a:off x="251520" y="0"/>
            <a:ext cx="8892480" cy="5143500"/>
            <a:chOff x="251520" y="0"/>
            <a:chExt cx="8892480" cy="5143500"/>
          </a:xfrm>
        </p:grpSpPr>
        <p:grpSp>
          <p:nvGrpSpPr>
            <p:cNvPr id="7" name="Grupo 1">
              <a:extLst>
                <a:ext uri="{FF2B5EF4-FFF2-40B4-BE49-F238E27FC236}">
                  <a16:creationId xmlns:a16="http://schemas.microsoft.com/office/drawing/2014/main" id="{752934C4-7F42-F48C-90E3-645F928D2602}"/>
                </a:ext>
              </a:extLst>
            </p:cNvPr>
            <p:cNvGrpSpPr/>
            <p:nvPr userDrawn="1"/>
          </p:nvGrpSpPr>
          <p:grpSpPr>
            <a:xfrm>
              <a:off x="6876257" y="2571749"/>
              <a:ext cx="2267743" cy="2571749"/>
              <a:chOff x="7218294" y="2941838"/>
              <a:chExt cx="1674185" cy="1898621"/>
            </a:xfrm>
          </p:grpSpPr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1288EABC-0977-8A87-A011-02345000B5D9}"/>
                  </a:ext>
                </a:extLst>
              </p:cNvPr>
              <p:cNvSpPr/>
              <p:nvPr userDrawn="1"/>
            </p:nvSpPr>
            <p:spPr>
              <a:xfrm>
                <a:off x="7218294" y="2941838"/>
                <a:ext cx="1674185" cy="1898621"/>
              </a:xfrm>
              <a:prstGeom prst="rect">
                <a:avLst/>
              </a:prstGeom>
              <a:solidFill>
                <a:schemeClr val="bg1">
                  <a:lumMod val="75000"/>
                  <a:alpha val="6117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pt-BR" sz="2400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39EC3EF-FB46-2B49-D4F9-F30E2D32884E}"/>
                  </a:ext>
                </a:extLst>
              </p:cNvPr>
              <p:cNvSpPr txBox="1"/>
              <p:nvPr userDrawn="1"/>
            </p:nvSpPr>
            <p:spPr>
              <a:xfrm>
                <a:off x="7310366" y="3792409"/>
                <a:ext cx="1512168" cy="238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500" b="1" dirty="0"/>
                  <a:t>INTÉRPRETE LIBRAS</a:t>
                </a:r>
              </a:p>
            </p:txBody>
          </p:sp>
        </p:grp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D1DB3CC-93F8-EAF3-37B3-1F9433A539F5}"/>
                </a:ext>
              </a:extLst>
            </p:cNvPr>
            <p:cNvCxnSpPr/>
            <p:nvPr userDrawn="1"/>
          </p:nvCxnSpPr>
          <p:spPr>
            <a:xfrm>
              <a:off x="251520" y="0"/>
              <a:ext cx="0" cy="514191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DC417A61-967D-60FF-7413-10EA1EDB3D9E}"/>
                </a:ext>
              </a:extLst>
            </p:cNvPr>
            <p:cNvCxnSpPr/>
            <p:nvPr userDrawn="1"/>
          </p:nvCxnSpPr>
          <p:spPr>
            <a:xfrm>
              <a:off x="8892480" y="1587"/>
              <a:ext cx="0" cy="5141913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93956B0F-81A3-727C-8393-0DB09CA333CF}"/>
              </a:ext>
            </a:extLst>
          </p:cNvPr>
          <p:cNvCxnSpPr/>
          <p:nvPr userDrawn="1"/>
        </p:nvCxnSpPr>
        <p:spPr>
          <a:xfrm>
            <a:off x="0" y="267494"/>
            <a:ext cx="9144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AA87BE1E-8938-7DC5-5B71-BF76D260C5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0170"/>
            <a:ext cx="1944217" cy="485836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003F73C-FB56-6FE1-68DC-022EA0C11D42}"/>
              </a:ext>
            </a:extLst>
          </p:cNvPr>
          <p:cNvCxnSpPr/>
          <p:nvPr userDrawn="1"/>
        </p:nvCxnSpPr>
        <p:spPr>
          <a:xfrm>
            <a:off x="0" y="4371950"/>
            <a:ext cx="91440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21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1" indent="-285746" algn="l" defTabSz="914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7" indent="-228597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3" indent="-228597" algn="l" defTabSz="914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8" indent="-228597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7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0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7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90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hyperlink" Target="../../cronograma.pdf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B140848B-40A1-323C-8C89-546F9CB94CA0}"/>
              </a:ext>
            </a:extLst>
          </p:cNvPr>
          <p:cNvGrpSpPr/>
          <p:nvPr/>
        </p:nvGrpSpPr>
        <p:grpSpPr>
          <a:xfrm>
            <a:off x="8400" y="-13712"/>
            <a:ext cx="9144000" cy="5143500"/>
            <a:chOff x="0" y="0"/>
            <a:chExt cx="9144000" cy="51435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7FD462B-A9BE-538D-8D7B-2E06A99E88F3}"/>
                </a:ext>
              </a:extLst>
            </p:cNvPr>
            <p:cNvSpPr/>
            <p:nvPr/>
          </p:nvSpPr>
          <p:spPr>
            <a:xfrm>
              <a:off x="0" y="2355726"/>
              <a:ext cx="9144000" cy="2787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1"/>
            </a:p>
          </p:txBody>
        </p:sp>
        <p:pic>
          <p:nvPicPr>
            <p:cNvPr id="6" name="Imagem 5" descr="Logotipo&#10;&#10;Descrição gerada automaticamente">
              <a:extLst>
                <a:ext uri="{FF2B5EF4-FFF2-40B4-BE49-F238E27FC236}">
                  <a16:creationId xmlns:a16="http://schemas.microsoft.com/office/drawing/2014/main" id="{D4AC97A1-42BA-BB50-4C78-A4730C96C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00"/>
            <a:stretch/>
          </p:blipFill>
          <p:spPr>
            <a:xfrm>
              <a:off x="2975" y="0"/>
              <a:ext cx="9141025" cy="4618906"/>
            </a:xfrm>
            <a:prstGeom prst="rect">
              <a:avLst/>
            </a:prstGeom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1E2DCA3B-6EE9-F561-A1AA-D4756B899678}"/>
                </a:ext>
              </a:extLst>
            </p:cNvPr>
            <p:cNvSpPr/>
            <p:nvPr/>
          </p:nvSpPr>
          <p:spPr>
            <a:xfrm>
              <a:off x="1765176" y="1255068"/>
              <a:ext cx="3960440" cy="15121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1"/>
            </a:p>
          </p:txBody>
        </p:sp>
        <p:pic>
          <p:nvPicPr>
            <p:cNvPr id="15" name="Imagem 14" descr="Logotipo&#10;&#10;Descrição gerada automaticamente">
              <a:extLst>
                <a:ext uri="{FF2B5EF4-FFF2-40B4-BE49-F238E27FC236}">
                  <a16:creationId xmlns:a16="http://schemas.microsoft.com/office/drawing/2014/main" id="{9D0A10B8-D34F-5F1E-DAD4-9F0317314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7224" y="679004"/>
              <a:ext cx="4320480" cy="3067827"/>
            </a:xfrm>
            <a:prstGeom prst="rect">
              <a:avLst/>
            </a:prstGeom>
          </p:spPr>
        </p:pic>
        <p:pic>
          <p:nvPicPr>
            <p:cNvPr id="3" name="Imagem 2" descr="Logotipo&#10;&#10;Descrição gerada automaticamente">
              <a:extLst>
                <a:ext uri="{FF2B5EF4-FFF2-40B4-BE49-F238E27FC236}">
                  <a16:creationId xmlns:a16="http://schemas.microsoft.com/office/drawing/2014/main" id="{8D245FB2-FB29-B8B8-2302-E9EE46F3A1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966" t="95199"/>
            <a:stretch/>
          </p:blipFill>
          <p:spPr>
            <a:xfrm>
              <a:off x="7404100" y="4587974"/>
              <a:ext cx="1739900" cy="246938"/>
            </a:xfrm>
            <a:prstGeom prst="rect">
              <a:avLst/>
            </a:prstGeom>
          </p:spPr>
        </p:pic>
        <p:pic>
          <p:nvPicPr>
            <p:cNvPr id="4" name="Imagem 3" descr="Logotipo&#10;&#10;Descrição gerada automaticamente">
              <a:extLst>
                <a:ext uri="{FF2B5EF4-FFF2-40B4-BE49-F238E27FC236}">
                  <a16:creationId xmlns:a16="http://schemas.microsoft.com/office/drawing/2014/main" id="{A2B5F9F2-36B9-F670-423D-E16080F76B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966" t="95199"/>
            <a:stretch/>
          </p:blipFill>
          <p:spPr>
            <a:xfrm>
              <a:off x="7404100" y="4803998"/>
              <a:ext cx="1739900" cy="246938"/>
            </a:xfrm>
            <a:prstGeom prst="rect">
              <a:avLst/>
            </a:prstGeom>
          </p:spPr>
        </p:pic>
        <p:pic>
          <p:nvPicPr>
            <p:cNvPr id="5" name="Imagem 4" descr="Logotipo&#10;&#10;Descrição gerada automaticamente">
              <a:extLst>
                <a:ext uri="{FF2B5EF4-FFF2-40B4-BE49-F238E27FC236}">
                  <a16:creationId xmlns:a16="http://schemas.microsoft.com/office/drawing/2014/main" id="{71DE77E5-17BB-9BBF-EB92-5DB1DDD118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966" t="95199"/>
            <a:stretch/>
          </p:blipFill>
          <p:spPr>
            <a:xfrm>
              <a:off x="7404100" y="4896562"/>
              <a:ext cx="1739900" cy="246938"/>
            </a:xfrm>
            <a:prstGeom prst="rect">
              <a:avLst/>
            </a:prstGeom>
          </p:spPr>
        </p:pic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3A7B443-C9E6-0B8C-6934-1305CC530B57}"/>
                </a:ext>
              </a:extLst>
            </p:cNvPr>
            <p:cNvSpPr/>
            <p:nvPr/>
          </p:nvSpPr>
          <p:spPr>
            <a:xfrm>
              <a:off x="0" y="4227934"/>
              <a:ext cx="7452320" cy="915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801"/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D86416B3-E542-A8F0-82C8-7D4AF6FF1875}"/>
              </a:ext>
            </a:extLst>
          </p:cNvPr>
          <p:cNvSpPr txBox="1"/>
          <p:nvPr/>
        </p:nvSpPr>
        <p:spPr>
          <a:xfrm>
            <a:off x="755577" y="3777356"/>
            <a:ext cx="745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Montserrat" pitchFamily="2" charset="0"/>
              </a:rPr>
              <a:t>Dados Pessoais – Carga Horária - Cronograma</a:t>
            </a:r>
          </a:p>
          <a:p>
            <a:r>
              <a:rPr lang="pt-BR" sz="2000" b="1" dirty="0">
                <a:latin typeface="Montserrat" pitchFamily="2" charset="0"/>
              </a:rPr>
              <a:t>SEDUC </a:t>
            </a:r>
            <a:r>
              <a:rPr lang="pt-BR" sz="2000" b="1" dirty="0">
                <a:solidFill>
                  <a:srgbClr val="FF0000"/>
                </a:solidFill>
                <a:latin typeface="Montserrat" pitchFamily="2" charset="0"/>
              </a:rPr>
              <a:t>SP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C94B953-D4CE-07F1-08FF-A5839211A3C9}"/>
              </a:ext>
            </a:extLst>
          </p:cNvPr>
          <p:cNvCxnSpPr>
            <a:cxnSpLocks/>
          </p:cNvCxnSpPr>
          <p:nvPr/>
        </p:nvCxnSpPr>
        <p:spPr>
          <a:xfrm>
            <a:off x="485801" y="3935540"/>
            <a:ext cx="0" cy="576064"/>
          </a:xfrm>
          <a:prstGeom prst="line">
            <a:avLst/>
          </a:prstGeom>
          <a:ln w="28575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84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FORMAÇÃO CURRICULAR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14591B1-85D1-3D7E-A3BE-364B2D982DAD}"/>
              </a:ext>
            </a:extLst>
          </p:cNvPr>
          <p:cNvSpPr txBox="1"/>
          <p:nvPr/>
        </p:nvSpPr>
        <p:spPr>
          <a:xfrm>
            <a:off x="233104" y="1203599"/>
            <a:ext cx="8443353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Após inclusão dos dados cadastrais, é necessário preencher as informações de formação curricular;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DF822FC-1F4F-4770-1F1C-522957583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421" y="1866778"/>
            <a:ext cx="7092281" cy="24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FORMAÇÃO CURRICULAR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91314CB-7936-AB68-7F1E-497C720A1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43" y="2823981"/>
            <a:ext cx="7919865" cy="11981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137A82C-D235-17EB-37A2-E371261C039C}"/>
              </a:ext>
            </a:extLst>
          </p:cNvPr>
          <p:cNvSpPr txBox="1"/>
          <p:nvPr/>
        </p:nvSpPr>
        <p:spPr>
          <a:xfrm>
            <a:off x="395538" y="1229875"/>
            <a:ext cx="8046478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Inserir o RG e pesquisar;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Após pesquisar, aparecerá os dados do interessado e a opção para visualizar;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D4D3CB9-A2AE-B13E-A737-222639FB9DF0}"/>
              </a:ext>
            </a:extLst>
          </p:cNvPr>
          <p:cNvSpPr/>
          <p:nvPr/>
        </p:nvSpPr>
        <p:spPr>
          <a:xfrm>
            <a:off x="1907703" y="2823981"/>
            <a:ext cx="1944217" cy="166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A9EB211-74A4-36B1-7D17-DB3AB68F3483}"/>
              </a:ext>
            </a:extLst>
          </p:cNvPr>
          <p:cNvSpPr/>
          <p:nvPr/>
        </p:nvSpPr>
        <p:spPr>
          <a:xfrm>
            <a:off x="4139952" y="3579862"/>
            <a:ext cx="576064" cy="166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B06C5FA-D6DE-017C-0171-20BEA1C0249A}"/>
              </a:ext>
            </a:extLst>
          </p:cNvPr>
          <p:cNvSpPr/>
          <p:nvPr/>
        </p:nvSpPr>
        <p:spPr>
          <a:xfrm>
            <a:off x="8012223" y="3708960"/>
            <a:ext cx="440748" cy="333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</p:spTree>
    <p:extLst>
      <p:ext uri="{BB962C8B-B14F-4D97-AF65-F5344CB8AC3E}">
        <p14:creationId xmlns:p14="http://schemas.microsoft.com/office/powerpoint/2010/main" val="316532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677D1F2-1C53-1E82-44B3-1A698E527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89" y="2431457"/>
            <a:ext cx="7668345" cy="12927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DBC2838-9BA3-79E0-4FBB-F233D77A3D91}"/>
              </a:ext>
            </a:extLst>
          </p:cNvPr>
          <p:cNvSpPr txBox="1"/>
          <p:nvPr/>
        </p:nvSpPr>
        <p:spPr>
          <a:xfrm>
            <a:off x="395538" y="1229875"/>
            <a:ext cx="8046478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Visualizando os dados, ao clicar em novo curso deverá incluir a formação do interessado;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DCE6BCD-AC05-180C-DD78-E497B4D67179}"/>
              </a:ext>
            </a:extLst>
          </p:cNvPr>
          <p:cNvSpPr/>
          <p:nvPr/>
        </p:nvSpPr>
        <p:spPr>
          <a:xfrm>
            <a:off x="4139954" y="3435848"/>
            <a:ext cx="792089" cy="402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B49344C-EB67-BD0A-299D-A1714AA8C3F7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310613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C582895-998B-85B1-6035-89EBED5F8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441" y="1041525"/>
            <a:ext cx="4341602" cy="3285712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539CAF61-5F00-46DA-AAC3-C36C16218C6E}"/>
              </a:ext>
            </a:extLst>
          </p:cNvPr>
          <p:cNvSpPr/>
          <p:nvPr/>
        </p:nvSpPr>
        <p:spPr>
          <a:xfrm>
            <a:off x="6156179" y="4101979"/>
            <a:ext cx="648073" cy="2581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CC51DEA-DC58-A7E6-8D4D-8AC4325107F8}"/>
              </a:ext>
            </a:extLst>
          </p:cNvPr>
          <p:cNvSpPr txBox="1"/>
          <p:nvPr/>
        </p:nvSpPr>
        <p:spPr>
          <a:xfrm>
            <a:off x="38086" y="2038049"/>
            <a:ext cx="4230885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Preencher todos os campos conforme a formação do interessado e confirmar para incluir no sistema;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F66DF08-C2C2-991D-3777-2CF319BCAB4B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418532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60F9A8DC-5655-9089-0C8C-FB185CC9C8AD}"/>
              </a:ext>
            </a:extLst>
          </p:cNvPr>
          <p:cNvSpPr txBox="1"/>
          <p:nvPr/>
        </p:nvSpPr>
        <p:spPr>
          <a:xfrm>
            <a:off x="179514" y="1203599"/>
            <a:ext cx="8479874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Após inserção dos cursos, clicar na opção H/Q (Habilitação/Qualificação) para visualizar as disciplinas que podem ser ministradas de acordo com os componentes curriculares;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5B9D3D8-D8DF-4711-C437-BBB2AE112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0" y="2787776"/>
            <a:ext cx="8545884" cy="134364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98B273B-9087-4DBF-C606-1B0CE8EFFA92}"/>
              </a:ext>
            </a:extLst>
          </p:cNvPr>
          <p:cNvSpPr/>
          <p:nvPr/>
        </p:nvSpPr>
        <p:spPr>
          <a:xfrm>
            <a:off x="7668343" y="3435846"/>
            <a:ext cx="216025" cy="504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B60AA1E-6C08-A773-9430-BD1A0E1173D8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295822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6BC43A11-66CB-1756-CB09-C2304849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766" y="1174092"/>
            <a:ext cx="5040268" cy="305384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58FE11A-6108-A00A-DA54-1E4634C026EF}"/>
              </a:ext>
            </a:extLst>
          </p:cNvPr>
          <p:cNvSpPr/>
          <p:nvPr/>
        </p:nvSpPr>
        <p:spPr>
          <a:xfrm>
            <a:off x="4211961" y="1802499"/>
            <a:ext cx="216025" cy="868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C328EC-A9C3-0CF0-06A9-322E0FF6BD08}"/>
              </a:ext>
            </a:extLst>
          </p:cNvPr>
          <p:cNvSpPr/>
          <p:nvPr/>
        </p:nvSpPr>
        <p:spPr>
          <a:xfrm>
            <a:off x="7740354" y="1635648"/>
            <a:ext cx="1008110" cy="103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53AC6DD-A175-5089-211A-91F9E3D7FA0D}"/>
              </a:ext>
            </a:extLst>
          </p:cNvPr>
          <p:cNvSpPr txBox="1"/>
          <p:nvPr/>
        </p:nvSpPr>
        <p:spPr>
          <a:xfrm>
            <a:off x="179513" y="1174092"/>
            <a:ext cx="3456384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Neste exemplo, deverá ser flegado a disciplina conforme a habilitação ou a qualificação;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9F216FD-7E6D-8130-FA8D-0C3BD9269E59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FORMAÇÃO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249433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REJEIÇÕES DE CADASTRAMENTO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0041642-C43B-618C-3C14-F93F89D5781F}"/>
              </a:ext>
            </a:extLst>
          </p:cNvPr>
          <p:cNvSpPr txBox="1"/>
          <p:nvPr/>
        </p:nvSpPr>
        <p:spPr>
          <a:xfrm>
            <a:off x="125092" y="990407"/>
            <a:ext cx="8496944" cy="258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Todo mês é gerado um arquivo com os cadastramentos realizados para ser encaminhado para a Fazenda, de acordo com o cronograma mensal;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Nesse arquivo há casos rejeitados na Educação e Fazenda;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O volume das rejeições são analisados, mensalmente, de acordo com o volume enviado;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1793C8-A8D3-04BB-F9DD-E6621954F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96" y="3036263"/>
            <a:ext cx="8069336" cy="12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3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EC0522-6513-A962-50D2-F163CDEB1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279120"/>
            <a:ext cx="5230283" cy="174080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788DC74-C2C5-3DD9-A975-A20C5E7E431A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REJEIÇÕES DE CADASTRAMENTO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3E74FD-DDE6-52EE-5CA6-7D2E56B2DE6F}"/>
              </a:ext>
            </a:extLst>
          </p:cNvPr>
          <p:cNvSpPr txBox="1"/>
          <p:nvPr/>
        </p:nvSpPr>
        <p:spPr>
          <a:xfrm>
            <a:off x="327965" y="1117281"/>
            <a:ext cx="837051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As rejeições com maior volume do ano de 2024;</a:t>
            </a:r>
          </a:p>
        </p:txBody>
      </p:sp>
    </p:spTree>
    <p:extLst>
      <p:ext uri="{BB962C8B-B14F-4D97-AF65-F5344CB8AC3E}">
        <p14:creationId xmlns:p14="http://schemas.microsoft.com/office/powerpoint/2010/main" val="186687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7B0971-377B-A209-E2B0-E7155725F7D8}"/>
              </a:ext>
            </a:extLst>
          </p:cNvPr>
          <p:cNvSpPr txBox="1"/>
          <p:nvPr/>
        </p:nvSpPr>
        <p:spPr>
          <a:xfrm>
            <a:off x="125093" y="1131590"/>
            <a:ext cx="8551365" cy="923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O motivo de maior rejeição é o “Sem atribuição”, causado quando há o cadastramento, mas não foi atribuído carga horária;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3F1594-406A-6304-7302-4EBFECD2684E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REJEIÇÕES DE CADASTRAMENTO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oom de Slide 10">
                <a:extLst>
                  <a:ext uri="{FF2B5EF4-FFF2-40B4-BE49-F238E27FC236}">
                    <a16:creationId xmlns:a16="http://schemas.microsoft.com/office/drawing/2014/main" id="{28D8C096-39FD-2AEB-BE18-CB9C3495FE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9984182"/>
                  </p:ext>
                </p:extLst>
              </p:nvPr>
            </p:nvGraphicFramePr>
            <p:xfrm>
              <a:off x="6498502" y="3019939"/>
              <a:ext cx="2286000" cy="1285875"/>
            </p:xfrm>
            <a:graphic>
              <a:graphicData uri="http://schemas.microsoft.com/office/powerpoint/2016/slidezoom">
                <pslz:sldZm>
                  <pslz:sldZmObj sldId="303" cId="1426733943">
                    <pslz:zmPr id="{C259E001-B156-4F50-BBCC-B7E71E17AAC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oom de Slide 1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28D8C096-39FD-2AEB-BE18-CB9C3495FE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98502" y="3019939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70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665CE8-394B-EFF0-4E83-E493F2F0A55F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REJEIÇÕES DE CADASTRAMENTO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BBBB8F-4250-40D1-3815-67CC490A6450}"/>
              </a:ext>
            </a:extLst>
          </p:cNvPr>
          <p:cNvSpPr txBox="1"/>
          <p:nvPr/>
        </p:nvSpPr>
        <p:spPr>
          <a:xfrm>
            <a:off x="125093" y="1131590"/>
            <a:ext cx="8551365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A rejeição de acúmulo se dá quando a informação do acúmulo de cargo não é inserida na inclusão do contrato;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É necessário que em casos de acúmulo, haja a publicação no Diário Oficial;</a:t>
            </a:r>
          </a:p>
        </p:txBody>
      </p:sp>
    </p:spTree>
    <p:extLst>
      <p:ext uri="{BB962C8B-B14F-4D97-AF65-F5344CB8AC3E}">
        <p14:creationId xmlns:p14="http://schemas.microsoft.com/office/powerpoint/2010/main" val="238644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51521" y="1275607"/>
            <a:ext cx="8208912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Inclusão de novos cadastros: Inserir dados pessoais no Portal NET;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A419BC7-514E-2E54-4ACF-0E74201C6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7" y="1875770"/>
            <a:ext cx="6838094" cy="211428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FF0D6C5-72E7-4405-FFFE-405665EDF67B}"/>
              </a:ext>
            </a:extLst>
          </p:cNvPr>
          <p:cNvSpPr/>
          <p:nvPr/>
        </p:nvSpPr>
        <p:spPr>
          <a:xfrm>
            <a:off x="755575" y="2355728"/>
            <a:ext cx="2232249" cy="657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</p:spTree>
    <p:extLst>
      <p:ext uri="{BB962C8B-B14F-4D97-AF65-F5344CB8AC3E}">
        <p14:creationId xmlns:p14="http://schemas.microsoft.com/office/powerpoint/2010/main" val="1703713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pic>
        <p:nvPicPr>
          <p:cNvPr id="20" name="Imagem 19">
            <a:hlinkClick r:id="rId5" action="ppaction://hlinkfile"/>
            <a:extLst>
              <a:ext uri="{FF2B5EF4-FFF2-40B4-BE49-F238E27FC236}">
                <a16:creationId xmlns:a16="http://schemas.microsoft.com/office/drawing/2014/main" id="{408007F0-57A3-EB4C-A90B-57EE40818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4447" y="736323"/>
            <a:ext cx="3099492" cy="4120914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6D7B26B-1A21-EC89-721E-476C13965511}"/>
              </a:ext>
            </a:extLst>
          </p:cNvPr>
          <p:cNvSpPr txBox="1"/>
          <p:nvPr/>
        </p:nvSpPr>
        <p:spPr>
          <a:xfrm>
            <a:off x="3203848" y="23571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CRONOGRAMA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2673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07E881-2846-64B9-558C-AB21CD26E0D8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CRONOGRAMA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FB9FA0-4972-1E32-5BD2-E01B07C6B06C}"/>
              </a:ext>
            </a:extLst>
          </p:cNvPr>
          <p:cNvSpPr txBox="1"/>
          <p:nvPr/>
        </p:nvSpPr>
        <p:spPr>
          <a:xfrm>
            <a:off x="233104" y="1203599"/>
            <a:ext cx="8371346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O cronograma é montado todo mês para garantir as entregas nas datas estipuladas;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Os procedimentos precisam ser realizados até o prazo para serem processadas no mês correspondente;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Zoom de Slide 10">
                <a:extLst>
                  <a:ext uri="{FF2B5EF4-FFF2-40B4-BE49-F238E27FC236}">
                    <a16:creationId xmlns:a16="http://schemas.microsoft.com/office/drawing/2014/main" id="{F71C7A0E-8E89-7C1A-D7F6-0229F37388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025998"/>
                  </p:ext>
                </p:extLst>
              </p:nvPr>
            </p:nvGraphicFramePr>
            <p:xfrm>
              <a:off x="6524170" y="3019939"/>
              <a:ext cx="2286000" cy="1285875"/>
            </p:xfrm>
            <a:graphic>
              <a:graphicData uri="http://schemas.microsoft.com/office/powerpoint/2016/slidezoom">
                <pslz:sldZm>
                  <pslz:sldZmObj sldId="303" cId="1426733943">
                    <pslz:zmPr id="{00670749-6CF7-468F-A11C-181B5D97DBAA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Zoom de Slide 10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F71C7A0E-8E89-7C1A-D7F6-0229F37388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4170" y="3019939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163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07E881-2846-64B9-558C-AB21CD26E0D8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READAPTADO/ PEI/ MUNICIPALIZADO/ARTIGO 22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4BF5EA9-DDDE-A1D8-367B-E0B23CD54AF3}"/>
              </a:ext>
            </a:extLst>
          </p:cNvPr>
          <p:cNvSpPr txBox="1"/>
          <p:nvPr/>
        </p:nvSpPr>
        <p:spPr>
          <a:xfrm>
            <a:off x="139707" y="1289493"/>
            <a:ext cx="8395704" cy="258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Os afastamentos precisam estar inclusos na funcional, assim como as cargas de afastamento;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Afastamento: SED &gt; Recursos Humanos &gt; Funcional &gt; Consulta Funcional &gt; Afastamento;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Carga Horária de Afastamento: SED &gt; Recursos Humanos &gt; Funcional &gt; Consulta Funcional &gt; Carga Horária de Afastamento;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</p:txBody>
      </p:sp>
    </p:spTree>
    <p:extLst>
      <p:ext uri="{BB962C8B-B14F-4D97-AF65-F5344CB8AC3E}">
        <p14:creationId xmlns:p14="http://schemas.microsoft.com/office/powerpoint/2010/main" val="3816452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07E881-2846-64B9-558C-AB21CD26E0D8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READAPTADO/ PEI/ MUNICIPALIZADO/ARTIGO 22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BE6A6E4-CF85-C7A6-E684-76B704AC7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423" y="1812029"/>
            <a:ext cx="2193551" cy="2493785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EBB8226-6E80-41BB-6C0D-2589AA45F76D}"/>
              </a:ext>
            </a:extLst>
          </p:cNvPr>
          <p:cNvSpPr txBox="1"/>
          <p:nvPr/>
        </p:nvSpPr>
        <p:spPr>
          <a:xfrm>
            <a:off x="511902" y="1143482"/>
            <a:ext cx="714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RECURSOS HUMANOS &gt; FUNCIONAL &gt; CONSULTA FUNCIONAL &gt; MUNICIPALIZADA; PEI; READAPTADO;</a:t>
            </a:r>
          </a:p>
        </p:txBody>
      </p:sp>
    </p:spTree>
    <p:extLst>
      <p:ext uri="{BB962C8B-B14F-4D97-AF65-F5344CB8AC3E}">
        <p14:creationId xmlns:p14="http://schemas.microsoft.com/office/powerpoint/2010/main" val="271416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07E881-2846-64B9-558C-AB21CD26E0D8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READAPTADO/ PEI/ MUNICIPALIZADO/ARTIGO 22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62849DE-0AEA-01EC-8497-C7C96B0C8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2221486"/>
            <a:ext cx="3096344" cy="1742233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EBB8226-6E80-41BB-6C0D-2589AA45F76D}"/>
              </a:ext>
            </a:extLst>
          </p:cNvPr>
          <p:cNvSpPr txBox="1"/>
          <p:nvPr/>
        </p:nvSpPr>
        <p:spPr>
          <a:xfrm>
            <a:off x="511904" y="1395681"/>
            <a:ext cx="714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RECURSOS HUMANOS &gt; ASSOCIAÇÃO DO PROFESSOR NA CLASSE &gt; ARTIGO 22 &gt; ATRIBUIÇÃO;</a:t>
            </a:r>
          </a:p>
        </p:txBody>
      </p:sp>
    </p:spTree>
    <p:extLst>
      <p:ext uri="{BB962C8B-B14F-4D97-AF65-F5344CB8AC3E}">
        <p14:creationId xmlns:p14="http://schemas.microsoft.com/office/powerpoint/2010/main" val="223938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07E881-2846-64B9-558C-AB21CD26E0D8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CARGA HORÁRIA - AFASTAMENTO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0214A52-855C-FA42-32F6-D35D2B017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1308455"/>
            <a:ext cx="5056309" cy="277841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BA0EE4-94B5-B8AC-3CC9-8DBB03A5E458}"/>
              </a:ext>
            </a:extLst>
          </p:cNvPr>
          <p:cNvSpPr txBox="1"/>
          <p:nvPr/>
        </p:nvSpPr>
        <p:spPr>
          <a:xfrm>
            <a:off x="251520" y="127110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Após inclusão da carga precisa verificar se consta a carga de afastamento na Funcional;</a:t>
            </a:r>
          </a:p>
        </p:txBody>
      </p:sp>
    </p:spTree>
    <p:extLst>
      <p:ext uri="{BB962C8B-B14F-4D97-AF65-F5344CB8AC3E}">
        <p14:creationId xmlns:p14="http://schemas.microsoft.com/office/powerpoint/2010/main" val="1781571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0A35F3-F380-D502-96F3-A99A42B4883C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CARGA HORÁRIA -  PRÉVIA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6B0664-6549-4BE6-4B21-815D5EFD17AA}"/>
              </a:ext>
            </a:extLst>
          </p:cNvPr>
          <p:cNvSpPr txBox="1"/>
          <p:nvPr/>
        </p:nvSpPr>
        <p:spPr>
          <a:xfrm>
            <a:off x="251520" y="1474694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Caso a carga não esteja na funcional, será necessário reprocessar na carga horária prévia;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Preencher ano letivo, CPF, DI e o cadastro. Pesquisar e reprocessar;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2DE933F-49AE-265F-E88E-067DDCFFF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922" y="1514625"/>
            <a:ext cx="5037113" cy="2339512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FD95BB15-1942-1A1C-509B-6A973D662CAC}"/>
              </a:ext>
            </a:extLst>
          </p:cNvPr>
          <p:cNvSpPr/>
          <p:nvPr/>
        </p:nvSpPr>
        <p:spPr>
          <a:xfrm>
            <a:off x="5508104" y="3219822"/>
            <a:ext cx="1080120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E598E25-46F2-1D30-D9A4-8828D8A61058}"/>
              </a:ext>
            </a:extLst>
          </p:cNvPr>
          <p:cNvSpPr/>
          <p:nvPr/>
        </p:nvSpPr>
        <p:spPr>
          <a:xfrm>
            <a:off x="7380312" y="3507854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85169B2-1DFD-52A1-6EEB-9F6D7F6800DA}"/>
              </a:ext>
            </a:extLst>
          </p:cNvPr>
          <p:cNvSpPr/>
          <p:nvPr/>
        </p:nvSpPr>
        <p:spPr>
          <a:xfrm>
            <a:off x="6595887" y="3507854"/>
            <a:ext cx="293453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896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53C4E12A-8753-FABC-2D55-95DF1BAF0371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CARGA HORÁRIA -  PRÉVIA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3D904B0-E794-9BD8-7847-61944910C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129" y="1420400"/>
            <a:ext cx="5220072" cy="258298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B912678-3733-4362-58CC-A95B667E6C30}"/>
              </a:ext>
            </a:extLst>
          </p:cNvPr>
          <p:cNvSpPr/>
          <p:nvPr/>
        </p:nvSpPr>
        <p:spPr>
          <a:xfrm>
            <a:off x="4470564" y="3723878"/>
            <a:ext cx="1181556" cy="279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44F2148-47DD-130D-DD87-695A1C44802C}"/>
              </a:ext>
            </a:extLst>
          </p:cNvPr>
          <p:cNvSpPr/>
          <p:nvPr/>
        </p:nvSpPr>
        <p:spPr>
          <a:xfrm>
            <a:off x="7020272" y="3735344"/>
            <a:ext cx="1152128" cy="279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13DA7C-3104-AC28-4D8E-4012AF6FD5B9}"/>
              </a:ext>
            </a:extLst>
          </p:cNvPr>
          <p:cNvSpPr txBox="1"/>
          <p:nvPr/>
        </p:nvSpPr>
        <p:spPr>
          <a:xfrm>
            <a:off x="50911" y="1094328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Após reprocessamento, leva um tempo de 15 minutos a 2 horas para aparecer a carga na prévia;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Validar as informações da vigência e o tipo do afastamento;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A opção de rejeitar/migrar será utilizada quando precisar que a carga seja migrada para a funcional imediatamente;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2725733-42A4-119E-B5A6-B8553CDC9AB7}"/>
              </a:ext>
            </a:extLst>
          </p:cNvPr>
          <p:cNvSpPr/>
          <p:nvPr/>
        </p:nvSpPr>
        <p:spPr>
          <a:xfrm>
            <a:off x="8227493" y="3735344"/>
            <a:ext cx="578407" cy="279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519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07E881-2846-64B9-558C-AB21CD26E0D8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CONV FAZENDA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28490D3-8E02-CFA2-EAEC-097284E4F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147" y="2257035"/>
            <a:ext cx="7101209" cy="183845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68EAE6C-9B01-E540-E995-984B07D99D88}"/>
              </a:ext>
            </a:extLst>
          </p:cNvPr>
          <p:cNvSpPr txBox="1"/>
          <p:nvPr/>
        </p:nvSpPr>
        <p:spPr>
          <a:xfrm>
            <a:off x="327965" y="1199536"/>
            <a:ext cx="878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Consultar se a data de exercício na </a:t>
            </a:r>
            <a:r>
              <a:rPr lang="pt-BR" dirty="0" err="1"/>
              <a:t>Conv</a:t>
            </a:r>
            <a:r>
              <a:rPr lang="pt-BR" dirty="0"/>
              <a:t> Fazenda;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SED &gt; RECURSOS HUMANOS &gt; FUNCIONAL &gt; CONSULTA FUNCIONAL &gt; CONV FAZENDA;</a:t>
            </a:r>
          </a:p>
        </p:txBody>
      </p:sp>
    </p:spTree>
    <p:extLst>
      <p:ext uri="{BB962C8B-B14F-4D97-AF65-F5344CB8AC3E}">
        <p14:creationId xmlns:p14="http://schemas.microsoft.com/office/powerpoint/2010/main" val="1424790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" y="1124704"/>
            <a:ext cx="8816034" cy="3543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ADE5E4-1FF2-FC52-1015-76B327CF37CB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CONV FAZENDA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510354B-C6D0-D953-A31F-0574E704A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1319" y="1199536"/>
            <a:ext cx="4534716" cy="345032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67F6033-DCE2-0331-9B62-C922306CF26F}"/>
              </a:ext>
            </a:extLst>
          </p:cNvPr>
          <p:cNvSpPr/>
          <p:nvPr/>
        </p:nvSpPr>
        <p:spPr>
          <a:xfrm>
            <a:off x="6660232" y="1779662"/>
            <a:ext cx="64807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911007F-A03D-C4EB-B4E4-EC806F2F792A}"/>
              </a:ext>
            </a:extLst>
          </p:cNvPr>
          <p:cNvSpPr/>
          <p:nvPr/>
        </p:nvSpPr>
        <p:spPr>
          <a:xfrm>
            <a:off x="6120719" y="3795886"/>
            <a:ext cx="432048" cy="6731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CC65711-1D6D-32C3-9940-2CCB2D086CD8}"/>
              </a:ext>
            </a:extLst>
          </p:cNvPr>
          <p:cNvSpPr txBox="1"/>
          <p:nvPr/>
        </p:nvSpPr>
        <p:spPr>
          <a:xfrm>
            <a:off x="107504" y="1259061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Dados Funcionais = Educação;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Dados da Interface = Fazenda;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Neste exemplo, a data de exercício está divergente, causando impacto no pagamento;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Se a divergência for na educação, encaminhar para o CEPAG;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Se a divergência for na fazenda, encaminhar documento para a SEFAZ;</a:t>
            </a:r>
          </a:p>
        </p:txBody>
      </p:sp>
    </p:spTree>
    <p:extLst>
      <p:ext uri="{BB962C8B-B14F-4D97-AF65-F5344CB8AC3E}">
        <p14:creationId xmlns:p14="http://schemas.microsoft.com/office/powerpoint/2010/main" val="182010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51521" y="1275606"/>
            <a:ext cx="8208912" cy="175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Preencher o campo CPF;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Selecionar a opção de Novo Cadastro;</a:t>
            </a:r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6771F01-B193-E88E-C256-0F08FABC8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55" y="2083710"/>
            <a:ext cx="7865444" cy="1570220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09880F5A-9811-903B-35AC-D5285BA63D5D}"/>
              </a:ext>
            </a:extLst>
          </p:cNvPr>
          <p:cNvSpPr/>
          <p:nvPr/>
        </p:nvSpPr>
        <p:spPr>
          <a:xfrm>
            <a:off x="7332997" y="3298718"/>
            <a:ext cx="846508" cy="400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C27C129-A8A5-C4BB-55C1-CBF06F5FBBDA}"/>
              </a:ext>
            </a:extLst>
          </p:cNvPr>
          <p:cNvSpPr/>
          <p:nvPr/>
        </p:nvSpPr>
        <p:spPr>
          <a:xfrm>
            <a:off x="2880932" y="2972281"/>
            <a:ext cx="1728192" cy="3264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</p:spTree>
    <p:extLst>
      <p:ext uri="{BB962C8B-B14F-4D97-AF65-F5344CB8AC3E}">
        <p14:creationId xmlns:p14="http://schemas.microsoft.com/office/powerpoint/2010/main" val="1923734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id="{4B8E88A9-E988-7C01-DA92-2A0B096B10B9}"/>
              </a:ext>
            </a:extLst>
          </p:cNvPr>
          <p:cNvSpPr/>
          <p:nvPr/>
        </p:nvSpPr>
        <p:spPr>
          <a:xfrm>
            <a:off x="2769265" y="2110085"/>
            <a:ext cx="360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90657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8"/>
            <a:ext cx="8208912" cy="203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Preencher todos os campos de dados pessoais, dados complementares e dependentes, se houver;</a:t>
            </a:r>
          </a:p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9B4F129-3A6F-DB8E-BFCD-F347C2E68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82" y="1699101"/>
            <a:ext cx="8334164" cy="335991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C05A5B4-7742-4933-D3C5-9F8C33E41B30}"/>
              </a:ext>
            </a:extLst>
          </p:cNvPr>
          <p:cNvSpPr/>
          <p:nvPr/>
        </p:nvSpPr>
        <p:spPr>
          <a:xfrm>
            <a:off x="269217" y="2227643"/>
            <a:ext cx="175702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44798B2-0761-C2CE-CA8A-315C5997F574}"/>
              </a:ext>
            </a:extLst>
          </p:cNvPr>
          <p:cNvSpPr/>
          <p:nvPr/>
        </p:nvSpPr>
        <p:spPr>
          <a:xfrm>
            <a:off x="1043198" y="2640439"/>
            <a:ext cx="504057" cy="7200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</p:spTree>
    <p:extLst>
      <p:ext uri="{BB962C8B-B14F-4D97-AF65-F5344CB8AC3E}">
        <p14:creationId xmlns:p14="http://schemas.microsoft.com/office/powerpoint/2010/main" val="320503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CB808BC-9684-E8CF-0570-AC9BA6D87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220" y="1338126"/>
            <a:ext cx="4660366" cy="246725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0D604D04-E9CF-2BA3-0264-666E600E0DFD}"/>
              </a:ext>
            </a:extLst>
          </p:cNvPr>
          <p:cNvSpPr/>
          <p:nvPr/>
        </p:nvSpPr>
        <p:spPr>
          <a:xfrm>
            <a:off x="4572000" y="1543401"/>
            <a:ext cx="1440160" cy="2362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E780DE-E42F-E3FA-7ACB-7860F932A602}"/>
              </a:ext>
            </a:extLst>
          </p:cNvPr>
          <p:cNvSpPr/>
          <p:nvPr/>
        </p:nvSpPr>
        <p:spPr>
          <a:xfrm>
            <a:off x="3887223" y="3219824"/>
            <a:ext cx="2052933" cy="360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CE9B6AD-98D4-7393-A391-685AF43EE6FE}"/>
              </a:ext>
            </a:extLst>
          </p:cNvPr>
          <p:cNvSpPr/>
          <p:nvPr/>
        </p:nvSpPr>
        <p:spPr>
          <a:xfrm>
            <a:off x="5076055" y="1385642"/>
            <a:ext cx="644942" cy="11972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67B1D0-30BE-EE54-3C2B-DF33E31FDF64}"/>
              </a:ext>
            </a:extLst>
          </p:cNvPr>
          <p:cNvSpPr txBox="1"/>
          <p:nvPr/>
        </p:nvSpPr>
        <p:spPr>
          <a:xfrm>
            <a:off x="233105" y="1199534"/>
            <a:ext cx="3402793" cy="314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Os interessados que possuírem o novo RG (CIN), preencher somente com o número, sem pontos e traços;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Na opção “Trabalha/Trabalhou no Serviço Público” selecionar “SIM” e no campo da data de ingresso incluir a data do exercício;</a:t>
            </a:r>
          </a:p>
          <a:p>
            <a:endParaRPr lang="pt-BR" sz="1801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4806151-BB7F-F4A5-FEC0-1C42FEA33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1" y="3274505"/>
            <a:ext cx="2380953" cy="476190"/>
          </a:xfrm>
          <a:prstGeom prst="rect">
            <a:avLst/>
          </a:prstGeom>
        </p:spPr>
      </p:pic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F223754-AAC3-5530-1E72-D53F8BCC04D0}"/>
              </a:ext>
            </a:extLst>
          </p:cNvPr>
          <p:cNvCxnSpPr/>
          <p:nvPr/>
        </p:nvCxnSpPr>
        <p:spPr>
          <a:xfrm>
            <a:off x="5868147" y="3435846"/>
            <a:ext cx="648073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58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CADASTRO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074592-D854-8A10-ECAB-9E32384D2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317" y="1406674"/>
            <a:ext cx="2295417" cy="32475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5E2C2FC8-3E02-19D8-DEEE-ED02022B9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396" y="2075154"/>
            <a:ext cx="4599449" cy="247497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1F43CA0-B8D5-8F62-1A8D-B9C15490F868}"/>
              </a:ext>
            </a:extLst>
          </p:cNvPr>
          <p:cNvSpPr/>
          <p:nvPr/>
        </p:nvSpPr>
        <p:spPr>
          <a:xfrm>
            <a:off x="5093962" y="4223006"/>
            <a:ext cx="1296144" cy="237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306AD4C1-1730-8ABB-6AC0-B813C98BA047}"/>
              </a:ext>
            </a:extLst>
          </p:cNvPr>
          <p:cNvCxnSpPr>
            <a:cxnSpLocks/>
          </p:cNvCxnSpPr>
          <p:nvPr/>
        </p:nvCxnSpPr>
        <p:spPr>
          <a:xfrm flipH="1">
            <a:off x="5652122" y="1646905"/>
            <a:ext cx="737986" cy="257610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79B1B0A-EC68-CD9D-A7C3-D88843907949}"/>
              </a:ext>
            </a:extLst>
          </p:cNvPr>
          <p:cNvSpPr txBox="1"/>
          <p:nvPr/>
        </p:nvSpPr>
        <p:spPr>
          <a:xfrm>
            <a:off x="125093" y="1131591"/>
            <a:ext cx="4134302" cy="230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Caso for o 1° vínculo empregatício do interessado, não é obrigatório preencher o n° do PIS/PASEP;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Se o interessado já teve vínculo anteriormente preencher o n° do PIS/PASEP de acordo com a Carteira de Trabalho;</a:t>
            </a:r>
          </a:p>
        </p:txBody>
      </p:sp>
    </p:spTree>
    <p:extLst>
      <p:ext uri="{BB962C8B-B14F-4D97-AF65-F5344CB8AC3E}">
        <p14:creationId xmlns:p14="http://schemas.microsoft.com/office/powerpoint/2010/main" val="62236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66719" y="1050724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ALTERAÇÃO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19B6AF-1F54-54B0-5DF3-3E1A5DDCA22A}"/>
              </a:ext>
            </a:extLst>
          </p:cNvPr>
          <p:cNvSpPr txBox="1"/>
          <p:nvPr/>
        </p:nvSpPr>
        <p:spPr>
          <a:xfrm>
            <a:off x="233103" y="1199535"/>
            <a:ext cx="820891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Em caso do interessado já ter cadastro, ao incluir o CPF aparecerá os dados e a opção para alteração dos dados pessoais;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5CE28EB-7875-7394-3C06-D52B84E29C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03" y="2593737"/>
            <a:ext cx="8461307" cy="148681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7880C78-7E17-8498-B775-EF43443DA255}"/>
              </a:ext>
            </a:extLst>
          </p:cNvPr>
          <p:cNvSpPr/>
          <p:nvPr/>
        </p:nvSpPr>
        <p:spPr>
          <a:xfrm>
            <a:off x="7679157" y="3693105"/>
            <a:ext cx="504057" cy="4409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</p:spTree>
    <p:extLst>
      <p:ext uri="{BB962C8B-B14F-4D97-AF65-F5344CB8AC3E}">
        <p14:creationId xmlns:p14="http://schemas.microsoft.com/office/powerpoint/2010/main" val="31613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ALTERAÇÃO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12C7DF7-67C5-4692-70EB-31F469813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29" y="2787776"/>
            <a:ext cx="8442014" cy="125358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B254B41-4265-F4C1-ACBF-555691EEF432}"/>
              </a:ext>
            </a:extLst>
          </p:cNvPr>
          <p:cNvSpPr txBox="1"/>
          <p:nvPr/>
        </p:nvSpPr>
        <p:spPr>
          <a:xfrm>
            <a:off x="233103" y="1199535"/>
            <a:ext cx="820891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Em caso do interessado já ter cadastro, ao incluir o CPF aparecerá os dados e a opção para alteração dos dados principais;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E252215-6249-39C5-21D2-865EFC343051}"/>
              </a:ext>
            </a:extLst>
          </p:cNvPr>
          <p:cNvSpPr/>
          <p:nvPr/>
        </p:nvSpPr>
        <p:spPr>
          <a:xfrm>
            <a:off x="8172401" y="3691472"/>
            <a:ext cx="604176" cy="461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</p:spTree>
    <p:extLst>
      <p:ext uri="{BB962C8B-B14F-4D97-AF65-F5344CB8AC3E}">
        <p14:creationId xmlns:p14="http://schemas.microsoft.com/office/powerpoint/2010/main" val="254135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9FD178F9-DC3D-9640-83AB-2A7CABA411C1}"/>
              </a:ext>
            </a:extLst>
          </p:cNvPr>
          <p:cNvSpPr/>
          <p:nvPr/>
        </p:nvSpPr>
        <p:spPr>
          <a:xfrm>
            <a:off x="125093" y="1062948"/>
            <a:ext cx="8690942" cy="32428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E885800-2147-D0DB-F655-D102F6C2E313}"/>
              </a:ext>
            </a:extLst>
          </p:cNvPr>
          <p:cNvGrpSpPr/>
          <p:nvPr/>
        </p:nvGrpSpPr>
        <p:grpSpPr>
          <a:xfrm>
            <a:off x="-79336" y="-38014"/>
            <a:ext cx="9223336" cy="5219527"/>
            <a:chOff x="-78926" y="-20111"/>
            <a:chExt cx="9223336" cy="5219527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398075FA-563B-7E17-62B1-30924A8C3F43}"/>
                </a:ext>
              </a:extLst>
            </p:cNvPr>
            <p:cNvGrpSpPr/>
            <p:nvPr/>
          </p:nvGrpSpPr>
          <p:grpSpPr>
            <a:xfrm rot="10800000">
              <a:off x="-78926" y="4364951"/>
              <a:ext cx="9223336" cy="834465"/>
              <a:chOff x="-410" y="-50216"/>
              <a:chExt cx="9223336" cy="834465"/>
            </a:xfrm>
          </p:grpSpPr>
          <p:pic>
            <p:nvPicPr>
              <p:cNvPr id="16" name="Imagem 15" descr="Logotipo&#10;&#10;Descrição gerada automaticamente com confiança média">
                <a:extLst>
                  <a:ext uri="{FF2B5EF4-FFF2-40B4-BE49-F238E27FC236}">
                    <a16:creationId xmlns:a16="http://schemas.microsoft.com/office/drawing/2014/main" id="{45881793-5D28-8A92-9C05-0B9D66D51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8100391" y="-50216"/>
                <a:ext cx="1122535" cy="834465"/>
              </a:xfrm>
              <a:prstGeom prst="rect">
                <a:avLst/>
              </a:prstGeom>
            </p:spPr>
          </p:pic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F9E49A97-3471-A36A-A021-4D6173329C5E}"/>
                  </a:ext>
                </a:extLst>
              </p:cNvPr>
              <p:cNvSpPr/>
              <p:nvPr/>
            </p:nvSpPr>
            <p:spPr>
              <a:xfrm>
                <a:off x="-410" y="3244"/>
                <a:ext cx="9036496" cy="284670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7BA2B99-9021-B012-EE4C-FC7AA9F0D215}"/>
                </a:ext>
              </a:extLst>
            </p:cNvPr>
            <p:cNvGrpSpPr/>
            <p:nvPr/>
          </p:nvGrpSpPr>
          <p:grpSpPr>
            <a:xfrm>
              <a:off x="410" y="-20111"/>
              <a:ext cx="9144000" cy="771552"/>
              <a:chOff x="410" y="-20111"/>
              <a:chExt cx="9144000" cy="771552"/>
            </a:xfrm>
          </p:grpSpPr>
          <p:pic>
            <p:nvPicPr>
              <p:cNvPr id="2" name="Imagem 1" descr="Logotipo&#10;&#10;Descrição gerada automaticamente">
                <a:extLst>
                  <a:ext uri="{FF2B5EF4-FFF2-40B4-BE49-F238E27FC236}">
                    <a16:creationId xmlns:a16="http://schemas.microsoft.com/office/drawing/2014/main" id="{2B756B2C-FF4C-FAE1-C78F-1FAF0758D5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2404531" y="-20111"/>
                <a:ext cx="6739879" cy="771552"/>
              </a:xfrm>
              <a:prstGeom prst="rect">
                <a:avLst/>
              </a:prstGeom>
            </p:spPr>
          </p:pic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467A084E-6898-EE95-4235-906E72CB7116}"/>
                  </a:ext>
                </a:extLst>
              </p:cNvPr>
              <p:cNvSpPr/>
              <p:nvPr/>
            </p:nvSpPr>
            <p:spPr>
              <a:xfrm>
                <a:off x="410" y="-17328"/>
                <a:ext cx="8172400" cy="2723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801" dirty="0"/>
              </a:p>
            </p:txBody>
          </p:sp>
        </p:grp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5A6B52A-ACD6-19C1-2156-8B01680D34B5}"/>
              </a:ext>
            </a:extLst>
          </p:cNvPr>
          <p:cNvSpPr txBox="1"/>
          <p:nvPr/>
        </p:nvSpPr>
        <p:spPr>
          <a:xfrm>
            <a:off x="125091" y="487507"/>
            <a:ext cx="84249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DADOS PESSOAIS - ALTERAÇÃO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42B2354-C012-6CE8-7E90-C7C3170306D3}"/>
              </a:ext>
            </a:extLst>
          </p:cNvPr>
          <p:cNvSpPr txBox="1"/>
          <p:nvPr/>
        </p:nvSpPr>
        <p:spPr>
          <a:xfrm>
            <a:off x="233103" y="1062949"/>
            <a:ext cx="820891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§"/>
            </a:pPr>
            <a:endParaRPr lang="pt-BR" sz="180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5BE9B8E-9B3B-7A96-A509-72BE671AC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67" y="2729186"/>
            <a:ext cx="8208912" cy="127277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5348473-FCA9-4E74-51DB-0A2F8C4C9C1F}"/>
              </a:ext>
            </a:extLst>
          </p:cNvPr>
          <p:cNvSpPr txBox="1"/>
          <p:nvPr/>
        </p:nvSpPr>
        <p:spPr>
          <a:xfrm>
            <a:off x="233103" y="1199535"/>
            <a:ext cx="8208912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A única informação que a Diretoria não consegue alterar é o CPF, essa alteração é de competência do CEPAG;</a:t>
            </a:r>
          </a:p>
          <a:p>
            <a:pPr marL="285753" indent="-285753">
              <a:buFont typeface="Wingdings" panose="05000000000000000000" pitchFamily="2" charset="2"/>
              <a:buChar char="Ø"/>
            </a:pPr>
            <a:endParaRPr lang="pt-BR" sz="1801" dirty="0"/>
          </a:p>
          <a:p>
            <a:pPr marL="285753" indent="-285753">
              <a:buFont typeface="Wingdings" panose="05000000000000000000" pitchFamily="2" charset="2"/>
              <a:buChar char="Ø"/>
            </a:pPr>
            <a:r>
              <a:rPr lang="pt-BR" sz="1801" dirty="0"/>
              <a:t>Para alteração do CPF é necessário enviar documento via e-mail;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6F8D232-395E-E99F-DF6A-6EC0488B440E}"/>
              </a:ext>
            </a:extLst>
          </p:cNvPr>
          <p:cNvSpPr/>
          <p:nvPr/>
        </p:nvSpPr>
        <p:spPr>
          <a:xfrm>
            <a:off x="4175958" y="3286135"/>
            <a:ext cx="792089" cy="158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1"/>
          </a:p>
        </p:txBody>
      </p:sp>
    </p:spTree>
    <p:extLst>
      <p:ext uri="{BB962C8B-B14F-4D97-AF65-F5344CB8AC3E}">
        <p14:creationId xmlns:p14="http://schemas.microsoft.com/office/powerpoint/2010/main" val="388866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11112</TotalTime>
  <Words>860</Words>
  <Application>Microsoft Office PowerPoint</Application>
  <PresentationFormat>Apresentação na tela (16:9)</PresentationFormat>
  <Paragraphs>165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Montserrat</vt:lpstr>
      <vt:lpstr>Calibri</vt:lpstr>
      <vt:lpstr>Wingdings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CMSP</dc:creator>
  <cp:lastModifiedBy>Eliana Cristina Gavioli</cp:lastModifiedBy>
  <cp:revision>121</cp:revision>
  <dcterms:created xsi:type="dcterms:W3CDTF">2020-04-03T18:57:27Z</dcterms:created>
  <dcterms:modified xsi:type="dcterms:W3CDTF">2025-06-13T13:22:55Z</dcterms:modified>
</cp:coreProperties>
</file>