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jilW0qqpfe2HE4jKzzl/r5kmaS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fcdc61742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1fcdc61742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31fcdc61742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d89d41179e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2d89d41179e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2d89d41179e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6ed68d53b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2d6ed68d53b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2d6ed68d53b_0_1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fcdc61742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31fcdc61742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31fcdc61742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6ed68d53b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2d6ed68d53b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2d6ed68d53b_0_1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d6ed68d53b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2d6ed68d53b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2d6ed68d53b_0_1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d6ed68d53b_0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d6ed68d53b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2d6ed68d53b_0_1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d6ed68d53b_0_2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2d6ed68d53b_0_2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2d6ed68d53b_0_2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d89d41179e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2d89d41179e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2d89d41179e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d8bb6a4f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5" name="Google Shape;295;g2d8bb6a4f6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d89d41179e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2d89d41179e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2d89d41179e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d89d41179e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2d89d41179e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g2d89d41179e_0_1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d89d41179e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2d89d41179e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g2d89d41179e_0_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d89d41179e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2d89d41179e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g2d89d41179e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1" name="Google Shape;38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d6d6f88eb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" name="Google Shape;51;g2d6d6f88eb7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6d6f88eb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6" name="Google Shape;66;g2d6d6f88eb7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f38e7293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3" name="Google Shape;83;g2f38e7293f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fcdc6174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" name="Google Shape;98;g31fcdc61742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6ed68d53b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g2d6ed68d53b_0_2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6ed68d53b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2d6ed68d53b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2d6ed68d53b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6ed68d53b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d6ed68d53b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2d6ed68d53b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40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Relationship Id="rId7" Type="http://schemas.openxmlformats.org/officeDocument/2006/relationships/image" Target="../media/image7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50.png"/><Relationship Id="rId6" Type="http://schemas.openxmlformats.org/officeDocument/2006/relationships/image" Target="../media/image4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62.png"/><Relationship Id="rId7" Type="http://schemas.openxmlformats.org/officeDocument/2006/relationships/image" Target="../media/image44.png"/><Relationship Id="rId8" Type="http://schemas.openxmlformats.org/officeDocument/2006/relationships/image" Target="../media/image5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Relationship Id="rId4" Type="http://schemas.openxmlformats.org/officeDocument/2006/relationships/image" Target="../media/image60.png"/><Relationship Id="rId5" Type="http://schemas.openxmlformats.org/officeDocument/2006/relationships/image" Target="../media/image54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6.png"/><Relationship Id="rId4" Type="http://schemas.openxmlformats.org/officeDocument/2006/relationships/image" Target="../media/image58.png"/><Relationship Id="rId5" Type="http://schemas.openxmlformats.org/officeDocument/2006/relationships/image" Target="../media/image6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80.png"/><Relationship Id="rId5" Type="http://schemas.openxmlformats.org/officeDocument/2006/relationships/image" Target="../media/image56.png"/><Relationship Id="rId6" Type="http://schemas.openxmlformats.org/officeDocument/2006/relationships/image" Target="../media/image58.png"/><Relationship Id="rId7" Type="http://schemas.openxmlformats.org/officeDocument/2006/relationships/image" Target="../media/image6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aladofuturo.educacao.sp.gov.br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8.png"/><Relationship Id="rId4" Type="http://schemas.openxmlformats.org/officeDocument/2006/relationships/image" Target="../media/image65.png"/><Relationship Id="rId5" Type="http://schemas.openxmlformats.org/officeDocument/2006/relationships/image" Target="../media/image7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7.png"/><Relationship Id="rId4" Type="http://schemas.openxmlformats.org/officeDocument/2006/relationships/image" Target="../media/image72.png"/><Relationship Id="rId5" Type="http://schemas.openxmlformats.org/officeDocument/2006/relationships/image" Target="../media/image7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8.png"/><Relationship Id="rId4" Type="http://schemas.openxmlformats.org/officeDocument/2006/relationships/image" Target="../media/image75.png"/><Relationship Id="rId5" Type="http://schemas.openxmlformats.org/officeDocument/2006/relationships/image" Target="../media/image74.png"/><Relationship Id="rId6" Type="http://schemas.openxmlformats.org/officeDocument/2006/relationships/image" Target="../media/image71.png"/><Relationship Id="rId7" Type="http://schemas.openxmlformats.org/officeDocument/2006/relationships/image" Target="../media/image7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hyperlink" Target="https://atendimento.educacao.sp.gov.b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hyperlink" Target="https://play.google.com/store/apps/details?id=br.gov.sp.educacao.saladofuturo" TargetMode="External"/><Relationship Id="rId7" Type="http://schemas.openxmlformats.org/officeDocument/2006/relationships/image" Target="../media/image8.png"/><Relationship Id="rId8" Type="http://schemas.openxmlformats.org/officeDocument/2006/relationships/hyperlink" Target="https://apps.apple.com/br/app/sala-do-futuro/id647402396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hyperlink" Target="https://sed.educacao.sp.gov.br/esqueci-a-senh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Relationship Id="rId4" Type="http://schemas.openxmlformats.org/officeDocument/2006/relationships/image" Target="../media/image31.pn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8503700" y="5398500"/>
            <a:ext cx="21189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8"/>
              <a:buFont typeface="Arial"/>
              <a:buNone/>
            </a:pPr>
            <a:r>
              <a:rPr b="1" lang="pt-BR" sz="2167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Responsável</a:t>
            </a:r>
            <a:endParaRPr b="1" i="0" sz="2167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7356950" y="4970100"/>
            <a:ext cx="44124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23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 DO FUTURO - 2025</a:t>
            </a:r>
            <a:endParaRPr b="1" i="0" sz="23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t/>
            </a:r>
            <a:endParaRPr b="1" i="0" sz="19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336" y="4970100"/>
            <a:ext cx="886964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fcdc61742_0_73"/>
          <p:cNvSpPr txBox="1"/>
          <p:nvPr/>
        </p:nvSpPr>
        <p:spPr>
          <a:xfrm>
            <a:off x="191300" y="306625"/>
            <a:ext cx="12294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C27BA0"/>
                </a:solidFill>
                <a:latin typeface="Verdana"/>
                <a:ea typeface="Verdana"/>
                <a:cs typeface="Verdana"/>
                <a:sym typeface="Verdana"/>
              </a:rPr>
              <a:t>Presença</a:t>
            </a:r>
            <a:endParaRPr b="0" i="0" sz="800" u="none" cap="none" strike="noStrike">
              <a:solidFill>
                <a:srgbClr val="C27B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31fcdc61742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1009" y="617575"/>
            <a:ext cx="2152841" cy="2368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69" name="Google Shape;169;g31fcdc61742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574" y="2134775"/>
            <a:ext cx="4819500" cy="20195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70" name="Google Shape;170;g31fcdc61742_0_73"/>
          <p:cNvSpPr txBox="1"/>
          <p:nvPr/>
        </p:nvSpPr>
        <p:spPr>
          <a:xfrm>
            <a:off x="363625" y="1249300"/>
            <a:ext cx="48195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selecionar a opção </a:t>
            </a: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uma lista suspensa será exibida para que você escolha o motivo da falta. Caso selecione a opção </a:t>
            </a: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próximo passo será salvar sua resposta.</a:t>
            </a:r>
            <a:endParaRPr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31fcdc61742_0_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8700" y="4023675"/>
            <a:ext cx="5792699" cy="23681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72" name="Google Shape;172;g31fcdc61742_0_73"/>
          <p:cNvSpPr/>
          <p:nvPr/>
        </p:nvSpPr>
        <p:spPr>
          <a:xfrm>
            <a:off x="2379025" y="3799100"/>
            <a:ext cx="910200" cy="355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g31fcdc61742_0_73"/>
          <p:cNvCxnSpPr>
            <a:stCxn id="172" idx="3"/>
            <a:endCxn id="168" idx="1"/>
          </p:cNvCxnSpPr>
          <p:nvPr/>
        </p:nvCxnSpPr>
        <p:spPr>
          <a:xfrm flipH="1" rot="10800000">
            <a:off x="3289225" y="1801700"/>
            <a:ext cx="3421800" cy="2175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74" name="Google Shape;174;g31fcdc61742_0_73"/>
          <p:cNvSpPr/>
          <p:nvPr/>
        </p:nvSpPr>
        <p:spPr>
          <a:xfrm>
            <a:off x="6711000" y="4477325"/>
            <a:ext cx="583200" cy="355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g31fcdc61742_0_73"/>
          <p:cNvCxnSpPr>
            <a:stCxn id="168" idx="2"/>
            <a:endCxn id="174" idx="3"/>
          </p:cNvCxnSpPr>
          <p:nvPr/>
        </p:nvCxnSpPr>
        <p:spPr>
          <a:xfrm flipH="1">
            <a:off x="7294230" y="2985700"/>
            <a:ext cx="493200" cy="1669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76" name="Google Shape;176;g31fcdc61742_0_73"/>
          <p:cNvSpPr txBox="1"/>
          <p:nvPr/>
        </p:nvSpPr>
        <p:spPr>
          <a:xfrm>
            <a:off x="7787425" y="3186975"/>
            <a:ext cx="3834000" cy="8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Confirmando a resposta, ela ficará salva na guia </a:t>
            </a: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Respondido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é o local onde ficam todas as respostas realizadas pelo responsável.</a:t>
            </a:r>
            <a:endParaRPr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89d41179e_0_40"/>
          <p:cNvSpPr txBox="1"/>
          <p:nvPr/>
        </p:nvSpPr>
        <p:spPr>
          <a:xfrm>
            <a:off x="191300" y="306625"/>
            <a:ext cx="18450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Lista de Faltas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2d89d41179e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813" y="2204875"/>
            <a:ext cx="6489876" cy="2691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84" name="Google Shape;184;g2d89d41179e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0313" y="1947575"/>
            <a:ext cx="2411975" cy="3399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85" name="Google Shape;185;g2d89d41179e_0_40"/>
          <p:cNvSpPr txBox="1"/>
          <p:nvPr/>
        </p:nvSpPr>
        <p:spPr>
          <a:xfrm>
            <a:off x="475500" y="1014350"/>
            <a:ext cx="101640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</a:t>
            </a: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 de Faltas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são exibidas, de forma separada, todas as faltas do estudante.</a:t>
            </a:r>
            <a:endParaRPr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d89d41179e_0_40"/>
          <p:cNvSpPr/>
          <p:nvPr/>
        </p:nvSpPr>
        <p:spPr>
          <a:xfrm>
            <a:off x="1390327" y="4190075"/>
            <a:ext cx="2346300" cy="59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6ed68d53b_0_129"/>
          <p:cNvSpPr txBox="1"/>
          <p:nvPr/>
        </p:nvSpPr>
        <p:spPr>
          <a:xfrm>
            <a:off x="191300" y="306625"/>
            <a:ext cx="10617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rPr>
              <a:t>Agenda</a:t>
            </a:r>
            <a:endParaRPr b="0" i="0" sz="8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d6ed68d53b_0_129"/>
          <p:cNvSpPr txBox="1"/>
          <p:nvPr/>
        </p:nvSpPr>
        <p:spPr>
          <a:xfrm>
            <a:off x="484950" y="2303500"/>
            <a:ext cx="29214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Clicando n</a:t>
            </a:r>
            <a:r>
              <a:rPr b="0" i="0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 módulo, é possível acompanhar </a:t>
            </a: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pt-BR" sz="1500">
                <a:latin typeface="Calibri"/>
                <a:ea typeface="Calibri"/>
                <a:cs typeface="Calibri"/>
                <a:sym typeface="Calibri"/>
              </a:rPr>
              <a:t>agenda </a:t>
            </a: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do estudante.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2d6ed68d53b_0_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9068" y="3474947"/>
            <a:ext cx="674031" cy="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d6ed68d53b_0_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0029" y="2073140"/>
            <a:ext cx="1013530" cy="1622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g2d6ed68d53b_0_129"/>
          <p:cNvGrpSpPr/>
          <p:nvPr/>
        </p:nvGrpSpPr>
        <p:grpSpPr>
          <a:xfrm>
            <a:off x="4283750" y="1658275"/>
            <a:ext cx="7371150" cy="2917676"/>
            <a:chOff x="3717150" y="2463775"/>
            <a:chExt cx="7371150" cy="2917676"/>
          </a:xfrm>
        </p:grpSpPr>
        <p:cxnSp>
          <p:nvCxnSpPr>
            <p:cNvPr id="197" name="Google Shape;197;g2d6ed68d53b_0_129"/>
            <p:cNvCxnSpPr/>
            <p:nvPr/>
          </p:nvCxnSpPr>
          <p:spPr>
            <a:xfrm>
              <a:off x="6312600" y="2463775"/>
              <a:ext cx="4775700" cy="621900"/>
            </a:xfrm>
            <a:prstGeom prst="straightConnector1">
              <a:avLst/>
            </a:prstGeom>
            <a:noFill/>
            <a:ln cap="flat" cmpd="sng" w="9525">
              <a:solidFill>
                <a:srgbClr val="F79646"/>
              </a:solidFill>
              <a:prstDash val="dash"/>
              <a:round/>
              <a:headEnd len="med" w="med" type="oval"/>
              <a:tailEnd len="med" w="med" type="triangle"/>
            </a:ln>
          </p:spPr>
        </p:cxnSp>
        <p:pic>
          <p:nvPicPr>
            <p:cNvPr id="198" name="Google Shape;198;g2d6ed68d53b_0_129"/>
            <p:cNvPicPr preferRelativeResize="0"/>
            <p:nvPr/>
          </p:nvPicPr>
          <p:blipFill rotWithShape="1">
            <a:blip r:embed="rId5">
              <a:alphaModFix/>
            </a:blip>
            <a:srcRect b="0" l="12648" r="0" t="0"/>
            <a:stretch/>
          </p:blipFill>
          <p:spPr>
            <a:xfrm>
              <a:off x="3717150" y="2463775"/>
              <a:ext cx="7274123" cy="2917676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3600000" dist="209550">
                <a:srgbClr val="000000">
                  <a:alpha val="50000"/>
                </a:srgbClr>
              </a:outerShdw>
            </a:effectLst>
          </p:spPr>
        </p:pic>
        <p:pic>
          <p:nvPicPr>
            <p:cNvPr id="199" name="Google Shape;199;g2d6ed68d53b_0_1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28831" y="3164021"/>
              <a:ext cx="827631" cy="162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g2d6ed68d53b_0_1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58875" y="3371631"/>
              <a:ext cx="3387135" cy="1404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g2d6ed68d53b_0_129"/>
            <p:cNvSpPr/>
            <p:nvPr/>
          </p:nvSpPr>
          <p:spPr>
            <a:xfrm>
              <a:off x="7573792" y="3371631"/>
              <a:ext cx="3387000" cy="13587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2" name="Google Shape;202;g2d6ed68d53b_0_129"/>
          <p:cNvCxnSpPr>
            <a:stCxn id="193" idx="3"/>
          </p:cNvCxnSpPr>
          <p:nvPr/>
        </p:nvCxnSpPr>
        <p:spPr>
          <a:xfrm>
            <a:off x="3406350" y="2930050"/>
            <a:ext cx="4771800" cy="30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fcdc61742_0_39"/>
          <p:cNvSpPr txBox="1"/>
          <p:nvPr/>
        </p:nvSpPr>
        <p:spPr>
          <a:xfrm>
            <a:off x="191300" y="306625"/>
            <a:ext cx="10617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rPr>
              <a:t>Agenda</a:t>
            </a:r>
            <a:endParaRPr b="0" i="0" sz="8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g31fcdc61742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1850" y="871975"/>
            <a:ext cx="740150" cy="1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1fcdc61742_0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7487" y="1036571"/>
            <a:ext cx="10252214" cy="50482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11" name="Google Shape;211;g31fcdc61742_0_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73876" y="1114575"/>
            <a:ext cx="715824" cy="24368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31fcdc61742_0_39"/>
          <p:cNvSpPr txBox="1"/>
          <p:nvPr/>
        </p:nvSpPr>
        <p:spPr>
          <a:xfrm>
            <a:off x="123075" y="1052575"/>
            <a:ext cx="1714500" cy="55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Ao selecionar a data, na guia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é possível visualizar atividades pendentes, eventos e a agenda de aulas do dia.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31fcdc61742_0_39"/>
          <p:cNvSpPr/>
          <p:nvPr/>
        </p:nvSpPr>
        <p:spPr>
          <a:xfrm>
            <a:off x="3781425" y="2052700"/>
            <a:ext cx="335700" cy="291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31fcdc61742_0_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7575" y="1511200"/>
            <a:ext cx="1306700" cy="3235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15" name="Google Shape;215;g31fcdc61742_0_39"/>
          <p:cNvSpPr/>
          <p:nvPr/>
        </p:nvSpPr>
        <p:spPr>
          <a:xfrm>
            <a:off x="1862275" y="2846825"/>
            <a:ext cx="1257300" cy="291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g31fcdc61742_0_39"/>
          <p:cNvCxnSpPr>
            <a:endCxn id="213" idx="1"/>
          </p:cNvCxnSpPr>
          <p:nvPr/>
        </p:nvCxnSpPr>
        <p:spPr>
          <a:xfrm>
            <a:off x="1409625" y="1511200"/>
            <a:ext cx="2371800" cy="687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17" name="Google Shape;217;g31fcdc61742_0_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9750" y="4876800"/>
            <a:ext cx="10287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2d6ed68d53b_0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7575" y="1175950"/>
            <a:ext cx="9728648" cy="460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2d6ed68d53b_0_154"/>
          <p:cNvSpPr txBox="1"/>
          <p:nvPr/>
        </p:nvSpPr>
        <p:spPr>
          <a:xfrm>
            <a:off x="191300" y="306625"/>
            <a:ext cx="10617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rPr>
              <a:t>Agenda</a:t>
            </a:r>
            <a:endParaRPr b="0" i="0" sz="8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d6ed68d53b_0_154"/>
          <p:cNvSpPr txBox="1"/>
          <p:nvPr/>
        </p:nvSpPr>
        <p:spPr>
          <a:xfrm>
            <a:off x="123075" y="1052575"/>
            <a:ext cx="1714500" cy="55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guia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Mês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é possível visualizar os eventos e a agenda completa do período.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d6ed68d53b_0_154"/>
          <p:cNvSpPr/>
          <p:nvPr/>
        </p:nvSpPr>
        <p:spPr>
          <a:xfrm>
            <a:off x="2662675" y="1817775"/>
            <a:ext cx="402600" cy="364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7" name="Google Shape;227;g2d6ed68d53b_0_154"/>
          <p:cNvCxnSpPr>
            <a:endCxn id="226" idx="1"/>
          </p:cNvCxnSpPr>
          <p:nvPr/>
        </p:nvCxnSpPr>
        <p:spPr>
          <a:xfrm>
            <a:off x="1689475" y="1734975"/>
            <a:ext cx="973200" cy="265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d6ed68d53b_0_169"/>
          <p:cNvSpPr txBox="1"/>
          <p:nvPr/>
        </p:nvSpPr>
        <p:spPr>
          <a:xfrm>
            <a:off x="191300" y="306625"/>
            <a:ext cx="20016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Boletim</a:t>
            </a:r>
            <a:r>
              <a:rPr b="1" lang="pt-BR" sz="1600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pt-BR" sz="1600" u="none" cap="none" strike="noStrike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Escolar</a:t>
            </a:r>
            <a:endParaRPr b="0" i="0" sz="8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d6ed68d53b_0_169"/>
          <p:cNvSpPr txBox="1"/>
          <p:nvPr/>
        </p:nvSpPr>
        <p:spPr>
          <a:xfrm>
            <a:off x="570575" y="1052575"/>
            <a:ext cx="113256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Clicando em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oletim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é possível consultar a média do aluno e a média da turma por bimestre e por componente curricular.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g2d6ed68d53b_0_169"/>
          <p:cNvGrpSpPr/>
          <p:nvPr/>
        </p:nvGrpSpPr>
        <p:grpSpPr>
          <a:xfrm>
            <a:off x="404675" y="1884380"/>
            <a:ext cx="4457800" cy="2295525"/>
            <a:chOff x="404675" y="1884380"/>
            <a:chExt cx="4457800" cy="2295525"/>
          </a:xfrm>
        </p:grpSpPr>
        <p:pic>
          <p:nvPicPr>
            <p:cNvPr id="236" name="Google Shape;236;g2d6ed68d53b_0_16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4675" y="1884380"/>
              <a:ext cx="4457700" cy="229552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237" name="Google Shape;237;g2d6ed68d53b_0_169"/>
            <p:cNvSpPr/>
            <p:nvPr/>
          </p:nvSpPr>
          <p:spPr>
            <a:xfrm>
              <a:off x="2727075" y="3389375"/>
              <a:ext cx="2135400" cy="7023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8" name="Google Shape;238;g2d6ed68d53b_0_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81611" y="1765316"/>
            <a:ext cx="733501" cy="21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d6ed68d53b_0_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2950" y="3210501"/>
            <a:ext cx="6182362" cy="3152499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40" name="Google Shape;240;g2d6ed68d53b_0_1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675" y="4568025"/>
            <a:ext cx="1872550" cy="1936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d6ed68d53b_0_198"/>
          <p:cNvSpPr txBox="1"/>
          <p:nvPr/>
        </p:nvSpPr>
        <p:spPr>
          <a:xfrm>
            <a:off x="570575" y="1052575"/>
            <a:ext cx="113256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Clicando no ícone        é possível visualizar as legendas das notas, destacadas por cores de acordo com o desempenho obtido.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g2d6ed68d53b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0211" y="1765316"/>
            <a:ext cx="733501" cy="21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d6ed68d53b_0_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0374" y="2222850"/>
            <a:ext cx="4578675" cy="25951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49" name="Google Shape;249;g2d6ed68d53b_0_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200" y="2222850"/>
            <a:ext cx="2636100" cy="301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50" name="Google Shape;250;g2d6ed68d53b_0_1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5125" y="2222851"/>
            <a:ext cx="2491100" cy="3260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51" name="Google Shape;251;g2d6ed68d53b_0_19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53125" y="1108500"/>
            <a:ext cx="280850" cy="272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g2d6ed68d53b_0_198"/>
          <p:cNvCxnSpPr/>
          <p:nvPr/>
        </p:nvCxnSpPr>
        <p:spPr>
          <a:xfrm rot="10800000">
            <a:off x="2947075" y="2439750"/>
            <a:ext cx="4161900" cy="6042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53" name="Google Shape;253;g2d6ed68d53b_0_198"/>
          <p:cNvCxnSpPr/>
          <p:nvPr/>
        </p:nvCxnSpPr>
        <p:spPr>
          <a:xfrm flipH="1" rot="10800000">
            <a:off x="8283675" y="2518350"/>
            <a:ext cx="1174800" cy="5256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54" name="Google Shape;254;g2d6ed68d53b_0_1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90525" y="4892101"/>
            <a:ext cx="1881322" cy="17352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255" name="Google Shape;255;g2d6ed68d53b_0_198"/>
          <p:cNvCxnSpPr/>
          <p:nvPr/>
        </p:nvCxnSpPr>
        <p:spPr>
          <a:xfrm flipH="1">
            <a:off x="5923200" y="3916600"/>
            <a:ext cx="704700" cy="11523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56" name="Google Shape;256;g2d6ed68d53b_0_198"/>
          <p:cNvSpPr txBox="1"/>
          <p:nvPr/>
        </p:nvSpPr>
        <p:spPr>
          <a:xfrm>
            <a:off x="6202775" y="5024175"/>
            <a:ext cx="2159100" cy="16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Clicando sobre a nota, é possível ver o peso, nota e data de cada bimestre. Inclusive é possível visualizar as avaliações futuras.</a:t>
            </a:r>
            <a:endParaRPr/>
          </a:p>
        </p:txBody>
      </p:sp>
      <p:sp>
        <p:nvSpPr>
          <p:cNvPr id="257" name="Google Shape;257;g2d6ed68d53b_0_198"/>
          <p:cNvSpPr txBox="1"/>
          <p:nvPr/>
        </p:nvSpPr>
        <p:spPr>
          <a:xfrm>
            <a:off x="191300" y="306625"/>
            <a:ext cx="20016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Boletim</a:t>
            </a:r>
            <a:r>
              <a:rPr b="1" lang="pt-BR" sz="1600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pt-BR" sz="1600" u="none" cap="none" strike="noStrike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Escolar</a:t>
            </a:r>
            <a:endParaRPr b="0" i="0" sz="8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d6ed68d53b_0_211"/>
          <p:cNvSpPr txBox="1"/>
          <p:nvPr/>
        </p:nvSpPr>
        <p:spPr>
          <a:xfrm>
            <a:off x="465643" y="1069513"/>
            <a:ext cx="10934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parte inferior da página, é possível baixar o boletim, clicando no botão indicado abaixo: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2d6ed68d53b_0_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3968" y="1830198"/>
            <a:ext cx="708144" cy="201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d6ed68d53b_0_2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625" y="1599375"/>
            <a:ext cx="11476268" cy="1150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66" name="Google Shape;266;g2d6ed68d53b_0_211"/>
          <p:cNvSpPr/>
          <p:nvPr/>
        </p:nvSpPr>
        <p:spPr>
          <a:xfrm>
            <a:off x="10433958" y="2303498"/>
            <a:ext cx="1112400" cy="402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g2d6ed68d53b_0_2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6100" y="3334825"/>
            <a:ext cx="2626450" cy="2912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68" name="Google Shape;268;g2d6ed68d53b_0_2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03025" y="3334825"/>
            <a:ext cx="4916949" cy="31224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69" name="Google Shape;269;g2d6ed68d53b_0_2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25175" y="3831450"/>
            <a:ext cx="733100" cy="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2d6ed68d53b_0_2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34200" y="3831450"/>
            <a:ext cx="733100" cy="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2d6ed68d53b_0_2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39150" y="4058450"/>
            <a:ext cx="733100" cy="56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g2d6ed68d53b_0_211"/>
          <p:cNvCxnSpPr/>
          <p:nvPr/>
        </p:nvCxnSpPr>
        <p:spPr>
          <a:xfrm flipH="1" rot="10800000">
            <a:off x="3384175" y="4987525"/>
            <a:ext cx="1669500" cy="9189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73" name="Google Shape;273;g2d6ed68d53b_0_211"/>
          <p:cNvSpPr txBox="1"/>
          <p:nvPr/>
        </p:nvSpPr>
        <p:spPr>
          <a:xfrm>
            <a:off x="191300" y="306625"/>
            <a:ext cx="20016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Boletim</a:t>
            </a:r>
            <a:r>
              <a:rPr b="1" lang="pt-BR" sz="1600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pt-BR" sz="1600" u="none" cap="none" strike="noStrike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Escolar</a:t>
            </a:r>
            <a:endParaRPr b="0" i="0" sz="8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89d41179e_0_85"/>
          <p:cNvSpPr txBox="1"/>
          <p:nvPr/>
        </p:nvSpPr>
        <p:spPr>
          <a:xfrm>
            <a:off x="191300" y="306625"/>
            <a:ext cx="148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Mensagens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d89d41179e_0_85"/>
          <p:cNvSpPr txBox="1"/>
          <p:nvPr/>
        </p:nvSpPr>
        <p:spPr>
          <a:xfrm>
            <a:off x="465643" y="845763"/>
            <a:ext cx="10934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Em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mensagens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, podemos ver o Mural de avisos e as Notificações.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g2d89d41179e_0_85"/>
          <p:cNvGrpSpPr/>
          <p:nvPr/>
        </p:nvGrpSpPr>
        <p:grpSpPr>
          <a:xfrm>
            <a:off x="465650" y="1869250"/>
            <a:ext cx="1831850" cy="3874200"/>
            <a:chOff x="465650" y="1869250"/>
            <a:chExt cx="1831850" cy="3874200"/>
          </a:xfrm>
        </p:grpSpPr>
        <p:pic>
          <p:nvPicPr>
            <p:cNvPr id="282" name="Google Shape;282;g2d89d41179e_0_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5650" y="1869250"/>
              <a:ext cx="1831850" cy="3874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283" name="Google Shape;283;g2d89d41179e_0_85"/>
            <p:cNvSpPr/>
            <p:nvPr/>
          </p:nvSpPr>
          <p:spPr>
            <a:xfrm>
              <a:off x="465650" y="4364100"/>
              <a:ext cx="18318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g2d89d41179e_0_85"/>
          <p:cNvGrpSpPr/>
          <p:nvPr/>
        </p:nvGrpSpPr>
        <p:grpSpPr>
          <a:xfrm>
            <a:off x="2472250" y="1869238"/>
            <a:ext cx="5534025" cy="2343150"/>
            <a:chOff x="2986900" y="1869238"/>
            <a:chExt cx="5534025" cy="2343150"/>
          </a:xfrm>
        </p:grpSpPr>
        <p:pic>
          <p:nvPicPr>
            <p:cNvPr id="285" name="Google Shape;285;g2d89d41179e_0_8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86900" y="1869238"/>
              <a:ext cx="5534025" cy="23431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286" name="Google Shape;286;g2d89d41179e_0_85"/>
            <p:cNvSpPr/>
            <p:nvPr/>
          </p:nvSpPr>
          <p:spPr>
            <a:xfrm>
              <a:off x="3191200" y="3677425"/>
              <a:ext cx="24027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7" name="Google Shape;287;g2d89d41179e_0_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9175" y="4212388"/>
            <a:ext cx="2343150" cy="1114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88" name="Google Shape;288;g2d89d41179e_0_85"/>
          <p:cNvSpPr txBox="1"/>
          <p:nvPr/>
        </p:nvSpPr>
        <p:spPr>
          <a:xfrm>
            <a:off x="447500" y="1332250"/>
            <a:ext cx="35130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pt-BR" sz="1500"/>
              <a:t>Mural de avisos</a:t>
            </a:r>
            <a:endParaRPr b="1" sz="1500"/>
          </a:p>
        </p:txBody>
      </p:sp>
      <p:sp>
        <p:nvSpPr>
          <p:cNvPr id="289" name="Google Shape;289;g2d89d41179e_0_85"/>
          <p:cNvSpPr txBox="1"/>
          <p:nvPr/>
        </p:nvSpPr>
        <p:spPr>
          <a:xfrm>
            <a:off x="5197250" y="5471675"/>
            <a:ext cx="24870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Selecione aqui a turma desejada.</a:t>
            </a:r>
            <a:endParaRPr/>
          </a:p>
        </p:txBody>
      </p:sp>
      <p:cxnSp>
        <p:nvCxnSpPr>
          <p:cNvPr id="290" name="Google Shape;290;g2d89d41179e_0_85"/>
          <p:cNvCxnSpPr/>
          <p:nvPr/>
        </p:nvCxnSpPr>
        <p:spPr>
          <a:xfrm flipH="1" rot="10800000">
            <a:off x="4670750" y="1611900"/>
            <a:ext cx="1460100" cy="1341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91" name="Google Shape;291;g2d89d41179e_0_85"/>
          <p:cNvSpPr txBox="1"/>
          <p:nvPr/>
        </p:nvSpPr>
        <p:spPr>
          <a:xfrm>
            <a:off x="6130850" y="1074900"/>
            <a:ext cx="1902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Mensagens já visualizadas ficam aqui.</a:t>
            </a:r>
            <a:endParaRPr/>
          </a:p>
        </p:txBody>
      </p:sp>
      <p:sp>
        <p:nvSpPr>
          <p:cNvPr id="292" name="Google Shape;292;g2d89d41179e_0_85"/>
          <p:cNvSpPr txBox="1"/>
          <p:nvPr/>
        </p:nvSpPr>
        <p:spPr>
          <a:xfrm>
            <a:off x="8435450" y="1869250"/>
            <a:ext cx="3278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pt-BR" sz="1600">
                <a:latin typeface="Calibri"/>
                <a:ea typeface="Calibri"/>
                <a:cs typeface="Calibri"/>
                <a:sym typeface="Calibri"/>
              </a:rPr>
              <a:t>Mural de avisos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 permite que os professores publiquem comunicados e informações importantes para sua turma. Nele, os estudantes podem visualizar recados sobre atividades, prazos, conteúdos e outras orientações enviadas diretamente pelos docentes. Ele realiza essa publicação através da plataforma </a:t>
            </a:r>
            <a:r>
              <a:rPr b="1" lang="pt-BR" sz="1600">
                <a:latin typeface="Calibri"/>
                <a:ea typeface="Calibri"/>
                <a:cs typeface="Calibri"/>
                <a:sym typeface="Calibri"/>
              </a:rPr>
              <a:t>Sala do Futuro Professor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2d8bb6a4f6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d8bb6a4f66_0_0"/>
          <p:cNvPicPr preferRelativeResize="0"/>
          <p:nvPr/>
        </p:nvPicPr>
        <p:blipFill rotWithShape="1">
          <a:blip r:embed="rId4">
            <a:alphaModFix/>
          </a:blip>
          <a:srcRect b="38897" l="0" r="51767" t="0"/>
          <a:stretch/>
        </p:blipFill>
        <p:spPr>
          <a:xfrm>
            <a:off x="5844600" y="1026125"/>
            <a:ext cx="4747197" cy="567317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2d8bb6a4f66_0_0"/>
          <p:cNvSpPr txBox="1"/>
          <p:nvPr/>
        </p:nvSpPr>
        <p:spPr>
          <a:xfrm>
            <a:off x="191300" y="306625"/>
            <a:ext cx="148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Mensagens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d8bb6a4f66_0_0"/>
          <p:cNvSpPr txBox="1"/>
          <p:nvPr/>
        </p:nvSpPr>
        <p:spPr>
          <a:xfrm>
            <a:off x="3547150" y="5197613"/>
            <a:ext cx="170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300"/>
              <a:t>Visualização Web</a:t>
            </a:r>
            <a:endParaRPr i="1" sz="1300"/>
          </a:p>
        </p:txBody>
      </p:sp>
      <p:sp>
        <p:nvSpPr>
          <p:cNvPr id="301" name="Google Shape;301;g2d8bb6a4f66_0_0"/>
          <p:cNvSpPr txBox="1"/>
          <p:nvPr/>
        </p:nvSpPr>
        <p:spPr>
          <a:xfrm>
            <a:off x="10057125" y="5197625"/>
            <a:ext cx="170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300"/>
              <a:t>Visualização Mobile</a:t>
            </a:r>
            <a:endParaRPr i="1" sz="1300"/>
          </a:p>
        </p:txBody>
      </p:sp>
      <p:grpSp>
        <p:nvGrpSpPr>
          <p:cNvPr id="302" name="Google Shape;302;g2d8bb6a4f66_0_0"/>
          <p:cNvGrpSpPr/>
          <p:nvPr/>
        </p:nvGrpSpPr>
        <p:grpSpPr>
          <a:xfrm>
            <a:off x="682429" y="2158501"/>
            <a:ext cx="4388246" cy="2878412"/>
            <a:chOff x="638579" y="2556263"/>
            <a:chExt cx="4388246" cy="2878412"/>
          </a:xfrm>
        </p:grpSpPr>
        <p:pic>
          <p:nvPicPr>
            <p:cNvPr id="303" name="Google Shape;303;g2d8bb6a4f66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8579" y="2556263"/>
              <a:ext cx="1268190" cy="2878144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grpSp>
          <p:nvGrpSpPr>
            <p:cNvPr id="304" name="Google Shape;304;g2d8bb6a4f66_0_0"/>
            <p:cNvGrpSpPr/>
            <p:nvPr/>
          </p:nvGrpSpPr>
          <p:grpSpPr>
            <a:xfrm>
              <a:off x="1906741" y="2556339"/>
              <a:ext cx="3120083" cy="1321068"/>
              <a:chOff x="2986900" y="1869238"/>
              <a:chExt cx="5534025" cy="2343150"/>
            </a:xfrm>
          </p:grpSpPr>
          <p:pic>
            <p:nvPicPr>
              <p:cNvPr id="305" name="Google Shape;305;g2d8bb6a4f66_0_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986900" y="1869238"/>
                <a:ext cx="5534025" cy="23431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42900" rotWithShape="0" algn="bl" dir="5400000" dist="209550">
                  <a:srgbClr val="000000">
                    <a:alpha val="20000"/>
                  </a:srgbClr>
                </a:outerShdw>
              </a:effectLst>
            </p:spPr>
          </p:pic>
          <p:sp>
            <p:nvSpPr>
              <p:cNvPr id="306" name="Google Shape;306;g2d8bb6a4f66_0_0"/>
              <p:cNvSpPr/>
              <p:nvPr/>
            </p:nvSpPr>
            <p:spPr>
              <a:xfrm>
                <a:off x="3191200" y="3677425"/>
                <a:ext cx="2402700" cy="431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38100">
                <a:solidFill>
                  <a:srgbClr val="F796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07" name="Google Shape;307;g2d8bb6a4f66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>
              <a:off x="1906749" y="3877400"/>
              <a:ext cx="3120076" cy="155727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308" name="Google Shape;308;g2d8bb6a4f66_0_0"/>
            <p:cNvSpPr/>
            <p:nvPr/>
          </p:nvSpPr>
          <p:spPr>
            <a:xfrm>
              <a:off x="638579" y="4409687"/>
              <a:ext cx="1268100" cy="320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g2d8bb6a4f66_0_0"/>
          <p:cNvSpPr txBox="1"/>
          <p:nvPr/>
        </p:nvSpPr>
        <p:spPr>
          <a:xfrm>
            <a:off x="604125" y="1063750"/>
            <a:ext cx="44226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É assim que as mensagens são exibidas no seu Mural de Avisos.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RESPONSÁVEL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4"/>
          <p:cNvSpPr txBox="1"/>
          <p:nvPr/>
        </p:nvSpPr>
        <p:spPr>
          <a:xfrm>
            <a:off x="358025" y="769875"/>
            <a:ext cx="18123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via WEB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 txBox="1"/>
          <p:nvPr/>
        </p:nvSpPr>
        <p:spPr>
          <a:xfrm>
            <a:off x="3334125" y="1138375"/>
            <a:ext cx="499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Acesse: </a:t>
            </a:r>
            <a:r>
              <a:rPr b="0" i="0" lang="pt-BR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https://saladofuturo.educacao.sp.gov.br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4"/>
          <p:cNvPicPr preferRelativeResize="0"/>
          <p:nvPr/>
        </p:nvPicPr>
        <p:blipFill rotWithShape="1">
          <a:blip r:embed="rId4">
            <a:alphaModFix/>
          </a:blip>
          <a:srcRect b="43058" l="12396" r="9635" t="22216"/>
          <a:stretch/>
        </p:blipFill>
        <p:spPr>
          <a:xfrm>
            <a:off x="1522553" y="1298825"/>
            <a:ext cx="8613348" cy="542584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4"/>
          <p:cNvSpPr/>
          <p:nvPr/>
        </p:nvSpPr>
        <p:spPr>
          <a:xfrm>
            <a:off x="6757300" y="4319325"/>
            <a:ext cx="2058600" cy="324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4"/>
          <p:cNvSpPr txBox="1"/>
          <p:nvPr/>
        </p:nvSpPr>
        <p:spPr>
          <a:xfrm>
            <a:off x="9995000" y="33475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>
                <a:latin typeface="Calibri"/>
                <a:ea typeface="Calibri"/>
                <a:cs typeface="Calibri"/>
                <a:sym typeface="Calibri"/>
              </a:rPr>
              <a:t>Responsável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Google Shape;47;p14"/>
          <p:cNvCxnSpPr>
            <a:stCxn id="45" idx="3"/>
            <a:endCxn id="46" idx="1"/>
          </p:cNvCxnSpPr>
          <p:nvPr/>
        </p:nvCxnSpPr>
        <p:spPr>
          <a:xfrm flipH="1" rot="10800000">
            <a:off x="8815900" y="3776775"/>
            <a:ext cx="1179000" cy="704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48" name="Google Shape;4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d89d41179e_0_61"/>
          <p:cNvSpPr txBox="1"/>
          <p:nvPr/>
        </p:nvSpPr>
        <p:spPr>
          <a:xfrm>
            <a:off x="191300" y="306625"/>
            <a:ext cx="148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Mensagens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2d89d41179e_0_61"/>
          <p:cNvSpPr txBox="1"/>
          <p:nvPr/>
        </p:nvSpPr>
        <p:spPr>
          <a:xfrm>
            <a:off x="74068" y="991188"/>
            <a:ext cx="10934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As mensagens podem incluir vídeos, imagens, arquivos em PDF e texto. Abaixo está um exemplo de comunicado enviado pelo professor da turma.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g2d89d41179e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500" y="2002025"/>
            <a:ext cx="4440906" cy="44020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318" name="Google Shape;318;g2d89d41179e_0_61"/>
          <p:cNvCxnSpPr/>
          <p:nvPr/>
        </p:nvCxnSpPr>
        <p:spPr>
          <a:xfrm flipH="1" rot="10800000">
            <a:off x="5956698" y="6142445"/>
            <a:ext cx="2437800" cy="105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19" name="Google Shape;319;g2d89d41179e_0_61"/>
          <p:cNvCxnSpPr/>
          <p:nvPr/>
        </p:nvCxnSpPr>
        <p:spPr>
          <a:xfrm flipH="1" rot="10800000">
            <a:off x="7655767" y="2511957"/>
            <a:ext cx="9033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320" name="Google Shape;320;g2d89d41179e_0_61"/>
          <p:cNvSpPr txBox="1"/>
          <p:nvPr/>
        </p:nvSpPr>
        <p:spPr>
          <a:xfrm>
            <a:off x="8478450" y="5292250"/>
            <a:ext cx="30879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ler a mensagem completa, caso ela tenha mais texto para ser visualizada (após clicar, a mensagem ficará na guia </a:t>
            </a:r>
            <a:r>
              <a:rPr b="1" lang="pt-BR"/>
              <a:t>Todas</a:t>
            </a:r>
            <a:r>
              <a:rPr lang="pt-BR"/>
              <a:t>)</a:t>
            </a:r>
            <a:r>
              <a:rPr lang="pt-BR"/>
              <a:t>.</a:t>
            </a:r>
            <a:endParaRPr/>
          </a:p>
        </p:txBody>
      </p:sp>
      <p:pic>
        <p:nvPicPr>
          <p:cNvPr id="321" name="Google Shape;321;g2d89d41179e_0_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300" y="1647301"/>
            <a:ext cx="2648254" cy="43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cxnSp>
        <p:nvCxnSpPr>
          <p:cNvPr id="322" name="Google Shape;322;g2d89d41179e_0_61"/>
          <p:cNvCxnSpPr/>
          <p:nvPr/>
        </p:nvCxnSpPr>
        <p:spPr>
          <a:xfrm>
            <a:off x="794325" y="1958775"/>
            <a:ext cx="0" cy="5481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23" name="Google Shape;323;g2d89d41179e_0_61"/>
          <p:cNvCxnSpPr/>
          <p:nvPr/>
        </p:nvCxnSpPr>
        <p:spPr>
          <a:xfrm>
            <a:off x="2278050" y="1958775"/>
            <a:ext cx="0" cy="5481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324" name="Google Shape;324;g2d89d41179e_0_61"/>
          <p:cNvSpPr txBox="1"/>
          <p:nvPr/>
        </p:nvSpPr>
        <p:spPr>
          <a:xfrm>
            <a:off x="74075" y="2569850"/>
            <a:ext cx="12126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Mensagens não lidas</a:t>
            </a:r>
            <a:endParaRPr/>
          </a:p>
        </p:txBody>
      </p:sp>
      <p:sp>
        <p:nvSpPr>
          <p:cNvPr id="325" name="Google Shape;325;g2d89d41179e_0_61"/>
          <p:cNvSpPr txBox="1"/>
          <p:nvPr/>
        </p:nvSpPr>
        <p:spPr>
          <a:xfrm>
            <a:off x="1714288" y="2655125"/>
            <a:ext cx="12126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Todas as mensagens</a:t>
            </a:r>
            <a:endParaRPr/>
          </a:p>
        </p:txBody>
      </p:sp>
      <p:cxnSp>
        <p:nvCxnSpPr>
          <p:cNvPr id="326" name="Google Shape;326;g2d89d41179e_0_61"/>
          <p:cNvCxnSpPr/>
          <p:nvPr/>
        </p:nvCxnSpPr>
        <p:spPr>
          <a:xfrm rot="10800000">
            <a:off x="7216000" y="1891725"/>
            <a:ext cx="0" cy="279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327" name="Google Shape;327;g2d89d41179e_0_61"/>
          <p:cNvSpPr txBox="1"/>
          <p:nvPr/>
        </p:nvSpPr>
        <p:spPr>
          <a:xfrm>
            <a:off x="6376900" y="1570925"/>
            <a:ext cx="324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200"/>
              <a:t>Data do </a:t>
            </a:r>
            <a:r>
              <a:rPr i="1" lang="pt-BR" sz="1200"/>
              <a:t>envio</a:t>
            </a:r>
            <a:r>
              <a:rPr i="1" lang="pt-BR" sz="1200"/>
              <a:t> da mensagem.</a:t>
            </a:r>
            <a:endParaRPr i="1" sz="1200"/>
          </a:p>
        </p:txBody>
      </p:sp>
      <p:sp>
        <p:nvSpPr>
          <p:cNvPr id="328" name="Google Shape;328;g2d89d41179e_0_61"/>
          <p:cNvSpPr txBox="1"/>
          <p:nvPr/>
        </p:nvSpPr>
        <p:spPr>
          <a:xfrm>
            <a:off x="8668650" y="2270525"/>
            <a:ext cx="30879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neste ícone para marcar a mensagem como lida </a:t>
            </a:r>
            <a:r>
              <a:rPr lang="pt-BR">
                <a:solidFill>
                  <a:srgbClr val="000000"/>
                </a:solidFill>
              </a:rPr>
              <a:t>(após clicar, a mensagem ficará na guia </a:t>
            </a:r>
            <a:r>
              <a:rPr b="1" lang="pt-BR">
                <a:solidFill>
                  <a:srgbClr val="000000"/>
                </a:solidFill>
              </a:rPr>
              <a:t>Todas</a:t>
            </a:r>
            <a:r>
              <a:rPr lang="pt-BR">
                <a:solidFill>
                  <a:srgbClr val="000000"/>
                </a:solidFill>
              </a:rPr>
              <a:t>).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d89d41179e_0_119"/>
          <p:cNvSpPr txBox="1"/>
          <p:nvPr/>
        </p:nvSpPr>
        <p:spPr>
          <a:xfrm>
            <a:off x="191300" y="306625"/>
            <a:ext cx="148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Mensagens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d89d41179e_0_119"/>
          <p:cNvSpPr txBox="1"/>
          <p:nvPr/>
        </p:nvSpPr>
        <p:spPr>
          <a:xfrm>
            <a:off x="447500" y="978475"/>
            <a:ext cx="35130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 startAt="2"/>
            </a:pPr>
            <a:r>
              <a:rPr b="1" lang="pt-BR" sz="1500"/>
              <a:t>Notificações</a:t>
            </a:r>
            <a:endParaRPr b="1" sz="1500"/>
          </a:p>
        </p:txBody>
      </p:sp>
      <p:sp>
        <p:nvSpPr>
          <p:cNvPr id="336" name="Google Shape;336;g2d89d41179e_0_119"/>
          <p:cNvSpPr txBox="1"/>
          <p:nvPr/>
        </p:nvSpPr>
        <p:spPr>
          <a:xfrm>
            <a:off x="447500" y="1515450"/>
            <a:ext cx="110646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notificações são enviadas diretamente pela SEDUC.  Selecione </a:t>
            </a:r>
            <a:r>
              <a:rPr b="1" lang="pt-BR"/>
              <a:t>Notificações </a:t>
            </a:r>
            <a:r>
              <a:rPr lang="pt-BR"/>
              <a:t>no Menu. As demais funções são idênticas </a:t>
            </a:r>
            <a:r>
              <a:rPr lang="pt-BR"/>
              <a:t>às</a:t>
            </a:r>
            <a:r>
              <a:rPr lang="pt-BR"/>
              <a:t> do Mural de avisos.</a:t>
            </a:r>
            <a:endParaRPr/>
          </a:p>
        </p:txBody>
      </p:sp>
      <p:grpSp>
        <p:nvGrpSpPr>
          <p:cNvPr id="337" name="Google Shape;337;g2d89d41179e_0_119"/>
          <p:cNvGrpSpPr/>
          <p:nvPr/>
        </p:nvGrpSpPr>
        <p:grpSpPr>
          <a:xfrm>
            <a:off x="447500" y="2278025"/>
            <a:ext cx="3573050" cy="2077725"/>
            <a:chOff x="447500" y="2278025"/>
            <a:chExt cx="3573050" cy="2077725"/>
          </a:xfrm>
        </p:grpSpPr>
        <p:pic>
          <p:nvPicPr>
            <p:cNvPr id="338" name="Google Shape;338;g2d89d41179e_0_1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7500" y="2278025"/>
              <a:ext cx="3573050" cy="207772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339" name="Google Shape;339;g2d89d41179e_0_119"/>
            <p:cNvSpPr/>
            <p:nvPr/>
          </p:nvSpPr>
          <p:spPr>
            <a:xfrm>
              <a:off x="942475" y="3699800"/>
              <a:ext cx="19998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g2d89d41179e_0_119"/>
          <p:cNvGrpSpPr/>
          <p:nvPr/>
        </p:nvGrpSpPr>
        <p:grpSpPr>
          <a:xfrm>
            <a:off x="4363150" y="2278025"/>
            <a:ext cx="6858000" cy="2914650"/>
            <a:chOff x="4419075" y="2278025"/>
            <a:chExt cx="6858000" cy="2914650"/>
          </a:xfrm>
        </p:grpSpPr>
        <p:pic>
          <p:nvPicPr>
            <p:cNvPr id="341" name="Google Shape;341;g2d89d41179e_0_1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19075" y="2278025"/>
              <a:ext cx="6858000" cy="29146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342" name="Google Shape;342;g2d89d41179e_0_1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24675" y="2497475"/>
              <a:ext cx="446452" cy="3179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2d89d41179e_0_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249" y="1942348"/>
            <a:ext cx="3215764" cy="43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2d89d41179e_0_143"/>
          <p:cNvSpPr txBox="1"/>
          <p:nvPr/>
        </p:nvSpPr>
        <p:spPr>
          <a:xfrm>
            <a:off x="191300" y="306625"/>
            <a:ext cx="12294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F4CCCC"/>
                </a:solidFill>
                <a:latin typeface="Verdana"/>
                <a:ea typeface="Verdana"/>
                <a:cs typeface="Verdana"/>
                <a:sym typeface="Verdana"/>
              </a:rPr>
              <a:t>Pesquisa</a:t>
            </a:r>
            <a:endParaRPr b="0" i="0" sz="800" u="none" cap="none" strike="noStrike">
              <a:solidFill>
                <a:srgbClr val="F4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0" name="Google Shape;350;g2d89d41179e_0_143"/>
          <p:cNvGrpSpPr/>
          <p:nvPr/>
        </p:nvGrpSpPr>
        <p:grpSpPr>
          <a:xfrm>
            <a:off x="727196" y="1942362"/>
            <a:ext cx="2007823" cy="3582886"/>
            <a:chOff x="191300" y="1315250"/>
            <a:chExt cx="2219325" cy="3924300"/>
          </a:xfrm>
        </p:grpSpPr>
        <p:pic>
          <p:nvPicPr>
            <p:cNvPr id="351" name="Google Shape;351;g2d89d41179e_0_1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1300" y="1315250"/>
              <a:ext cx="2219325" cy="3924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352" name="Google Shape;352;g2d89d41179e_0_143"/>
            <p:cNvSpPr/>
            <p:nvPr/>
          </p:nvSpPr>
          <p:spPr>
            <a:xfrm>
              <a:off x="268500" y="4639575"/>
              <a:ext cx="20811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3" name="Google Shape;353;g2d89d41179e_0_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0043" y="3538279"/>
            <a:ext cx="1839906" cy="65832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354" name="Google Shape;354;g2d89d41179e_0_143"/>
          <p:cNvSpPr txBox="1"/>
          <p:nvPr/>
        </p:nvSpPr>
        <p:spPr>
          <a:xfrm>
            <a:off x="190200" y="996625"/>
            <a:ext cx="117582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pesquisas são realizadas pela </a:t>
            </a:r>
            <a:r>
              <a:rPr lang="pt-BR"/>
              <a:t>Secretaria</a:t>
            </a:r>
            <a:r>
              <a:rPr lang="pt-BR"/>
              <a:t> da Educação. </a:t>
            </a:r>
            <a:r>
              <a:rPr lang="pt-BR"/>
              <a:t>A dinâmica de participação segue o mesmo formato das tarefas e provas.</a:t>
            </a:r>
            <a:endParaRPr/>
          </a:p>
        </p:txBody>
      </p:sp>
      <p:cxnSp>
        <p:nvCxnSpPr>
          <p:cNvPr id="355" name="Google Shape;355;g2d89d41179e_0_143"/>
          <p:cNvCxnSpPr/>
          <p:nvPr/>
        </p:nvCxnSpPr>
        <p:spPr>
          <a:xfrm flipH="1" rot="10800000">
            <a:off x="7801217" y="3864444"/>
            <a:ext cx="9033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56" name="Google Shape;356;g2d89d41179e_0_143"/>
          <p:cNvCxnSpPr/>
          <p:nvPr/>
        </p:nvCxnSpPr>
        <p:spPr>
          <a:xfrm flipH="1" rot="10800000">
            <a:off x="5839167" y="5707382"/>
            <a:ext cx="9033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357" name="Google Shape;357;g2d89d41179e_0_143"/>
          <p:cNvSpPr txBox="1"/>
          <p:nvPr/>
        </p:nvSpPr>
        <p:spPr>
          <a:xfrm>
            <a:off x="8804650" y="3651888"/>
            <a:ext cx="26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Selecione a turma desejada.</a:t>
            </a:r>
            <a:endParaRPr/>
          </a:p>
        </p:txBody>
      </p:sp>
      <p:sp>
        <p:nvSpPr>
          <p:cNvPr id="358" name="Google Shape;358;g2d89d41179e_0_143"/>
          <p:cNvSpPr txBox="1"/>
          <p:nvPr/>
        </p:nvSpPr>
        <p:spPr>
          <a:xfrm>
            <a:off x="6932725" y="5494813"/>
            <a:ext cx="26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prosseguir.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g2d89d41179e_0_16"/>
          <p:cNvPicPr preferRelativeResize="0"/>
          <p:nvPr/>
        </p:nvPicPr>
        <p:blipFill rotWithShape="1">
          <a:blip r:embed="rId3">
            <a:alphaModFix/>
          </a:blip>
          <a:srcRect b="0" l="0" r="46870" t="0"/>
          <a:stretch/>
        </p:blipFill>
        <p:spPr>
          <a:xfrm>
            <a:off x="5586050" y="1283775"/>
            <a:ext cx="6261650" cy="52367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365" name="Google Shape;365;g2d89d41179e_0_16"/>
          <p:cNvSpPr txBox="1"/>
          <p:nvPr/>
        </p:nvSpPr>
        <p:spPr>
          <a:xfrm>
            <a:off x="191300" y="306625"/>
            <a:ext cx="1061700" cy="4311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Perfil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2d89d41179e_0_16"/>
          <p:cNvSpPr txBox="1"/>
          <p:nvPr/>
        </p:nvSpPr>
        <p:spPr>
          <a:xfrm>
            <a:off x="390950" y="5047175"/>
            <a:ext cx="40533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Caso apareça esse </a:t>
            </a:r>
            <a:r>
              <a:rPr i="1" lang="pt-BR">
                <a:latin typeface="Calibri"/>
                <a:ea typeface="Calibri"/>
                <a:cs typeface="Calibri"/>
                <a:sym typeface="Calibri"/>
              </a:rPr>
              <a:t>pop-up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, significa que é preciso atualizar seus dados. Clicando no botão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Atualizar agora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, você é levado para a opção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Perfil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2d89d41179e_0_16"/>
          <p:cNvSpPr/>
          <p:nvPr/>
        </p:nvSpPr>
        <p:spPr>
          <a:xfrm>
            <a:off x="5638575" y="5333700"/>
            <a:ext cx="1409700" cy="343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8" name="Google Shape;368;g2d89d41179e_0_16"/>
          <p:cNvCxnSpPr>
            <a:endCxn id="367" idx="1"/>
          </p:cNvCxnSpPr>
          <p:nvPr/>
        </p:nvCxnSpPr>
        <p:spPr>
          <a:xfrm>
            <a:off x="4362975" y="1320900"/>
            <a:ext cx="1275600" cy="41844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369" name="Google Shape;369;g2d89d41179e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950" y="2324850"/>
            <a:ext cx="4053350" cy="23822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370" name="Google Shape;370;g2d89d41179e_0_16"/>
          <p:cNvCxnSpPr/>
          <p:nvPr/>
        </p:nvCxnSpPr>
        <p:spPr>
          <a:xfrm flipH="1" rot="10800000">
            <a:off x="3020650" y="4286525"/>
            <a:ext cx="201300" cy="783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371" name="Google Shape;371;g2d89d41179e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1775" y="2150550"/>
            <a:ext cx="586000" cy="1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2d89d41179e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3075" y="3905525"/>
            <a:ext cx="11865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d89d41179e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37575" y="4617575"/>
            <a:ext cx="609600" cy="1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2d89d41179e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48475" y="4617575"/>
            <a:ext cx="1261500" cy="1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d89d41179e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54250" y="5382250"/>
            <a:ext cx="963650" cy="1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2d89d41179e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5850" y="6305400"/>
            <a:ext cx="732675" cy="1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d89d41179e_0_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71300" y="1921950"/>
            <a:ext cx="586000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2d89d41179e_0_16"/>
          <p:cNvSpPr txBox="1"/>
          <p:nvPr/>
        </p:nvSpPr>
        <p:spPr>
          <a:xfrm>
            <a:off x="390950" y="901000"/>
            <a:ext cx="40533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No menu, na opção </a:t>
            </a:r>
            <a:r>
              <a:rPr b="1" lang="pt-BR" sz="1600">
                <a:latin typeface="Calibri"/>
                <a:ea typeface="Calibri"/>
                <a:cs typeface="Calibri"/>
                <a:sym typeface="Calibri"/>
              </a:rPr>
              <a:t>Perfil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, você pode atualizar seus dados de contato, como telefone e e-mail. Manter essas informações sempre atualizadas é essencial para garantir a comunicação adequada.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2d6d6f88eb7_0_9"/>
          <p:cNvPicPr preferRelativeResize="0"/>
          <p:nvPr/>
        </p:nvPicPr>
        <p:blipFill rotWithShape="1">
          <a:blip r:embed="rId3">
            <a:alphaModFix/>
          </a:blip>
          <a:srcRect b="37027" l="17994" r="17692" t="14019"/>
          <a:stretch/>
        </p:blipFill>
        <p:spPr>
          <a:xfrm>
            <a:off x="4800128" y="391550"/>
            <a:ext cx="5872502" cy="63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2d6d6f88eb7_0_9"/>
          <p:cNvSpPr txBox="1"/>
          <p:nvPr/>
        </p:nvSpPr>
        <p:spPr>
          <a:xfrm>
            <a:off x="287475" y="795250"/>
            <a:ext cx="28758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d6d6f88eb7_0_9"/>
          <p:cNvSpPr txBox="1"/>
          <p:nvPr/>
        </p:nvSpPr>
        <p:spPr>
          <a:xfrm>
            <a:off x="9425050" y="25586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>
                <a:latin typeface="Calibri"/>
                <a:ea typeface="Calibri"/>
                <a:cs typeface="Calibri"/>
                <a:sym typeface="Calibri"/>
              </a:rPr>
              <a:t>Responsável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d6d6f88eb7_0_9"/>
          <p:cNvSpPr/>
          <p:nvPr/>
        </p:nvSpPr>
        <p:spPr>
          <a:xfrm>
            <a:off x="7171875" y="3727100"/>
            <a:ext cx="716100" cy="22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g2d6d6f88eb7_0_9"/>
          <p:cNvCxnSpPr>
            <a:stCxn id="56" idx="3"/>
            <a:endCxn id="55" idx="1"/>
          </p:cNvCxnSpPr>
          <p:nvPr/>
        </p:nvCxnSpPr>
        <p:spPr>
          <a:xfrm flipH="1" rot="10800000">
            <a:off x="7887975" y="2987750"/>
            <a:ext cx="1537200" cy="853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58" name="Google Shape;58;g2d6d6f88eb7_0_9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RESPONSÁVEL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g2d6d6f88eb7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2550" y="1998870"/>
            <a:ext cx="1113025" cy="11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2d6d6f88eb7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5900" y="3382876"/>
            <a:ext cx="906325" cy="10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2d6d6f88eb7_0_9"/>
          <p:cNvSpPr txBox="1"/>
          <p:nvPr/>
        </p:nvSpPr>
        <p:spPr>
          <a:xfrm>
            <a:off x="3297975" y="2380238"/>
            <a:ext cx="111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Android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g2d6d6f88eb7_0_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2d6d6f88eb7_0_9"/>
          <p:cNvSpPr txBox="1"/>
          <p:nvPr/>
        </p:nvSpPr>
        <p:spPr>
          <a:xfrm>
            <a:off x="3361975" y="3722725"/>
            <a:ext cx="1208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u="sng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iOS</a:t>
            </a:r>
            <a:endParaRPr b="0"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2d6d6f88eb7_0_24"/>
          <p:cNvPicPr preferRelativeResize="0"/>
          <p:nvPr/>
        </p:nvPicPr>
        <p:blipFill rotWithShape="1">
          <a:blip r:embed="rId3">
            <a:alphaModFix/>
          </a:blip>
          <a:srcRect b="0" l="3148" r="3139" t="0"/>
          <a:stretch/>
        </p:blipFill>
        <p:spPr>
          <a:xfrm>
            <a:off x="1611175" y="949525"/>
            <a:ext cx="6639901" cy="44034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69" name="Google Shape;69;g2d6d6f88eb7_0_24"/>
          <p:cNvSpPr txBox="1"/>
          <p:nvPr/>
        </p:nvSpPr>
        <p:spPr>
          <a:xfrm>
            <a:off x="8464200" y="226207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Digite seu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i="1" lang="pt-BR" sz="150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com o dígito, e</a:t>
            </a:r>
            <a:r>
              <a:rPr i="1" lang="pt-BR" sz="1500">
                <a:latin typeface="Calibri"/>
                <a:ea typeface="Calibri"/>
                <a:cs typeface="Calibri"/>
                <a:sym typeface="Calibri"/>
              </a:rPr>
              <a:t> verifique sua UF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2d6d6f88eb7_0_24"/>
          <p:cNvSpPr/>
          <p:nvPr/>
        </p:nvSpPr>
        <p:spPr>
          <a:xfrm>
            <a:off x="1737850" y="2551700"/>
            <a:ext cx="6513300" cy="479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" name="Google Shape;71;g2d6d6f88eb7_0_24"/>
          <p:cNvCxnSpPr>
            <a:stCxn id="70" idx="3"/>
          </p:cNvCxnSpPr>
          <p:nvPr/>
        </p:nvCxnSpPr>
        <p:spPr>
          <a:xfrm flipH="1" rot="10800000">
            <a:off x="8251150" y="2675000"/>
            <a:ext cx="347400" cy="1164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2" name="Google Shape;72;g2d6d6f88eb7_0_2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d6d6f88eb7_0_24"/>
          <p:cNvSpPr/>
          <p:nvPr/>
        </p:nvSpPr>
        <p:spPr>
          <a:xfrm>
            <a:off x="1737850" y="3482625"/>
            <a:ext cx="6513300" cy="524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74;g2d6d6f88eb7_0_24"/>
          <p:cNvCxnSpPr/>
          <p:nvPr/>
        </p:nvCxnSpPr>
        <p:spPr>
          <a:xfrm flipH="1" rot="10800000">
            <a:off x="8251150" y="3725474"/>
            <a:ext cx="492600" cy="39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5" name="Google Shape;75;g2d6d6f88eb7_0_24"/>
          <p:cNvSpPr txBox="1"/>
          <p:nvPr/>
        </p:nvSpPr>
        <p:spPr>
          <a:xfrm>
            <a:off x="8549475" y="34826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Digite sua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senha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 mesma senha da SED).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2d6d6f88eb7_0_24"/>
          <p:cNvSpPr/>
          <p:nvPr/>
        </p:nvSpPr>
        <p:spPr>
          <a:xfrm>
            <a:off x="5015825" y="4721175"/>
            <a:ext cx="3292800" cy="524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" name="Google Shape;77;g2d6d6f88eb7_0_24"/>
          <p:cNvCxnSpPr>
            <a:stCxn id="76" idx="3"/>
          </p:cNvCxnSpPr>
          <p:nvPr/>
        </p:nvCxnSpPr>
        <p:spPr>
          <a:xfrm flipH="1" rot="10800000">
            <a:off x="8308625" y="4982625"/>
            <a:ext cx="425400" cy="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8" name="Google Shape;78;g2d6d6f88eb7_0_24"/>
          <p:cNvSpPr txBox="1"/>
          <p:nvPr/>
        </p:nvSpPr>
        <p:spPr>
          <a:xfrm>
            <a:off x="8625675" y="4778025"/>
            <a:ext cx="2203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no botão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Acessar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2d6d6f88eb7_0_24"/>
          <p:cNvSpPr txBox="1"/>
          <p:nvPr/>
        </p:nvSpPr>
        <p:spPr>
          <a:xfrm>
            <a:off x="527100" y="5580325"/>
            <a:ext cx="11137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IMPORTANTE:</a:t>
            </a:r>
            <a:r>
              <a:rPr lang="pt-BR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Caso ainda não tenha </a:t>
            </a:r>
            <a:r>
              <a:rPr i="1" lang="pt-BR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login</a:t>
            </a:r>
            <a:r>
              <a:rPr lang="pt-BR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solicite o cadastro na secretaria da escola do(a) aluno(a). A senha inicial é sempre o número do CPF </a:t>
            </a:r>
            <a:r>
              <a:rPr i="1" lang="pt-BR" sz="1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(Exemplo: 32165498722) que posteriormente é alterado pelo usuário.</a:t>
            </a:r>
            <a:endParaRPr i="1" sz="15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2d6d6f88eb7_0_24"/>
          <p:cNvSpPr txBox="1"/>
          <p:nvPr/>
        </p:nvSpPr>
        <p:spPr>
          <a:xfrm>
            <a:off x="5781575" y="6242125"/>
            <a:ext cx="593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Recuperação de senha: </a:t>
            </a:r>
            <a:r>
              <a:rPr lang="pt-BR" u="sng">
                <a:solidFill>
                  <a:schemeClr val="hlink"/>
                </a:solidFill>
                <a:hlinkClick r:id="rId4"/>
              </a:rPr>
              <a:t>https://sed.educacao.sp.gov.br/esqueci-a-senha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38e7293f2_0_0"/>
          <p:cNvSpPr txBox="1"/>
          <p:nvPr/>
        </p:nvSpPr>
        <p:spPr>
          <a:xfrm>
            <a:off x="258425" y="1011600"/>
            <a:ext cx="11709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Ao fazer login, o 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responsável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acessa a plataforma com uma visão organizada, exibindo o menu lateral à esquerda e os </a:t>
            </a:r>
            <a:r>
              <a:rPr b="1" i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blocos de informação</a:t>
            </a:r>
            <a:r>
              <a:rPr b="0" i="1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direita.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f38e7293f2_0_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g2f38e7293f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1600" y="1912675"/>
            <a:ext cx="12080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f38e7293f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431" y="2084125"/>
            <a:ext cx="11524320" cy="3597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3600000" dist="209550">
              <a:srgbClr val="000000">
                <a:alpha val="50000"/>
              </a:srgbClr>
            </a:outerShdw>
          </a:effectLst>
        </p:spPr>
      </p:pic>
      <p:pic>
        <p:nvPicPr>
          <p:cNvPr id="89" name="Google Shape;89;g2f38e7293f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84750" y="2150850"/>
            <a:ext cx="3980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f38e7293f2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7875" y="2567125"/>
            <a:ext cx="14026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f38e7293f2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1025" y="2947500"/>
            <a:ext cx="11454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f38e7293f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450" y="2767150"/>
            <a:ext cx="932825" cy="1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f38e7293f2_0_0"/>
          <p:cNvPicPr preferRelativeResize="0"/>
          <p:nvPr/>
        </p:nvPicPr>
        <p:blipFill rotWithShape="1">
          <a:blip r:embed="rId7">
            <a:alphaModFix/>
          </a:blip>
          <a:srcRect b="37003" l="0" r="0" t="0"/>
          <a:stretch/>
        </p:blipFill>
        <p:spPr>
          <a:xfrm>
            <a:off x="258425" y="3480025"/>
            <a:ext cx="1456075" cy="22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f38e7293f2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27050" y="3203475"/>
            <a:ext cx="4687626" cy="17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f38e7293f2_0_0"/>
          <p:cNvSpPr/>
          <p:nvPr/>
        </p:nvSpPr>
        <p:spPr>
          <a:xfrm>
            <a:off x="2327050" y="3203475"/>
            <a:ext cx="9413700" cy="173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31fcdc61742_0_8"/>
          <p:cNvPicPr preferRelativeResize="0"/>
          <p:nvPr/>
        </p:nvPicPr>
        <p:blipFill rotWithShape="1">
          <a:blip r:embed="rId3">
            <a:alphaModFix/>
          </a:blip>
          <a:srcRect b="58218" l="0" r="0" t="0"/>
          <a:stretch/>
        </p:blipFill>
        <p:spPr>
          <a:xfrm>
            <a:off x="1275377" y="3089885"/>
            <a:ext cx="5386325" cy="119588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3600000" dist="209550">
              <a:srgbClr val="000000">
                <a:alpha val="50000"/>
              </a:srgbClr>
            </a:outerShdw>
          </a:effectLst>
        </p:spPr>
      </p:pic>
      <p:pic>
        <p:nvPicPr>
          <p:cNvPr id="101" name="Google Shape;101;g31fcdc61742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788" y="2311650"/>
            <a:ext cx="2339896" cy="2702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3600000" dist="209550">
              <a:srgbClr val="000000">
                <a:alpha val="50000"/>
              </a:srgbClr>
            </a:outerShdw>
          </a:effectLst>
        </p:spPr>
      </p:pic>
      <p:sp>
        <p:nvSpPr>
          <p:cNvPr id="102" name="Google Shape;102;g31fcdc61742_0_8"/>
          <p:cNvSpPr txBox="1"/>
          <p:nvPr/>
        </p:nvSpPr>
        <p:spPr>
          <a:xfrm>
            <a:off x="469875" y="996625"/>
            <a:ext cx="10706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Se você tiver mais de um dependente, clique nesse campo para selecionar qual deles deseja visualizar.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1fcdc61742_0_8"/>
          <p:cNvSpPr txBox="1"/>
          <p:nvPr/>
        </p:nvSpPr>
        <p:spPr>
          <a:xfrm>
            <a:off x="191300" y="373875"/>
            <a:ext cx="3388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E6B8AF"/>
                </a:solidFill>
                <a:latin typeface="Verdana"/>
                <a:ea typeface="Verdana"/>
                <a:cs typeface="Verdana"/>
                <a:sym typeface="Verdana"/>
              </a:rPr>
              <a:t>Selecionando o dependente</a:t>
            </a:r>
            <a:endParaRPr b="0" i="0" sz="800" u="none" cap="none" strike="noStrike">
              <a:solidFill>
                <a:srgbClr val="E6B8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31fcdc61742_0_8"/>
          <p:cNvSpPr/>
          <p:nvPr/>
        </p:nvSpPr>
        <p:spPr>
          <a:xfrm>
            <a:off x="1948059" y="3692873"/>
            <a:ext cx="2128200" cy="347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31fcdc61742_0_8"/>
          <p:cNvSpPr txBox="1"/>
          <p:nvPr/>
        </p:nvSpPr>
        <p:spPr>
          <a:xfrm>
            <a:off x="7391188" y="5243875"/>
            <a:ext cx="28071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Selecione um dos dependentes que queira acessar as informações.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31fcdc61742_0_8"/>
          <p:cNvSpPr/>
          <p:nvPr/>
        </p:nvSpPr>
        <p:spPr>
          <a:xfrm>
            <a:off x="6840688" y="3340425"/>
            <a:ext cx="605100" cy="69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g31fcdc61742_0_8"/>
          <p:cNvCxnSpPr/>
          <p:nvPr/>
        </p:nvCxnSpPr>
        <p:spPr>
          <a:xfrm flipH="1">
            <a:off x="4007825" y="1377000"/>
            <a:ext cx="489600" cy="2191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08" name="Google Shape;108;g31fcdc61742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2713" y="3208750"/>
            <a:ext cx="6051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31fcdc61742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5288" y="3706350"/>
            <a:ext cx="6725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1fcdc61742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2713" y="4148025"/>
            <a:ext cx="672525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2d6ed68d53b_0_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325" y="2175569"/>
            <a:ext cx="2353200" cy="243035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16" name="Google Shape;116;g2d6ed68d53b_0_233"/>
          <p:cNvPicPr preferRelativeResize="0"/>
          <p:nvPr/>
        </p:nvPicPr>
        <p:blipFill rotWithShape="1">
          <a:blip r:embed="rId4">
            <a:alphaModFix/>
          </a:blip>
          <a:srcRect b="32244" l="0" r="56634" t="0"/>
          <a:stretch/>
        </p:blipFill>
        <p:spPr>
          <a:xfrm>
            <a:off x="968500" y="2721575"/>
            <a:ext cx="3361101" cy="1338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17" name="Google Shape;117;g2d6ed68d53b_0_233"/>
          <p:cNvSpPr txBox="1"/>
          <p:nvPr/>
        </p:nvSpPr>
        <p:spPr>
          <a:xfrm>
            <a:off x="469875" y="996625"/>
            <a:ext cx="10706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Após selecionar o estudante,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é possível fazer a navegação por todas as opções. Começando por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Pendências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d6ed68d53b_0_233"/>
          <p:cNvSpPr txBox="1"/>
          <p:nvPr/>
        </p:nvSpPr>
        <p:spPr>
          <a:xfrm>
            <a:off x="191300" y="373875"/>
            <a:ext cx="14895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0097A7"/>
                </a:solidFill>
                <a:latin typeface="Verdana"/>
                <a:ea typeface="Verdana"/>
                <a:cs typeface="Verdana"/>
                <a:sym typeface="Verdana"/>
              </a:rPr>
              <a:t>Pendências</a:t>
            </a:r>
            <a:endParaRPr b="0" i="0" sz="800" u="none" cap="none" strike="noStrike">
              <a:solidFill>
                <a:srgbClr val="0097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d6ed68d53b_0_233"/>
          <p:cNvSpPr/>
          <p:nvPr/>
        </p:nvSpPr>
        <p:spPr>
          <a:xfrm>
            <a:off x="1064903" y="2721575"/>
            <a:ext cx="2883000" cy="955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d6ed68d53b_0_233"/>
          <p:cNvSpPr txBox="1"/>
          <p:nvPr/>
        </p:nvSpPr>
        <p:spPr>
          <a:xfrm>
            <a:off x="398688" y="4316175"/>
            <a:ext cx="43590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Há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pendências para esse estudante. Clicando no local indicado acima, é possível conferir onde essas pendências estão.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d6ed68d53b_0_233"/>
          <p:cNvSpPr txBox="1"/>
          <p:nvPr/>
        </p:nvSpPr>
        <p:spPr>
          <a:xfrm>
            <a:off x="9471300" y="2587250"/>
            <a:ext cx="195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Há 6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tarefas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pendentes.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d6ed68d53b_0_233"/>
          <p:cNvSpPr txBox="1"/>
          <p:nvPr/>
        </p:nvSpPr>
        <p:spPr>
          <a:xfrm>
            <a:off x="9471300" y="3098150"/>
            <a:ext cx="208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Há 2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redações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pendentes.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d6ed68d53b_0_233"/>
          <p:cNvSpPr txBox="1"/>
          <p:nvPr/>
        </p:nvSpPr>
        <p:spPr>
          <a:xfrm>
            <a:off x="9471300" y="3682425"/>
            <a:ext cx="20856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Há 1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prova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pendente.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g2d6ed68d53b_0_233"/>
          <p:cNvCxnSpPr>
            <a:endCxn id="121" idx="1"/>
          </p:cNvCxnSpPr>
          <p:nvPr/>
        </p:nvCxnSpPr>
        <p:spPr>
          <a:xfrm flipH="1" rot="10800000">
            <a:off x="7014600" y="2802800"/>
            <a:ext cx="2456700" cy="51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25" name="Google Shape;125;g2d6ed68d53b_0_233"/>
          <p:cNvCxnSpPr>
            <a:endCxn id="122" idx="1"/>
          </p:cNvCxnSpPr>
          <p:nvPr/>
        </p:nvCxnSpPr>
        <p:spPr>
          <a:xfrm flipH="1" rot="10800000">
            <a:off x="7104300" y="3313700"/>
            <a:ext cx="2367000" cy="43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26" name="Google Shape;126;g2d6ed68d53b_0_233"/>
          <p:cNvCxnSpPr>
            <a:endCxn id="123" idx="1"/>
          </p:cNvCxnSpPr>
          <p:nvPr/>
        </p:nvCxnSpPr>
        <p:spPr>
          <a:xfrm>
            <a:off x="6969900" y="3827175"/>
            <a:ext cx="2501400" cy="45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27" name="Google Shape;127;g2d6ed68d53b_0_233"/>
          <p:cNvSpPr/>
          <p:nvPr/>
        </p:nvSpPr>
        <p:spPr>
          <a:xfrm>
            <a:off x="4965813" y="3114650"/>
            <a:ext cx="605100" cy="69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2d6ed68d53b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7124" y="520024"/>
            <a:ext cx="5729400" cy="19981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34" name="Google Shape;134;g2d6ed68d53b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250" y="2982375"/>
            <a:ext cx="8653851" cy="3630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35" name="Google Shape;135;g2d6ed68d53b_0_78"/>
          <p:cNvSpPr txBox="1"/>
          <p:nvPr/>
        </p:nvSpPr>
        <p:spPr>
          <a:xfrm>
            <a:off x="191300" y="306625"/>
            <a:ext cx="12294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C27BA0"/>
                </a:solidFill>
                <a:latin typeface="Verdana"/>
                <a:ea typeface="Verdana"/>
                <a:cs typeface="Verdana"/>
                <a:sym typeface="Verdana"/>
              </a:rPr>
              <a:t>Presença</a:t>
            </a:r>
            <a:endParaRPr b="0" i="0" sz="800" u="none" cap="none" strike="noStrike">
              <a:solidFill>
                <a:srgbClr val="C27B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2d6ed68d53b_0_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44225" y="1165375"/>
            <a:ext cx="740150" cy="1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d6ed68d53b_0_78"/>
          <p:cNvSpPr/>
          <p:nvPr/>
        </p:nvSpPr>
        <p:spPr>
          <a:xfrm>
            <a:off x="3337729" y="1874256"/>
            <a:ext cx="4127400" cy="59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d6ed68d53b_0_78"/>
          <p:cNvSpPr txBox="1"/>
          <p:nvPr/>
        </p:nvSpPr>
        <p:spPr>
          <a:xfrm>
            <a:off x="256025" y="1497725"/>
            <a:ext cx="28317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Clicando n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 módulo, é possível acompanhar a frequência do estudante, por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componente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número de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faltas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porcentagem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g2d6ed68d53b_0_78"/>
          <p:cNvCxnSpPr/>
          <p:nvPr/>
        </p:nvCxnSpPr>
        <p:spPr>
          <a:xfrm>
            <a:off x="4195350" y="3222950"/>
            <a:ext cx="457500" cy="43080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40" name="Google Shape;140;g2d6ed68d53b_0_78"/>
          <p:cNvCxnSpPr/>
          <p:nvPr/>
        </p:nvCxnSpPr>
        <p:spPr>
          <a:xfrm>
            <a:off x="8480200" y="3055150"/>
            <a:ext cx="633300" cy="59850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41" name="Google Shape;141;g2d6ed68d53b_0_78"/>
          <p:cNvCxnSpPr/>
          <p:nvPr/>
        </p:nvCxnSpPr>
        <p:spPr>
          <a:xfrm>
            <a:off x="9364000" y="3099900"/>
            <a:ext cx="520500" cy="55380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42" name="Google Shape;142;g2d6ed68d53b_0_78"/>
          <p:cNvSpPr/>
          <p:nvPr/>
        </p:nvSpPr>
        <p:spPr>
          <a:xfrm rot="5400000">
            <a:off x="5874825" y="2569875"/>
            <a:ext cx="354000" cy="4710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g2d6ed68d53b_0_78"/>
          <p:cNvCxnSpPr/>
          <p:nvPr/>
        </p:nvCxnSpPr>
        <p:spPr>
          <a:xfrm>
            <a:off x="2539575" y="1869250"/>
            <a:ext cx="798300" cy="291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2d6ed68d53b_0_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865" y="1388825"/>
            <a:ext cx="5777109" cy="219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d6ed68d53b_0_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7650" y="1007825"/>
            <a:ext cx="4342440" cy="43174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51" name="Google Shape;151;g2d6ed68d53b_0_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44225" y="1546375"/>
            <a:ext cx="740150" cy="1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d6ed68d53b_0_103"/>
          <p:cNvSpPr txBox="1"/>
          <p:nvPr/>
        </p:nvSpPr>
        <p:spPr>
          <a:xfrm>
            <a:off x="125875" y="1732650"/>
            <a:ext cx="1518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Aqui é exibido um resumo do número de faltas no bimestre e a porcentagem.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d6ed68d53b_0_103"/>
          <p:cNvSpPr txBox="1"/>
          <p:nvPr/>
        </p:nvSpPr>
        <p:spPr>
          <a:xfrm>
            <a:off x="92275" y="3542200"/>
            <a:ext cx="1608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Aqui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exibidos os últimos dias com falta, resumidamente.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d6ed68d53b_0_103"/>
          <p:cNvSpPr txBox="1"/>
          <p:nvPr/>
        </p:nvSpPr>
        <p:spPr>
          <a:xfrm>
            <a:off x="6617500" y="3748700"/>
            <a:ext cx="53736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Na guia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Não Respondido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, você visualiza o dia e os componentes da falta. Seleciona se está ciente ou não.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d6ed68d53b_0_103"/>
          <p:cNvSpPr txBox="1"/>
          <p:nvPr/>
        </p:nvSpPr>
        <p:spPr>
          <a:xfrm>
            <a:off x="1844125" y="5457425"/>
            <a:ext cx="42660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no botão </a:t>
            </a: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Justificar faltas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registrar que você está ciente da ausência do estudante e informar o motivo.</a:t>
            </a:r>
            <a:endParaRPr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g2d6ed68d53b_0_103"/>
          <p:cNvCxnSpPr/>
          <p:nvPr/>
        </p:nvCxnSpPr>
        <p:spPr>
          <a:xfrm flipH="1" rot="10800000">
            <a:off x="4642850" y="2428725"/>
            <a:ext cx="1801200" cy="25395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57" name="Google Shape;157;g2d6ed68d53b_0_103"/>
          <p:cNvCxnSpPr/>
          <p:nvPr/>
        </p:nvCxnSpPr>
        <p:spPr>
          <a:xfrm flipH="1" rot="10800000">
            <a:off x="1376075" y="2126550"/>
            <a:ext cx="951000" cy="33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58" name="Google Shape;158;g2d6ed68d53b_0_103"/>
          <p:cNvCxnSpPr/>
          <p:nvPr/>
        </p:nvCxnSpPr>
        <p:spPr>
          <a:xfrm flipH="1" rot="10800000">
            <a:off x="1432075" y="3871750"/>
            <a:ext cx="480900" cy="201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59" name="Google Shape;159;g2d6ed68d53b_0_103"/>
          <p:cNvCxnSpPr/>
          <p:nvPr/>
        </p:nvCxnSpPr>
        <p:spPr>
          <a:xfrm flipH="1" rot="10800000">
            <a:off x="3747850" y="5102600"/>
            <a:ext cx="212700" cy="436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60" name="Google Shape;160;g2d6ed68d53b_0_103"/>
          <p:cNvSpPr txBox="1"/>
          <p:nvPr/>
        </p:nvSpPr>
        <p:spPr>
          <a:xfrm>
            <a:off x="191300" y="306625"/>
            <a:ext cx="12294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C27BA0"/>
                </a:solidFill>
                <a:latin typeface="Verdana"/>
                <a:ea typeface="Verdana"/>
                <a:cs typeface="Verdana"/>
                <a:sym typeface="Verdana"/>
              </a:rPr>
              <a:t>Presença</a:t>
            </a:r>
            <a:endParaRPr b="0" i="0" sz="800" u="none" cap="none" strike="noStrike">
              <a:solidFill>
                <a:srgbClr val="C27B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d6ed68d53b_0_103"/>
          <p:cNvSpPr/>
          <p:nvPr/>
        </p:nvSpPr>
        <p:spPr>
          <a:xfrm>
            <a:off x="6281875" y="1355625"/>
            <a:ext cx="788700" cy="355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