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gRygDqCFgE19D0EDGbTnuHMwGz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" name="Google Shape;3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" name="Google Shape;54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" name="Google Shape;6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" name="Google Shape;77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3" name="Google Shape;12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saladofuturo.educacao.sp.gov.br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atendimento.educacao.sp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43075" y="5714500"/>
            <a:ext cx="4475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lang="pt-BR" sz="1704">
                <a:solidFill>
                  <a:schemeClr val="dk1"/>
                </a:solidFill>
              </a:rPr>
              <a:t>OLIMPÍADA DE REDAÇÃO -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REDASP 2024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704">
                <a:solidFill>
                  <a:schemeClr val="dk1"/>
                </a:solidFill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/>
        </p:nvSpPr>
        <p:spPr>
          <a:xfrm>
            <a:off x="-2980737" y="956198"/>
            <a:ext cx="91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Sala do Futuro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 SALA DO FUTURO</a:t>
            </a: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1604828" y="1559953"/>
            <a:ext cx="2976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WEB (desktop/notebook): 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7159700" y="1812700"/>
            <a:ext cx="2492100" cy="3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 (TABLET):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504366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3557" l="2537" r="1713" t="2581"/>
          <a:stretch/>
        </p:blipFill>
        <p:spPr>
          <a:xfrm>
            <a:off x="1495200" y="2492000"/>
            <a:ext cx="3389550" cy="3618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6" name="Google Shape;46;p14"/>
          <p:cNvSpPr/>
          <p:nvPr/>
        </p:nvSpPr>
        <p:spPr>
          <a:xfrm>
            <a:off x="1995500" y="4336775"/>
            <a:ext cx="2299200" cy="50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4"/>
          <p:cNvSpPr txBox="1"/>
          <p:nvPr/>
        </p:nvSpPr>
        <p:spPr>
          <a:xfrm>
            <a:off x="1234478" y="1916475"/>
            <a:ext cx="37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https://saladofuturo.educacao.sp.gov.br/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4909" y="2296608"/>
            <a:ext cx="1965292" cy="381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8650" y="2492000"/>
            <a:ext cx="1670400" cy="34788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/>
          <p:nvPr/>
        </p:nvSpPr>
        <p:spPr>
          <a:xfrm>
            <a:off x="7708675" y="4740625"/>
            <a:ext cx="1230300" cy="303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929021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f38e7293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863" y="2013550"/>
            <a:ext cx="10294274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7" name="Google Shape;57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redação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f38e7293f2_0_0"/>
          <p:cNvSpPr/>
          <p:nvPr/>
        </p:nvSpPr>
        <p:spPr>
          <a:xfrm>
            <a:off x="5781450" y="3050225"/>
            <a:ext cx="2093400" cy="108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f38e7293f2_0_0"/>
          <p:cNvSpPr txBox="1"/>
          <p:nvPr/>
        </p:nvSpPr>
        <p:spPr>
          <a:xfrm>
            <a:off x="797450" y="1167738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o card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Redação Paulista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0" name="Google Shape;60;g2f38e7293f2_0_0"/>
          <p:cNvCxnSpPr/>
          <p:nvPr/>
        </p:nvCxnSpPr>
        <p:spPr>
          <a:xfrm>
            <a:off x="3837700" y="1535075"/>
            <a:ext cx="2352600" cy="14454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564175" y="1832800"/>
            <a:ext cx="11063643" cy="3967130"/>
            <a:chOff x="564175" y="1832800"/>
            <a:chExt cx="11063643" cy="3967130"/>
          </a:xfrm>
        </p:grpSpPr>
        <p:pic>
          <p:nvPicPr>
            <p:cNvPr id="66" name="Google Shape;6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175" y="1832800"/>
              <a:ext cx="11063643" cy="396713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67" name="Google Shape;6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45900" y="4437129"/>
              <a:ext cx="2367905" cy="1302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redação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8273475" y="3328000"/>
            <a:ext cx="2532000" cy="45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744400" y="1077363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1- Selecione o Componente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OLIMPÍADA DE REDAÇÃO SÃO PAULO (REDASP)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8363175" y="1385550"/>
            <a:ext cx="1076700" cy="17844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" name="Google Shape;72;p15"/>
          <p:cNvSpPr txBox="1"/>
          <p:nvPr/>
        </p:nvSpPr>
        <p:spPr>
          <a:xfrm>
            <a:off x="2544725" y="6203813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Clique na Redação e depois em: </a:t>
            </a:r>
            <a:r>
              <a:rPr b="1"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Prosseguir para a redação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para iniciá-la.</a:t>
            </a:r>
            <a:endParaRPr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453" y="3917425"/>
            <a:ext cx="2237375" cy="1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 rot="10800000">
            <a:off x="4152888" y="5458285"/>
            <a:ext cx="351000" cy="687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2f39484023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000" y="840034"/>
            <a:ext cx="4667483" cy="2177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0" name="Google Shape;80;g2f39484023d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06" y="2102425"/>
            <a:ext cx="3900419" cy="3949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1" name="Google Shape;81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</a:t>
            </a: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redação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f39484023d_0_25"/>
          <p:cNvSpPr txBox="1"/>
          <p:nvPr/>
        </p:nvSpPr>
        <p:spPr>
          <a:xfrm>
            <a:off x="8413000" y="5215625"/>
            <a:ext cx="3554100" cy="752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Verdana"/>
                <a:ea typeface="Verdana"/>
                <a:cs typeface="Verdana"/>
                <a:sym typeface="Verdana"/>
              </a:rPr>
              <a:t>Clicando na palavra, é exibido </a:t>
            </a:r>
            <a:r>
              <a:rPr lang="pt-BR" sz="1300">
                <a:latin typeface="Verdana"/>
                <a:ea typeface="Verdana"/>
                <a:cs typeface="Verdana"/>
                <a:sym typeface="Verdana"/>
              </a:rPr>
              <a:t>possíveis</a:t>
            </a:r>
            <a:r>
              <a:rPr lang="pt-BR" sz="1300">
                <a:latin typeface="Verdana"/>
                <a:ea typeface="Verdana"/>
                <a:cs typeface="Verdana"/>
                <a:sym typeface="Verdana"/>
              </a:rPr>
              <a:t> alternativas para a correção</a:t>
            </a:r>
            <a:r>
              <a:rPr lang="pt-BR" sz="13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.</a:t>
            </a:r>
            <a:r>
              <a:rPr lang="pt-BR" sz="13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Corrija</a:t>
            </a:r>
            <a:r>
              <a:rPr lang="pt-BR" sz="1300">
                <a:latin typeface="Verdana"/>
                <a:ea typeface="Verdana"/>
                <a:cs typeface="Verdana"/>
                <a:sym typeface="Verdana"/>
              </a:rPr>
              <a:t>, caso julgue necessário.</a:t>
            </a:r>
            <a:endParaRPr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g2f39484023d_0_25"/>
          <p:cNvSpPr txBox="1"/>
          <p:nvPr/>
        </p:nvSpPr>
        <p:spPr>
          <a:xfrm>
            <a:off x="618161" y="104185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Desenvolva a Redação, </a:t>
            </a: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seguindo o enunciado e o texto de apoio. Não esqueça do título.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4" name="Google Shape;84;g2f39484023d_0_25"/>
          <p:cNvCxnSpPr/>
          <p:nvPr/>
        </p:nvCxnSpPr>
        <p:spPr>
          <a:xfrm>
            <a:off x="269125" y="5155025"/>
            <a:ext cx="777300" cy="195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85" name="Google Shape;85;g2f39484023d_0_25"/>
          <p:cNvCxnSpPr/>
          <p:nvPr/>
        </p:nvCxnSpPr>
        <p:spPr>
          <a:xfrm>
            <a:off x="408700" y="4477200"/>
            <a:ext cx="665700" cy="160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86" name="Google Shape;86;g2f39484023d_0_25"/>
          <p:cNvSpPr txBox="1"/>
          <p:nvPr/>
        </p:nvSpPr>
        <p:spPr>
          <a:xfrm>
            <a:off x="4694824" y="3653895"/>
            <a:ext cx="366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Após clicar em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Corrigir Online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, 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poderão ser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indicados os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 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apontamentos de correção. Notem que são mostrados o número de erros encontrados e de sugestões para correção, nas cores correspondentes.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g2f39484023d_0_25"/>
          <p:cNvCxnSpPr/>
          <p:nvPr/>
        </p:nvCxnSpPr>
        <p:spPr>
          <a:xfrm flipH="1" rot="10800000">
            <a:off x="4296225" y="4806075"/>
            <a:ext cx="1345800" cy="1046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88" name="Google Shape;88;g2f39484023d_0_25"/>
          <p:cNvCxnSpPr/>
          <p:nvPr/>
        </p:nvCxnSpPr>
        <p:spPr>
          <a:xfrm flipH="1" rot="10800000">
            <a:off x="6459197" y="2767825"/>
            <a:ext cx="558300" cy="94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pic>
        <p:nvPicPr>
          <p:cNvPr id="89" name="Google Shape;89;g2f39484023d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712" y="5773025"/>
            <a:ext cx="3720225" cy="1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f39484023d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0275" y="3966176"/>
            <a:ext cx="2092750" cy="1182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91" name="Google Shape;91;g2f39484023d_0_25"/>
          <p:cNvCxnSpPr/>
          <p:nvPr/>
        </p:nvCxnSpPr>
        <p:spPr>
          <a:xfrm>
            <a:off x="7944525" y="2623150"/>
            <a:ext cx="1525200" cy="1345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e6af0842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200" y="5028425"/>
            <a:ext cx="4133850" cy="7334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97" name="Google Shape;97;g1e6af08429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99" y="1645225"/>
            <a:ext cx="4875551" cy="38245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8" name="Google Shape;98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</a:t>
            </a: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b="1" lang="pt-BR" sz="16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redação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e6af08429c_0_0"/>
          <p:cNvSpPr txBox="1"/>
          <p:nvPr/>
        </p:nvSpPr>
        <p:spPr>
          <a:xfrm>
            <a:off x="3253725" y="6080600"/>
            <a:ext cx="8368500" cy="55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Importante</a:t>
            </a:r>
            <a:r>
              <a:rPr b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: Enquanto estiver realizando a prova, sugerimos que clique no botão </a:t>
            </a:r>
            <a:r>
              <a:rPr b="1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Salvar rascunho. </a:t>
            </a:r>
            <a:r>
              <a:rPr b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Dessa forma as informações adicionadas serão gravadas e o estudante poderá retomar de onde parou, caso haja alguma intercorrência durante a realização.</a:t>
            </a:r>
            <a:endParaRPr b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e6af08429c_0_0"/>
          <p:cNvSpPr txBox="1"/>
          <p:nvPr/>
        </p:nvSpPr>
        <p:spPr>
          <a:xfrm>
            <a:off x="847275" y="953275"/>
            <a:ext cx="44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Chegou a hora de finalizar a Redação.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1" name="Google Shape;101;g1e6af08429c_0_0"/>
          <p:cNvCxnSpPr/>
          <p:nvPr/>
        </p:nvCxnSpPr>
        <p:spPr>
          <a:xfrm>
            <a:off x="7984275" y="5671699"/>
            <a:ext cx="20100" cy="408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02" name="Google Shape;102;g1e6af08429c_0_0"/>
          <p:cNvSpPr txBox="1"/>
          <p:nvPr/>
        </p:nvSpPr>
        <p:spPr>
          <a:xfrm>
            <a:off x="7771475" y="4002613"/>
            <a:ext cx="294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Ao término da prova, clique em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1e6af08429c_0_0"/>
          <p:cNvCxnSpPr/>
          <p:nvPr/>
        </p:nvCxnSpPr>
        <p:spPr>
          <a:xfrm rot="10800000">
            <a:off x="9240425" y="4625200"/>
            <a:ext cx="9900" cy="70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04" name="Google Shape;104;g1e6af08429c_0_0"/>
          <p:cNvCxnSpPr>
            <a:stCxn id="102" idx="0"/>
          </p:cNvCxnSpPr>
          <p:nvPr/>
        </p:nvCxnSpPr>
        <p:spPr>
          <a:xfrm rot="10800000">
            <a:off x="8048675" y="3198313"/>
            <a:ext cx="1196700" cy="804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pic>
        <p:nvPicPr>
          <p:cNvPr id="105" name="Google Shape;105;g1e6af08429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3700" y="1645225"/>
            <a:ext cx="1865650" cy="1376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6" name="Google Shape;106;g1e6af08429c_0_0"/>
          <p:cNvSpPr txBox="1"/>
          <p:nvPr/>
        </p:nvSpPr>
        <p:spPr>
          <a:xfrm>
            <a:off x="7684675" y="2652038"/>
            <a:ext cx="29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em </a:t>
            </a:r>
            <a:r>
              <a:rPr b="1"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1e6af08429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9224" y="661515"/>
            <a:ext cx="2023000" cy="121238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108" name="Google Shape;108;g1e6af08429c_0_0"/>
          <p:cNvCxnSpPr/>
          <p:nvPr/>
        </p:nvCxnSpPr>
        <p:spPr>
          <a:xfrm flipH="1" rot="10800000">
            <a:off x="8662200" y="1594800"/>
            <a:ext cx="797400" cy="64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700" y="1396525"/>
            <a:ext cx="7473149" cy="4210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14" name="Google Shape;114;p18"/>
          <p:cNvCxnSpPr/>
          <p:nvPr/>
        </p:nvCxnSpPr>
        <p:spPr>
          <a:xfrm rot="10800000">
            <a:off x="5223150" y="3740800"/>
            <a:ext cx="30000" cy="20535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" name="Google Shape;115;p18"/>
          <p:cNvSpPr txBox="1"/>
          <p:nvPr/>
        </p:nvSpPr>
        <p:spPr>
          <a:xfrm>
            <a:off x="2333591" y="5751636"/>
            <a:ext cx="385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 redação,o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status está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 correção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Isso significa que o professor está com a redação disponível para corrigi-la. Aguarde!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Redação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00" y="1612100"/>
            <a:ext cx="1986025" cy="33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5043825" y="2762700"/>
            <a:ext cx="2272800" cy="45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7750" y="866875"/>
            <a:ext cx="92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menu, Acesse: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Redação Paulista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 </a:t>
            </a:r>
            <a:r>
              <a:rPr i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 Correção</a:t>
            </a:r>
            <a:r>
              <a:rPr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47600" y="3069725"/>
            <a:ext cx="1986000" cy="45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