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iCDzzlZ/bGMYfvfGhyEU9n2RW8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39484023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0" name="Google Shape;160;g2f39484023d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e6af0842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0" name="Google Shape;180;g1e6af08429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d30ad53e3a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8" name="Google Shape;198;g2d30ad53e3a_0_1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01110e905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1" name="Google Shape;211;g301110e905d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d30ad53e3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3" name="Google Shape;223;g2d30ad53e3a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d30ad53e3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6" name="Google Shape;236;g2d30ad53e3a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d30ad53e3a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2" name="Google Shape;252;g2d30ad53e3a_0_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d30ad53e3a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7" name="Google Shape;267;g2d30ad53e3a_0_1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d30ad53e3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9" name="Google Shape;279;g2d30ad53e3a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d30ad53e3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4" name="Google Shape;294;g2d30ad53e3a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4131c7cb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0" name="Google Shape;40;g34131c7cbb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020653a95d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g3020653a95d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g3020653a95d_0_1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3" name="Google Shape;33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131c7cbb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2" name="Google Shape;52;g34131c7cbb5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131c7cbb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7" name="Google Shape;67;g34131c7cbb5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20653a95d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4" name="Google Shape;84;g3020653a95d_0_1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d33382619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7" name="Google Shape;107;g2d333826196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26db2905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4" name="Google Shape;124;g3426db2905d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f38e7293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9" name="Google Shape;139;g2f38e7293f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1" name="Google Shape;15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Slide de 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2" name="Google Shape;1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780" y="4186431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de Título">
  <p:cSld name="1_Slide de Títul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09540" y="112734"/>
            <a:ext cx="432148" cy="20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312" y="112734"/>
            <a:ext cx="1876817" cy="8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de Título">
  <p:cSld name="2_Slide de Títul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9" name="Google Shape;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2995" y="1924406"/>
            <a:ext cx="6006010" cy="245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e596acf2cd_0_292"/>
          <p:cNvSpPr txBox="1"/>
          <p:nvPr>
            <p:ph type="title"/>
          </p:nvPr>
        </p:nvSpPr>
        <p:spPr>
          <a:xfrm>
            <a:off x="485867" y="488931"/>
            <a:ext cx="112203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1" i="0" sz="2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1e596acf2cd_0_292"/>
          <p:cNvSpPr txBox="1"/>
          <p:nvPr>
            <p:ph idx="1" type="body"/>
          </p:nvPr>
        </p:nvSpPr>
        <p:spPr>
          <a:xfrm>
            <a:off x="212133" y="1613216"/>
            <a:ext cx="117675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1e596acf2cd_0_292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g1e596acf2cd_0_292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g1e596acf2cd_0_292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e596acf2cd_0_298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1e596acf2cd_0_298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1e596acf2cd_0_298"/>
          <p:cNvSpPr txBox="1"/>
          <p:nvPr>
            <p:ph idx="12" type="sldNum"/>
          </p:nvPr>
        </p:nvSpPr>
        <p:spPr>
          <a:xfrm>
            <a:off x="8778240" y="6377940"/>
            <a:ext cx="280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jpg"/><Relationship Id="rId4" Type="http://schemas.openxmlformats.org/officeDocument/2006/relationships/image" Target="../media/image41.png"/><Relationship Id="rId9" Type="http://schemas.openxmlformats.org/officeDocument/2006/relationships/image" Target="../media/image43.png"/><Relationship Id="rId5" Type="http://schemas.openxmlformats.org/officeDocument/2006/relationships/image" Target="../media/image40.png"/><Relationship Id="rId6" Type="http://schemas.openxmlformats.org/officeDocument/2006/relationships/image" Target="../media/image33.png"/><Relationship Id="rId7" Type="http://schemas.openxmlformats.org/officeDocument/2006/relationships/image" Target="../media/image42.png"/><Relationship Id="rId8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png"/><Relationship Id="rId4" Type="http://schemas.openxmlformats.org/officeDocument/2006/relationships/image" Target="../media/image5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5.png"/><Relationship Id="rId4" Type="http://schemas.openxmlformats.org/officeDocument/2006/relationships/image" Target="../media/image44.png"/><Relationship Id="rId5" Type="http://schemas.openxmlformats.org/officeDocument/2006/relationships/image" Target="../media/image5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4" Type="http://schemas.openxmlformats.org/officeDocument/2006/relationships/image" Target="../media/image4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0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5.png"/><Relationship Id="rId4" Type="http://schemas.openxmlformats.org/officeDocument/2006/relationships/image" Target="../media/image53.png"/><Relationship Id="rId5" Type="http://schemas.openxmlformats.org/officeDocument/2006/relationships/image" Target="../media/image6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7.png"/><Relationship Id="rId4" Type="http://schemas.openxmlformats.org/officeDocument/2006/relationships/image" Target="../media/image6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1.png"/><Relationship Id="rId4" Type="http://schemas.openxmlformats.org/officeDocument/2006/relationships/image" Target="../media/image65.png"/><Relationship Id="rId5" Type="http://schemas.openxmlformats.org/officeDocument/2006/relationships/image" Target="../media/image5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5.png"/><Relationship Id="rId4" Type="http://schemas.openxmlformats.org/officeDocument/2006/relationships/image" Target="../media/image63.png"/><Relationship Id="rId10" Type="http://schemas.openxmlformats.org/officeDocument/2006/relationships/image" Target="../media/image70.png"/><Relationship Id="rId9" Type="http://schemas.openxmlformats.org/officeDocument/2006/relationships/image" Target="../media/image66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62.png"/><Relationship Id="rId8" Type="http://schemas.openxmlformats.org/officeDocument/2006/relationships/image" Target="../media/image6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aladofuturo.educacao.sp.gov.br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9.png"/><Relationship Id="rId4" Type="http://schemas.openxmlformats.org/officeDocument/2006/relationships/image" Target="../media/image72.png"/><Relationship Id="rId5" Type="http://schemas.openxmlformats.org/officeDocument/2006/relationships/image" Target="../media/image68.png"/><Relationship Id="rId6" Type="http://schemas.openxmlformats.org/officeDocument/2006/relationships/image" Target="../media/image7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hyperlink" Target="https://atendimento.educacao.sp.gov.br" TargetMode="External"/><Relationship Id="rId5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hyperlink" Target="https://play.google.com/store/apps/details?id=br.gov.sp.educacao.saladofuturo" TargetMode="External"/><Relationship Id="rId7" Type="http://schemas.openxmlformats.org/officeDocument/2006/relationships/image" Target="../media/image7.png"/><Relationship Id="rId8" Type="http://schemas.openxmlformats.org/officeDocument/2006/relationships/hyperlink" Target="https://apps.apple.com/br/app/sala-do-futuro/id6474023966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s://sed.educacao.sp.gov.br/saiba-como-acessar" TargetMode="External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10.png"/><Relationship Id="rId7" Type="http://schemas.openxmlformats.org/officeDocument/2006/relationships/image" Target="../media/image22.png"/><Relationship Id="rId8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Relationship Id="rId4" Type="http://schemas.openxmlformats.org/officeDocument/2006/relationships/image" Target="../media/image17.png"/><Relationship Id="rId5" Type="http://schemas.openxmlformats.org/officeDocument/2006/relationships/image" Target="../media/image28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3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18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34.png"/><Relationship Id="rId8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17.png"/><Relationship Id="rId5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/>
        </p:nvSpPr>
        <p:spPr>
          <a:xfrm>
            <a:off x="6931900" y="5641188"/>
            <a:ext cx="46797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32348"/>
              <a:buFont typeface="Arial"/>
              <a:buNone/>
            </a:pPr>
            <a:r>
              <a:rPr b="1" i="0" lang="pt-BR" sz="2167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Como realizar a prova </a:t>
            </a:r>
            <a:r>
              <a:rPr b="1" i="0" lang="pt-BR" sz="21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Sala do Futuro </a:t>
            </a:r>
            <a:endParaRPr b="1" i="0" sz="21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"/>
          <p:cNvSpPr txBox="1"/>
          <p:nvPr/>
        </p:nvSpPr>
        <p:spPr>
          <a:xfrm>
            <a:off x="6070525" y="4971775"/>
            <a:ext cx="62208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rPr b="1" i="0" lang="pt-BR" sz="170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PROVA PAULISTA - </a:t>
            </a:r>
            <a:r>
              <a:rPr b="1" lang="pt-BR" sz="1704">
                <a:solidFill>
                  <a:schemeClr val="dk1"/>
                </a:solidFill>
              </a:rPr>
              <a:t>1</a:t>
            </a:r>
            <a:r>
              <a:rPr b="1" i="0" lang="pt-BR" sz="170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º BIMESTRE - 202</a:t>
            </a:r>
            <a:r>
              <a:rPr b="1" lang="pt-BR" sz="1704">
                <a:solidFill>
                  <a:schemeClr val="dk1"/>
                </a:solidFill>
              </a:rPr>
              <a:t>5</a:t>
            </a:r>
            <a:endParaRPr b="1" i="0" sz="170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92"/>
              <a:buFont typeface="Arial"/>
              <a:buNone/>
            </a:pPr>
            <a:r>
              <a:rPr b="1" i="0" lang="pt-BR" sz="170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BR" sz="170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VERSÃO </a:t>
            </a:r>
            <a:r>
              <a:rPr b="1" i="0" lang="pt-BR" sz="170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ESTUDANTE</a:t>
            </a:r>
            <a:endParaRPr b="1" i="0" sz="1704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8162075" y="6310600"/>
            <a:ext cx="24141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8"/>
              <a:buFont typeface="Arial"/>
              <a:buNone/>
            </a:pPr>
            <a:r>
              <a:t/>
            </a:r>
            <a:endParaRPr b="1" i="0" sz="1667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625" y="4971775"/>
            <a:ext cx="880575" cy="91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g2f39484023d_0_25"/>
          <p:cNvGrpSpPr/>
          <p:nvPr/>
        </p:nvGrpSpPr>
        <p:grpSpPr>
          <a:xfrm>
            <a:off x="1360013" y="1768050"/>
            <a:ext cx="2281275" cy="3824151"/>
            <a:chOff x="1360013" y="1768050"/>
            <a:chExt cx="2281275" cy="3824151"/>
          </a:xfrm>
        </p:grpSpPr>
        <p:pic>
          <p:nvPicPr>
            <p:cNvPr id="163" name="Google Shape;163;g2f39484023d_0_25" title="AVISO TEMPO MÁXIMO.jpe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60013" y="1768050"/>
              <a:ext cx="2281275" cy="3824151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164" name="Google Shape;164;g2f39484023d_0_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40825" y="4113175"/>
              <a:ext cx="604375" cy="161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" name="Google Shape;165;g2f39484023d_0_25"/>
          <p:cNvSpPr txBox="1"/>
          <p:nvPr/>
        </p:nvSpPr>
        <p:spPr>
          <a:xfrm>
            <a:off x="38899" y="230425"/>
            <a:ext cx="447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prova</a:t>
            </a:r>
            <a:endParaRPr b="0" i="0" sz="8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2f39484023d_0_25"/>
          <p:cNvSpPr txBox="1"/>
          <p:nvPr/>
        </p:nvSpPr>
        <p:spPr>
          <a:xfrm>
            <a:off x="396025" y="1037200"/>
            <a:ext cx="432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D</a:t>
            </a:r>
            <a:r>
              <a:rPr i="0" lang="pt-BR" sz="1400" u="none" cap="none" strike="noStrike">
                <a:solidFill>
                  <a:schemeClr val="dk1"/>
                </a:solidFill>
              </a:rPr>
              <a:t>igite seu primeiro nome. Em seguida, clique em:</a:t>
            </a:r>
            <a:r>
              <a:rPr b="1" i="0" lang="pt-BR" sz="1400" u="none" cap="none" strike="noStrike">
                <a:solidFill>
                  <a:schemeClr val="dk1"/>
                </a:solidFill>
              </a:rPr>
              <a:t> Iniciar a Prova</a:t>
            </a:r>
            <a:r>
              <a:rPr i="0" lang="pt-BR" sz="1400" u="none" cap="none" strike="noStrike">
                <a:solidFill>
                  <a:schemeClr val="dk1"/>
                </a:solidFill>
              </a:rPr>
              <a:t>. </a:t>
            </a:r>
            <a:endParaRPr b="1" i="0" sz="1400" u="none" cap="none" strike="noStrike">
              <a:solidFill>
                <a:srgbClr val="0000FF"/>
              </a:solidFill>
            </a:endParaRPr>
          </a:p>
        </p:txBody>
      </p:sp>
      <p:sp>
        <p:nvSpPr>
          <p:cNvPr id="167" name="Google Shape;167;g2f39484023d_0_25"/>
          <p:cNvSpPr txBox="1"/>
          <p:nvPr/>
        </p:nvSpPr>
        <p:spPr>
          <a:xfrm>
            <a:off x="306498" y="5707450"/>
            <a:ext cx="4783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pt-BR">
                <a:solidFill>
                  <a:srgbClr val="C00000"/>
                </a:solidFill>
              </a:rPr>
              <a:t>Esse processo garante que você está autenticado no equipamento com seu próprio login e realizando a prova de forma segura.</a:t>
            </a:r>
            <a:endParaRPr i="1" u="none" cap="none" strike="noStrike">
              <a:solidFill>
                <a:srgbClr val="C00000"/>
              </a:solidFill>
            </a:endParaRPr>
          </a:p>
        </p:txBody>
      </p:sp>
      <p:grpSp>
        <p:nvGrpSpPr>
          <p:cNvPr id="168" name="Google Shape;168;g2f39484023d_0_25"/>
          <p:cNvGrpSpPr/>
          <p:nvPr/>
        </p:nvGrpSpPr>
        <p:grpSpPr>
          <a:xfrm>
            <a:off x="6549014" y="1368854"/>
            <a:ext cx="4324235" cy="4931300"/>
            <a:chOff x="6773299" y="807400"/>
            <a:chExt cx="4688026" cy="5619075"/>
          </a:xfrm>
        </p:grpSpPr>
        <p:pic>
          <p:nvPicPr>
            <p:cNvPr id="169" name="Google Shape;169;g2f39484023d_0_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773299" y="807400"/>
              <a:ext cx="4688024" cy="561907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170" name="Google Shape;170;g2f39484023d_0_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75600" y="807400"/>
              <a:ext cx="4685725" cy="1187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g2f39484023d_0_25"/>
          <p:cNvSpPr/>
          <p:nvPr/>
        </p:nvSpPr>
        <p:spPr>
          <a:xfrm rot="-5400000">
            <a:off x="4663613" y="2959000"/>
            <a:ext cx="863100" cy="11640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2f39484023d_0_25"/>
          <p:cNvSpPr txBox="1"/>
          <p:nvPr/>
        </p:nvSpPr>
        <p:spPr>
          <a:xfrm>
            <a:off x="6549038" y="752250"/>
            <a:ext cx="432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prova está aberta, e você já pode começar!</a:t>
            </a:r>
            <a:endParaRPr b="1" i="0" sz="14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3" name="Google Shape;173;g2f39484023d_0_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29025" y="3561475"/>
            <a:ext cx="31965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2f39484023d_0_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91700" y="5697225"/>
            <a:ext cx="40339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2f39484023d_0_25"/>
          <p:cNvSpPr/>
          <p:nvPr/>
        </p:nvSpPr>
        <p:spPr>
          <a:xfrm rot="-5400000">
            <a:off x="898450" y="4192750"/>
            <a:ext cx="479100" cy="5979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g2f39484023d_0_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06325" y="1490700"/>
            <a:ext cx="817950" cy="12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2f39484023d_0_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00675" y="1427875"/>
            <a:ext cx="4209300" cy="88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e6af08429c_0_0"/>
          <p:cNvSpPr txBox="1"/>
          <p:nvPr/>
        </p:nvSpPr>
        <p:spPr>
          <a:xfrm>
            <a:off x="38899" y="230425"/>
            <a:ext cx="447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8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g1e6af08429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7900" y="594225"/>
            <a:ext cx="7428050" cy="57700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84" name="Google Shape;184;g1e6af08429c_0_0"/>
          <p:cNvSpPr txBox="1"/>
          <p:nvPr/>
        </p:nvSpPr>
        <p:spPr>
          <a:xfrm>
            <a:off x="100550" y="1017500"/>
            <a:ext cx="3477600" cy="8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400" u="none" cap="none" strike="noStrike">
                <a:solidFill>
                  <a:schemeClr val="dk1"/>
                </a:solidFill>
              </a:rPr>
              <a:t>Será exibida uma questão</a:t>
            </a:r>
            <a:r>
              <a:rPr lang="pt-BR">
                <a:solidFill>
                  <a:schemeClr val="dk1"/>
                </a:solidFill>
              </a:rPr>
              <a:t> por vez</a:t>
            </a:r>
            <a:r>
              <a:rPr i="0" lang="pt-BR" sz="1400" u="none" cap="none" strike="noStrike">
                <a:solidFill>
                  <a:schemeClr val="dk1"/>
                </a:solidFill>
              </a:rPr>
              <a:t>, e você poderá pular ou retornar para outras questões utilizando o mapa de questões. </a:t>
            </a:r>
            <a:endParaRPr b="1" i="0" sz="1400" u="none" cap="none" strike="noStrike">
              <a:solidFill>
                <a:srgbClr val="0000FF"/>
              </a:solidFill>
            </a:endParaRPr>
          </a:p>
        </p:txBody>
      </p:sp>
      <p:sp>
        <p:nvSpPr>
          <p:cNvPr id="185" name="Google Shape;185;g1e6af08429c_0_0"/>
          <p:cNvSpPr txBox="1"/>
          <p:nvPr/>
        </p:nvSpPr>
        <p:spPr>
          <a:xfrm>
            <a:off x="159775" y="2524225"/>
            <a:ext cx="34776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As questões são de múltipla escolha com apenas uma alternativa correta.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86" name="Google Shape;186;g1e6af08429c_0_0"/>
          <p:cNvCxnSpPr>
            <a:stCxn id="184" idx="3"/>
          </p:cNvCxnSpPr>
          <p:nvPr/>
        </p:nvCxnSpPr>
        <p:spPr>
          <a:xfrm flipH="1" rot="10800000">
            <a:off x="3578150" y="736550"/>
            <a:ext cx="382200" cy="6966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87" name="Google Shape;187;g1e6af08429c_0_0"/>
          <p:cNvSpPr/>
          <p:nvPr/>
        </p:nvSpPr>
        <p:spPr>
          <a:xfrm>
            <a:off x="8367525" y="670700"/>
            <a:ext cx="261000" cy="27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1e6af08429c_0_0"/>
          <p:cNvSpPr txBox="1"/>
          <p:nvPr/>
        </p:nvSpPr>
        <p:spPr>
          <a:xfrm>
            <a:off x="8870625" y="950300"/>
            <a:ext cx="2118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u="none" cap="none" strike="noStrike">
                <a:solidFill>
                  <a:schemeClr val="dk1"/>
                </a:solidFill>
              </a:rPr>
              <a:t>Avança para as próximas questões.</a:t>
            </a:r>
            <a:endParaRPr i="0" u="none" cap="none" strike="noStrike">
              <a:solidFill>
                <a:srgbClr val="000000"/>
              </a:solidFill>
            </a:endParaRPr>
          </a:p>
        </p:txBody>
      </p:sp>
      <p:cxnSp>
        <p:nvCxnSpPr>
          <p:cNvPr id="189" name="Google Shape;189;g1e6af08429c_0_0"/>
          <p:cNvCxnSpPr/>
          <p:nvPr/>
        </p:nvCxnSpPr>
        <p:spPr>
          <a:xfrm>
            <a:off x="8628525" y="797450"/>
            <a:ext cx="556500" cy="2886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190" name="Google Shape;190;g1e6af08429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600" y="2341675"/>
            <a:ext cx="31146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1e6af08429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600" y="3331600"/>
            <a:ext cx="38148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1e6af08429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600" y="2859125"/>
            <a:ext cx="31146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1e6af08429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600" y="3912625"/>
            <a:ext cx="38148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1e6af08429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15800" y="4583350"/>
            <a:ext cx="3814850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1e6af08429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5075" y="1426400"/>
            <a:ext cx="1217775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d30ad53e3a_0_163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2d30ad53e3a_0_163"/>
          <p:cNvSpPr txBox="1"/>
          <p:nvPr/>
        </p:nvSpPr>
        <p:spPr>
          <a:xfrm>
            <a:off x="1465800" y="766825"/>
            <a:ext cx="9260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u="none" cap="none" strike="noStrike">
                <a:solidFill>
                  <a:schemeClr val="dk1"/>
                </a:solidFill>
              </a:rPr>
              <a:t>Você pode navegar entre as questões, clicando no botão: </a:t>
            </a:r>
            <a:r>
              <a:rPr b="1" i="0" lang="pt-BR" u="none" cap="none" strike="noStrike">
                <a:solidFill>
                  <a:schemeClr val="dk1"/>
                </a:solidFill>
              </a:rPr>
              <a:t>Próxima </a:t>
            </a:r>
            <a:r>
              <a:rPr i="0" lang="pt-BR" u="none" cap="none" strike="noStrike">
                <a:solidFill>
                  <a:schemeClr val="dk1"/>
                </a:solidFill>
              </a:rPr>
              <a:t>ou no botão</a:t>
            </a:r>
            <a:r>
              <a:rPr b="1" i="0" lang="pt-BR" u="none" cap="none" strike="noStrike">
                <a:solidFill>
                  <a:schemeClr val="dk1"/>
                </a:solidFill>
              </a:rPr>
              <a:t> Anterior</a:t>
            </a:r>
            <a:r>
              <a:rPr i="0" lang="pt-BR" u="none" cap="none" strike="noStrike">
                <a:solidFill>
                  <a:schemeClr val="dk1"/>
                </a:solidFill>
              </a:rPr>
              <a:t>, para responder na sequência em que aparecem. Pelos botões do menu superior é possível ir para qualquer questão, clicando na botão com o número correspondente.</a:t>
            </a:r>
            <a:endParaRPr i="0" u="none" cap="none" strike="noStrike">
              <a:solidFill>
                <a:srgbClr val="000000"/>
              </a:solidFill>
            </a:endParaRPr>
          </a:p>
        </p:txBody>
      </p:sp>
      <p:pic>
        <p:nvPicPr>
          <p:cNvPr id="202" name="Google Shape;202;g2d30ad53e3a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9500" y="1736400"/>
            <a:ext cx="5399799" cy="46532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203" name="Google Shape;203;g2d30ad53e3a_0_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5575" y="1596625"/>
            <a:ext cx="6819900" cy="66675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04" name="Google Shape;204;g2d30ad53e3a_0_163"/>
          <p:cNvSpPr/>
          <p:nvPr/>
        </p:nvSpPr>
        <p:spPr>
          <a:xfrm>
            <a:off x="3095825" y="1641950"/>
            <a:ext cx="6904500" cy="621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2d30ad53e3a_0_163"/>
          <p:cNvSpPr/>
          <p:nvPr/>
        </p:nvSpPr>
        <p:spPr>
          <a:xfrm>
            <a:off x="6636650" y="6038025"/>
            <a:ext cx="847800" cy="27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2d30ad53e3a_0_163"/>
          <p:cNvSpPr txBox="1"/>
          <p:nvPr/>
        </p:nvSpPr>
        <p:spPr>
          <a:xfrm>
            <a:off x="399225" y="2794175"/>
            <a:ext cx="2883300" cy="831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u="none" cap="none" strike="noStrike">
                <a:solidFill>
                  <a:schemeClr val="dk1"/>
                </a:solidFill>
              </a:rPr>
              <a:t>Será exibida a mensagem abaixo, indicando que a resposta da sua questão foi salva em </a:t>
            </a:r>
            <a:r>
              <a:rPr b="1" i="0" lang="pt-BR" u="none" cap="none" strike="noStrike">
                <a:solidFill>
                  <a:schemeClr val="dk1"/>
                </a:solidFill>
              </a:rPr>
              <a:t>rascunho</a:t>
            </a:r>
            <a:r>
              <a:rPr i="0" lang="pt-BR" u="none" cap="none" strike="noStrike">
                <a:solidFill>
                  <a:schemeClr val="dk1"/>
                </a:solidFill>
              </a:rPr>
              <a:t>:</a:t>
            </a:r>
            <a:endParaRPr i="0" u="none" cap="none" strike="noStrike">
              <a:solidFill>
                <a:schemeClr val="dk1"/>
              </a:solidFill>
            </a:endParaRPr>
          </a:p>
        </p:txBody>
      </p:sp>
      <p:pic>
        <p:nvPicPr>
          <p:cNvPr id="207" name="Google Shape;207;g2d30ad53e3a_0_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6712" y="3865775"/>
            <a:ext cx="2708325" cy="564600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304800">
              <a:srgbClr val="000000">
                <a:alpha val="29411"/>
              </a:srgbClr>
            </a:outerShdw>
          </a:effectLst>
        </p:spPr>
      </p:pic>
      <p:cxnSp>
        <p:nvCxnSpPr>
          <p:cNvPr id="208" name="Google Shape;208;g2d30ad53e3a_0_163"/>
          <p:cNvCxnSpPr/>
          <p:nvPr/>
        </p:nvCxnSpPr>
        <p:spPr>
          <a:xfrm flipH="1">
            <a:off x="4362850" y="1465300"/>
            <a:ext cx="2355600" cy="271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g301110e905d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7175" y="1407450"/>
            <a:ext cx="7247850" cy="715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14" name="Google Shape;214;g301110e905d_0_1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301110e905d_0_1"/>
          <p:cNvSpPr/>
          <p:nvPr/>
        </p:nvSpPr>
        <p:spPr>
          <a:xfrm>
            <a:off x="3277050" y="1451150"/>
            <a:ext cx="490500" cy="502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301110e905d_0_1"/>
          <p:cNvSpPr txBox="1"/>
          <p:nvPr/>
        </p:nvSpPr>
        <p:spPr>
          <a:xfrm>
            <a:off x="299125" y="2339400"/>
            <a:ext cx="2442000" cy="1477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u="none" cap="none" strike="noStrike">
                <a:solidFill>
                  <a:schemeClr val="dk1"/>
                </a:solidFill>
              </a:rPr>
              <a:t>Clicando neste ícone será possível visualizar todas as questões. Logo abaixo, a legenda mostrando o que significa cada situação mostrada. </a:t>
            </a:r>
            <a:endParaRPr i="0" u="none" cap="none" strike="noStrike">
              <a:solidFill>
                <a:schemeClr val="dk1"/>
              </a:solidFill>
            </a:endParaRPr>
          </a:p>
        </p:txBody>
      </p:sp>
      <p:cxnSp>
        <p:nvCxnSpPr>
          <p:cNvPr id="217" name="Google Shape;217;g301110e905d_0_1"/>
          <p:cNvCxnSpPr>
            <a:endCxn id="215" idx="1"/>
          </p:cNvCxnSpPr>
          <p:nvPr/>
        </p:nvCxnSpPr>
        <p:spPr>
          <a:xfrm flipH="1" rot="10800000">
            <a:off x="1933650" y="1702400"/>
            <a:ext cx="1343400" cy="636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218" name="Google Shape;218;g301110e905d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0750" y="3181075"/>
            <a:ext cx="7677150" cy="26098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219" name="Google Shape;219;g301110e905d_0_1"/>
          <p:cNvCxnSpPr>
            <a:stCxn id="215" idx="2"/>
          </p:cNvCxnSpPr>
          <p:nvPr/>
        </p:nvCxnSpPr>
        <p:spPr>
          <a:xfrm>
            <a:off x="3522300" y="1953650"/>
            <a:ext cx="654300" cy="1186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20" name="Google Shape;220;g301110e905d_0_1"/>
          <p:cNvSpPr/>
          <p:nvPr/>
        </p:nvSpPr>
        <p:spPr>
          <a:xfrm>
            <a:off x="3660675" y="3181075"/>
            <a:ext cx="7677300" cy="2609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d30ad53e3a_0_34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Iniciando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2d30ad53e3a_0_34"/>
          <p:cNvSpPr txBox="1"/>
          <p:nvPr/>
        </p:nvSpPr>
        <p:spPr>
          <a:xfrm>
            <a:off x="1465800" y="662475"/>
            <a:ext cx="926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u="none" cap="none" strike="noStrike">
                <a:solidFill>
                  <a:schemeClr val="dk1"/>
                </a:solidFill>
              </a:rPr>
              <a:t>Além dos botões, mencionados no slide anterior, temos mais 3 botões no canto inferior direito: </a:t>
            </a:r>
            <a:r>
              <a:rPr b="1" i="0" lang="pt-BR" u="none" cap="none" strike="noStrike">
                <a:solidFill>
                  <a:schemeClr val="dk1"/>
                </a:solidFill>
              </a:rPr>
              <a:t>Voltar</a:t>
            </a:r>
            <a:r>
              <a:rPr i="0" lang="pt-BR" u="none" cap="none" strike="noStrike">
                <a:solidFill>
                  <a:schemeClr val="dk1"/>
                </a:solidFill>
              </a:rPr>
              <a:t>, </a:t>
            </a:r>
            <a:r>
              <a:rPr b="1" i="0" lang="pt-BR" u="none" cap="none" strike="noStrike">
                <a:solidFill>
                  <a:schemeClr val="dk1"/>
                </a:solidFill>
              </a:rPr>
              <a:t>Salvar Rascunho</a:t>
            </a:r>
            <a:r>
              <a:rPr i="0" lang="pt-BR" u="none" cap="none" strike="noStrike">
                <a:solidFill>
                  <a:schemeClr val="dk1"/>
                </a:solidFill>
              </a:rPr>
              <a:t> e </a:t>
            </a:r>
            <a:r>
              <a:rPr b="1" i="0" lang="pt-BR" u="none" cap="none" strike="noStrike">
                <a:solidFill>
                  <a:schemeClr val="dk1"/>
                </a:solidFill>
              </a:rPr>
              <a:t>Finalizar</a:t>
            </a:r>
            <a:r>
              <a:rPr i="0" lang="pt-BR" u="none" cap="none" strike="noStrike">
                <a:solidFill>
                  <a:schemeClr val="dk1"/>
                </a:solidFill>
              </a:rPr>
              <a:t>.</a:t>
            </a:r>
            <a:endParaRPr i="0" u="none" cap="none" strike="noStrike">
              <a:solidFill>
                <a:srgbClr val="000000"/>
              </a:solidFill>
            </a:endParaRPr>
          </a:p>
        </p:txBody>
      </p:sp>
      <p:pic>
        <p:nvPicPr>
          <p:cNvPr id="227" name="Google Shape;227;g2d30ad53e3a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6175" y="1295675"/>
            <a:ext cx="6947447" cy="4758775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304800">
              <a:srgbClr val="000000">
                <a:alpha val="29411"/>
              </a:srgbClr>
            </a:outerShdw>
          </a:effectLst>
        </p:spPr>
      </p:pic>
      <p:cxnSp>
        <p:nvCxnSpPr>
          <p:cNvPr id="228" name="Google Shape;228;g2d30ad53e3a_0_34"/>
          <p:cNvCxnSpPr/>
          <p:nvPr/>
        </p:nvCxnSpPr>
        <p:spPr>
          <a:xfrm flipH="1" rot="10800000">
            <a:off x="7883631" y="5276619"/>
            <a:ext cx="6000" cy="497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229" name="Google Shape;229;g2d30ad53e3a_0_34"/>
          <p:cNvCxnSpPr/>
          <p:nvPr/>
        </p:nvCxnSpPr>
        <p:spPr>
          <a:xfrm rot="10800000">
            <a:off x="5856749" y="5848190"/>
            <a:ext cx="850500" cy="645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230" name="Google Shape;230;g2d30ad53e3a_0_34"/>
          <p:cNvCxnSpPr/>
          <p:nvPr/>
        </p:nvCxnSpPr>
        <p:spPr>
          <a:xfrm flipH="1" rot="10800000">
            <a:off x="9043699" y="5589130"/>
            <a:ext cx="409800" cy="259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31" name="Google Shape;231;g2d30ad53e3a_0_34"/>
          <p:cNvSpPr txBox="1"/>
          <p:nvPr/>
        </p:nvSpPr>
        <p:spPr>
          <a:xfrm>
            <a:off x="3345102" y="5512500"/>
            <a:ext cx="2560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Sair da prova e volta para o menu da Sala do Futuro.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d30ad53e3a_0_34"/>
          <p:cNvSpPr txBox="1"/>
          <p:nvPr/>
        </p:nvSpPr>
        <p:spPr>
          <a:xfrm>
            <a:off x="6697424" y="4623474"/>
            <a:ext cx="237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Salvar o rascunho da prova.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d30ad53e3a_0_34"/>
          <p:cNvSpPr txBox="1"/>
          <p:nvPr/>
        </p:nvSpPr>
        <p:spPr>
          <a:xfrm>
            <a:off x="9245074" y="5340824"/>
            <a:ext cx="219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Finalizar a prova.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d30ad53e3a_0_40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Finalizando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2d30ad53e3a_0_40"/>
          <p:cNvSpPr txBox="1"/>
          <p:nvPr/>
        </p:nvSpPr>
        <p:spPr>
          <a:xfrm>
            <a:off x="687750" y="866875"/>
            <a:ext cx="926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Após concluir a prova e revisar suas respostas, é hora de enviá-la. Clique no botão </a:t>
            </a:r>
            <a:r>
              <a:rPr b="1" lang="pt-BR">
                <a:solidFill>
                  <a:schemeClr val="dk1"/>
                </a:solidFill>
              </a:rPr>
              <a:t>Finalizar</a:t>
            </a:r>
            <a:r>
              <a:rPr lang="pt-BR">
                <a:solidFill>
                  <a:schemeClr val="dk1"/>
                </a:solidFill>
              </a:rPr>
              <a:t>.</a:t>
            </a:r>
            <a:endParaRPr i="0" u="none" cap="none" strike="noStrike">
              <a:solidFill>
                <a:srgbClr val="000000"/>
              </a:solidFill>
            </a:endParaRPr>
          </a:p>
        </p:txBody>
      </p:sp>
      <p:pic>
        <p:nvPicPr>
          <p:cNvPr id="240" name="Google Shape;240;g2d30ad53e3a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975" y="1396525"/>
            <a:ext cx="9163651" cy="482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2d30ad53e3a_0_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12400" y="5686550"/>
            <a:ext cx="1415525" cy="532575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242" name="Google Shape;242;g2d30ad53e3a_0_40"/>
          <p:cNvPicPr preferRelativeResize="0"/>
          <p:nvPr/>
        </p:nvPicPr>
        <p:blipFill rotWithShape="1">
          <a:blip r:embed="rId5">
            <a:alphaModFix/>
          </a:blip>
          <a:srcRect b="0" l="0" r="0" t="7364"/>
          <a:stretch/>
        </p:blipFill>
        <p:spPr>
          <a:xfrm>
            <a:off x="6400000" y="5834225"/>
            <a:ext cx="2367000" cy="384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g2d30ad53e3a_0_40"/>
          <p:cNvCxnSpPr/>
          <p:nvPr/>
        </p:nvCxnSpPr>
        <p:spPr>
          <a:xfrm flipH="1" rot="10800000">
            <a:off x="9424350" y="3801650"/>
            <a:ext cx="5400" cy="1884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44" name="Google Shape;244;g2d30ad53e3a_0_40"/>
          <p:cNvSpPr txBox="1"/>
          <p:nvPr/>
        </p:nvSpPr>
        <p:spPr>
          <a:xfrm>
            <a:off x="7566200" y="2454225"/>
            <a:ext cx="4276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u="none" cap="none" strike="noStrike">
                <a:solidFill>
                  <a:schemeClr val="dk1"/>
                </a:solidFill>
              </a:rPr>
              <a:t>Situação 1</a:t>
            </a:r>
            <a:r>
              <a:rPr i="0" lang="pt-BR" u="none" cap="none" strike="noStrike">
                <a:solidFill>
                  <a:schemeClr val="dk1"/>
                </a:solidFill>
              </a:rPr>
              <a:t>: Uma ou mais questões não foram respondidas. Quando isso acontecer, um alerta será mostrado (acima, em laranja) indicando que faltam questões a serem respondidas. Responda as questões faltantes para poder enviar a prova.</a:t>
            </a:r>
            <a:endParaRPr i="0" u="none" cap="none" strike="noStrike">
              <a:solidFill>
                <a:srgbClr val="000000"/>
              </a:solidFill>
            </a:endParaRPr>
          </a:p>
        </p:txBody>
      </p:sp>
      <p:cxnSp>
        <p:nvCxnSpPr>
          <p:cNvPr id="245" name="Google Shape;245;g2d30ad53e3a_0_40"/>
          <p:cNvCxnSpPr/>
          <p:nvPr/>
        </p:nvCxnSpPr>
        <p:spPr>
          <a:xfrm rot="10800000">
            <a:off x="8283650" y="2087150"/>
            <a:ext cx="9300" cy="438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246" name="Google Shape;246;g2d30ad53e3a_0_40"/>
          <p:cNvSpPr txBox="1"/>
          <p:nvPr/>
        </p:nvSpPr>
        <p:spPr>
          <a:xfrm>
            <a:off x="6469975" y="3976350"/>
            <a:ext cx="2863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pt-BR" u="none" cap="none" strike="noStrike">
                <a:solidFill>
                  <a:schemeClr val="dk1"/>
                </a:solidFill>
              </a:rPr>
              <a:t>Notem que a cor da questão que não foi respondida fica com fundo </a:t>
            </a:r>
            <a:r>
              <a:rPr i="1" lang="pt-BR" u="none" cap="none" strike="noStrike">
                <a:solidFill>
                  <a:srgbClr val="FF9900"/>
                </a:solidFill>
              </a:rPr>
              <a:t>laranja</a:t>
            </a:r>
            <a:r>
              <a:rPr i="1" lang="pt-BR" u="none" cap="none" strike="noStrike">
                <a:solidFill>
                  <a:schemeClr val="dk1"/>
                </a:solidFill>
              </a:rPr>
              <a:t>.</a:t>
            </a:r>
            <a:endParaRPr i="1" u="none" cap="none" strike="noStrike">
              <a:solidFill>
                <a:srgbClr val="000000"/>
              </a:solidFill>
            </a:endParaRPr>
          </a:p>
        </p:txBody>
      </p:sp>
      <p:cxnSp>
        <p:nvCxnSpPr>
          <p:cNvPr id="247" name="Google Shape;247;g2d30ad53e3a_0_40"/>
          <p:cNvCxnSpPr/>
          <p:nvPr/>
        </p:nvCxnSpPr>
        <p:spPr>
          <a:xfrm>
            <a:off x="4994425" y="2562425"/>
            <a:ext cx="2599800" cy="14256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248" name="Google Shape;248;g2d30ad53e3a_0_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96475" y="3544350"/>
            <a:ext cx="394447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2d30ad53e3a_0_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9225" y="3692750"/>
            <a:ext cx="85725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d30ad53e3a_0_103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Finalizando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2d30ad53e3a_0_103"/>
          <p:cNvSpPr txBox="1"/>
          <p:nvPr/>
        </p:nvSpPr>
        <p:spPr>
          <a:xfrm>
            <a:off x="687750" y="866875"/>
            <a:ext cx="1071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u="none" cap="none" strike="noStrike">
                <a:solidFill>
                  <a:schemeClr val="dk1"/>
                </a:solidFill>
              </a:rPr>
              <a:t>Situação 2</a:t>
            </a:r>
            <a:r>
              <a:rPr i="0" lang="pt-BR" u="none" cap="none" strike="noStrike">
                <a:solidFill>
                  <a:schemeClr val="dk1"/>
                </a:solidFill>
              </a:rPr>
              <a:t>: </a:t>
            </a:r>
            <a:r>
              <a:rPr lang="pt-BR">
                <a:solidFill>
                  <a:schemeClr val="dk1"/>
                </a:solidFill>
              </a:rPr>
              <a:t>Após responder </a:t>
            </a:r>
            <a:r>
              <a:rPr b="1" lang="pt-BR">
                <a:solidFill>
                  <a:schemeClr val="dk1"/>
                </a:solidFill>
              </a:rPr>
              <a:t>todas </a:t>
            </a:r>
            <a:r>
              <a:rPr lang="pt-BR">
                <a:solidFill>
                  <a:schemeClr val="dk1"/>
                </a:solidFill>
              </a:rPr>
              <a:t>as questões, ao clicar no botão </a:t>
            </a:r>
            <a:r>
              <a:rPr b="1" lang="pt-BR">
                <a:solidFill>
                  <a:schemeClr val="dk1"/>
                </a:solidFill>
              </a:rPr>
              <a:t>Finalizar</a:t>
            </a:r>
            <a:r>
              <a:rPr lang="pt-BR">
                <a:solidFill>
                  <a:schemeClr val="dk1"/>
                </a:solidFill>
              </a:rPr>
              <a:t>, uma mensagem de confirmação será exibida.</a:t>
            </a:r>
            <a:endParaRPr i="0" u="none" cap="none" strike="noStrike">
              <a:solidFill>
                <a:schemeClr val="dk1"/>
              </a:solidFill>
            </a:endParaRPr>
          </a:p>
        </p:txBody>
      </p:sp>
      <p:pic>
        <p:nvPicPr>
          <p:cNvPr id="256" name="Google Shape;256;g2d30ad53e3a_0_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9223" y="1508500"/>
            <a:ext cx="6641050" cy="4996150"/>
          </a:xfrm>
          <a:prstGeom prst="rect">
            <a:avLst/>
          </a:prstGeom>
          <a:noFill/>
          <a:ln>
            <a:noFill/>
          </a:ln>
          <a:effectLst>
            <a:outerShdw blurRad="485775" rotWithShape="0" algn="bl" dir="5400000" dist="304800">
              <a:srgbClr val="000000">
                <a:alpha val="29411"/>
              </a:srgbClr>
            </a:outerShdw>
          </a:effectLst>
        </p:spPr>
      </p:pic>
      <p:sp>
        <p:nvSpPr>
          <p:cNvPr id="257" name="Google Shape;257;g2d30ad53e3a_0_103"/>
          <p:cNvSpPr txBox="1"/>
          <p:nvPr/>
        </p:nvSpPr>
        <p:spPr>
          <a:xfrm>
            <a:off x="605700" y="4215325"/>
            <a:ext cx="2106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dk1"/>
                </a:solidFill>
              </a:rPr>
              <a:t>Digite seu primeiro nome e clique em: </a:t>
            </a:r>
            <a:r>
              <a:rPr b="1" i="0" lang="pt-BR" sz="1300" u="none" cap="none" strike="noStrike">
                <a:solidFill>
                  <a:schemeClr val="dk1"/>
                </a:solidFill>
              </a:rPr>
              <a:t>Finalizar a Prova</a:t>
            </a:r>
            <a:r>
              <a:rPr i="0" lang="pt-BR" sz="1300" u="none" cap="none" strike="noStrike">
                <a:solidFill>
                  <a:schemeClr val="dk1"/>
                </a:solidFill>
              </a:rPr>
              <a:t> para enviá-la.</a:t>
            </a:r>
            <a:endParaRPr i="0" sz="1300" u="none" cap="none" strike="noStrike">
              <a:solidFill>
                <a:schemeClr val="dk1"/>
              </a:solidFill>
            </a:endParaRPr>
          </a:p>
        </p:txBody>
      </p:sp>
      <p:cxnSp>
        <p:nvCxnSpPr>
          <p:cNvPr id="258" name="Google Shape;258;g2d30ad53e3a_0_103"/>
          <p:cNvCxnSpPr/>
          <p:nvPr/>
        </p:nvCxnSpPr>
        <p:spPr>
          <a:xfrm flipH="1" rot="10800000">
            <a:off x="2573825" y="4873175"/>
            <a:ext cx="1703100" cy="69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59" name="Google Shape;259;g2d30ad53e3a_0_103"/>
          <p:cNvSpPr/>
          <p:nvPr/>
        </p:nvSpPr>
        <p:spPr>
          <a:xfrm>
            <a:off x="4276925" y="5609400"/>
            <a:ext cx="2106000" cy="279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g2d30ad53e3a_0_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9098" y="3001950"/>
            <a:ext cx="2305050" cy="1524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  <a:effectLst>
            <a:outerShdw blurRad="485775" rotWithShape="0" algn="bl" dir="5400000" dist="304800">
              <a:srgbClr val="000000">
                <a:alpha val="29411"/>
              </a:srgbClr>
            </a:outerShdw>
          </a:effectLst>
        </p:spPr>
      </p:pic>
      <p:cxnSp>
        <p:nvCxnSpPr>
          <p:cNvPr id="261" name="Google Shape;261;g2d30ad53e3a_0_103"/>
          <p:cNvCxnSpPr>
            <a:stCxn id="259" idx="3"/>
          </p:cNvCxnSpPr>
          <p:nvPr/>
        </p:nvCxnSpPr>
        <p:spPr>
          <a:xfrm flipH="1" rot="10800000">
            <a:off x="6382925" y="4016100"/>
            <a:ext cx="1202100" cy="17331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62" name="Google Shape;262;g2d30ad53e3a_0_103"/>
          <p:cNvSpPr txBox="1"/>
          <p:nvPr/>
        </p:nvSpPr>
        <p:spPr>
          <a:xfrm>
            <a:off x="9787175" y="3631200"/>
            <a:ext cx="230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Significa que sua prova foi entregue!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3" name="Google Shape;263;g2d30ad53e3a_0_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1200" y="4580175"/>
            <a:ext cx="854500" cy="13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2d30ad53e3a_0_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2425" y="4446825"/>
            <a:ext cx="854500" cy="13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g2d30ad53e3a_0_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2313" y="1422800"/>
            <a:ext cx="8647375" cy="4478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70" name="Google Shape;270;g2d30ad53e3a_0_120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Consultando o status da prova - Rascunho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2d30ad53e3a_0_120"/>
          <p:cNvSpPr txBox="1"/>
          <p:nvPr/>
        </p:nvSpPr>
        <p:spPr>
          <a:xfrm>
            <a:off x="665375" y="779950"/>
            <a:ext cx="975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pt-BR" u="none" cap="none" strike="noStrike">
                <a:solidFill>
                  <a:schemeClr val="dk1"/>
                </a:solidFill>
              </a:rPr>
              <a:t>Caso tenha salvo o rascunho de forma automática, ou através do botão "salvar rascunho", sua prova ficará </a:t>
            </a:r>
            <a:r>
              <a:rPr lang="pt-BR">
                <a:solidFill>
                  <a:schemeClr val="dk1"/>
                </a:solidFill>
              </a:rPr>
              <a:t>marcada como </a:t>
            </a:r>
            <a:r>
              <a:rPr b="1" lang="pt-BR">
                <a:solidFill>
                  <a:schemeClr val="dk1"/>
                </a:solidFill>
              </a:rPr>
              <a:t>rascunho</a:t>
            </a:r>
            <a:r>
              <a:rPr lang="pt-BR">
                <a:solidFill>
                  <a:schemeClr val="dk1"/>
                </a:solidFill>
              </a:rPr>
              <a:t>, no status </a:t>
            </a:r>
            <a:r>
              <a:rPr b="1" lang="pt-BR">
                <a:solidFill>
                  <a:schemeClr val="dk1"/>
                </a:solidFill>
              </a:rPr>
              <a:t>A Fazer</a:t>
            </a:r>
            <a:r>
              <a:rPr i="0" lang="pt-BR" u="none" cap="none" strike="noStrike">
                <a:solidFill>
                  <a:schemeClr val="dk1"/>
                </a:solidFill>
              </a:rPr>
              <a:t>.</a:t>
            </a:r>
            <a:endParaRPr i="0" u="none" cap="none" strike="noStrike">
              <a:solidFill>
                <a:schemeClr val="dk1"/>
              </a:solidFill>
            </a:endParaRPr>
          </a:p>
        </p:txBody>
      </p:sp>
      <p:sp>
        <p:nvSpPr>
          <p:cNvPr id="272" name="Google Shape;272;g2d30ad53e3a_0_120"/>
          <p:cNvSpPr txBox="1"/>
          <p:nvPr/>
        </p:nvSpPr>
        <p:spPr>
          <a:xfrm>
            <a:off x="3397438" y="6088650"/>
            <a:ext cx="4230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dk1"/>
                </a:solidFill>
              </a:rPr>
              <a:t>Clique no botão para prosseguir para a prova.</a:t>
            </a:r>
            <a:endParaRPr i="0" sz="1300" u="none" cap="none" strike="noStrike">
              <a:solidFill>
                <a:schemeClr val="dk1"/>
              </a:solidFill>
            </a:endParaRPr>
          </a:p>
        </p:txBody>
      </p:sp>
      <p:cxnSp>
        <p:nvCxnSpPr>
          <p:cNvPr id="273" name="Google Shape;273;g2d30ad53e3a_0_120"/>
          <p:cNvCxnSpPr/>
          <p:nvPr/>
        </p:nvCxnSpPr>
        <p:spPr>
          <a:xfrm flipH="1">
            <a:off x="5512738" y="5673050"/>
            <a:ext cx="15600" cy="5175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74" name="Google Shape;274;g2d30ad53e3a_0_120"/>
          <p:cNvSpPr/>
          <p:nvPr/>
        </p:nvSpPr>
        <p:spPr>
          <a:xfrm>
            <a:off x="6359813" y="3133450"/>
            <a:ext cx="1909500" cy="31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5" name="Google Shape;275;g2d30ad53e3a_0_120"/>
          <p:cNvCxnSpPr/>
          <p:nvPr/>
        </p:nvCxnSpPr>
        <p:spPr>
          <a:xfrm rot="10800000">
            <a:off x="6490300" y="3838275"/>
            <a:ext cx="7257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dash"/>
            <a:round/>
            <a:headEnd len="sm" w="sm" type="none"/>
            <a:tailEnd len="med" w="med" type="triangle"/>
          </a:ln>
        </p:spPr>
      </p:cxnSp>
      <p:pic>
        <p:nvPicPr>
          <p:cNvPr id="276" name="Google Shape;276;g2d30ad53e3a_0_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1300" y="3743025"/>
            <a:ext cx="495300" cy="1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g2d30ad53e3a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8863" y="1814575"/>
            <a:ext cx="8537342" cy="44348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82" name="Google Shape;282;g2d30ad53e3a_0_55"/>
          <p:cNvSpPr txBox="1"/>
          <p:nvPr/>
        </p:nvSpPr>
        <p:spPr>
          <a:xfrm>
            <a:off x="687750" y="866875"/>
            <a:ext cx="926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u="none" cap="none" strike="noStrike">
                <a:solidFill>
                  <a:schemeClr val="dk1"/>
                </a:solidFill>
              </a:rPr>
              <a:t>Você pode </a:t>
            </a:r>
            <a:r>
              <a:rPr lang="pt-BR">
                <a:solidFill>
                  <a:schemeClr val="dk1"/>
                </a:solidFill>
              </a:rPr>
              <a:t>visualizar </a:t>
            </a:r>
            <a:r>
              <a:rPr i="0" lang="pt-BR" u="none" cap="none" strike="noStrike">
                <a:solidFill>
                  <a:schemeClr val="dk1"/>
                </a:solidFill>
              </a:rPr>
              <a:t>a sua prova após ela ter sido concluída. </a:t>
            </a:r>
            <a:r>
              <a:rPr lang="pt-BR">
                <a:solidFill>
                  <a:schemeClr val="dk1"/>
                </a:solidFill>
              </a:rPr>
              <a:t>Em </a:t>
            </a:r>
            <a:r>
              <a:rPr b="1" lang="pt-BR">
                <a:solidFill>
                  <a:schemeClr val="dk1"/>
                </a:solidFill>
              </a:rPr>
              <a:t>Status</a:t>
            </a:r>
            <a:r>
              <a:rPr lang="pt-BR">
                <a:solidFill>
                  <a:schemeClr val="dk1"/>
                </a:solidFill>
              </a:rPr>
              <a:t>, selecione </a:t>
            </a:r>
            <a:r>
              <a:rPr b="1" lang="pt-BR">
                <a:solidFill>
                  <a:schemeClr val="dk1"/>
                </a:solidFill>
              </a:rPr>
              <a:t>Entregues</a:t>
            </a:r>
            <a:r>
              <a:rPr i="0" lang="pt-BR" u="none" cap="none" strike="noStrike">
                <a:solidFill>
                  <a:schemeClr val="dk1"/>
                </a:solidFill>
              </a:rPr>
              <a:t>. </a:t>
            </a:r>
            <a:endParaRPr i="0" u="none" cap="none" strike="noStrike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1" lang="pt-BR">
                <a:solidFill>
                  <a:schemeClr val="dk1"/>
                </a:solidFill>
              </a:rPr>
              <a:t>Obs.: A consulta da nota e questões estará disponível apenas após a liberação do gabarito.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283" name="Google Shape;283;g2d30ad53e3a_0_55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Consultando o status da prova - após concluída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2d30ad53e3a_0_55"/>
          <p:cNvSpPr/>
          <p:nvPr/>
        </p:nvSpPr>
        <p:spPr>
          <a:xfrm>
            <a:off x="6202238" y="3545275"/>
            <a:ext cx="1912800" cy="285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5" name="Google Shape;285;g2d30ad53e3a_0_55"/>
          <p:cNvCxnSpPr>
            <a:endCxn id="286" idx="1"/>
          </p:cNvCxnSpPr>
          <p:nvPr/>
        </p:nvCxnSpPr>
        <p:spPr>
          <a:xfrm>
            <a:off x="6202238" y="5066875"/>
            <a:ext cx="436200" cy="66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86" name="Google Shape;286;g2d30ad53e3a_0_55"/>
          <p:cNvSpPr txBox="1"/>
          <p:nvPr/>
        </p:nvSpPr>
        <p:spPr>
          <a:xfrm>
            <a:off x="6638438" y="4888825"/>
            <a:ext cx="379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 que será liberado o gabarito e a nota.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87" name="Google Shape;287;g2d30ad53e3a_0_55"/>
          <p:cNvCxnSpPr/>
          <p:nvPr/>
        </p:nvCxnSpPr>
        <p:spPr>
          <a:xfrm flipH="1" rot="10800000">
            <a:off x="5212363" y="4778025"/>
            <a:ext cx="1448400" cy="60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288" name="Google Shape;288;g2d30ad53e3a_0_55"/>
          <p:cNvSpPr txBox="1"/>
          <p:nvPr/>
        </p:nvSpPr>
        <p:spPr>
          <a:xfrm>
            <a:off x="6761438" y="4596375"/>
            <a:ext cx="256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Tempo de realização da prova.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89" name="Google Shape;289;g2d30ad53e3a_0_55"/>
          <p:cNvCxnSpPr>
            <a:endCxn id="284" idx="0"/>
          </p:cNvCxnSpPr>
          <p:nvPr/>
        </p:nvCxnSpPr>
        <p:spPr>
          <a:xfrm flipH="1">
            <a:off x="7158638" y="1377175"/>
            <a:ext cx="12600" cy="21681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sm" w="sm" type="none"/>
            <a:tailEnd len="med" w="med" type="triangle"/>
          </a:ln>
        </p:spPr>
      </p:cxnSp>
      <p:pic>
        <p:nvPicPr>
          <p:cNvPr id="290" name="Google Shape;290;g2d30ad53e3a_0_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5238" y="4124000"/>
            <a:ext cx="495300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2d30ad53e3a_0_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8375" y="4065225"/>
            <a:ext cx="836400" cy="21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g2d30ad53e3a_0_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275" y="1958625"/>
            <a:ext cx="2266250" cy="218657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97" name="Google Shape;297;g2d30ad53e3a_0_65"/>
          <p:cNvSpPr txBox="1"/>
          <p:nvPr/>
        </p:nvSpPr>
        <p:spPr>
          <a:xfrm>
            <a:off x="254750" y="968050"/>
            <a:ext cx="3732000" cy="785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Após a divulgação do gabarito, que será no dia </a:t>
            </a:r>
            <a:r>
              <a:rPr b="1" lang="pt-BR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10/04/2025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será possível verificar os erros, acertos e a nota.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g2d30ad53e3a_0_65"/>
          <p:cNvPicPr preferRelativeResize="0"/>
          <p:nvPr/>
        </p:nvPicPr>
        <p:blipFill rotWithShape="1">
          <a:blip r:embed="rId4">
            <a:alphaModFix/>
          </a:blip>
          <a:srcRect b="0" l="0" r="31633" t="0"/>
          <a:stretch/>
        </p:blipFill>
        <p:spPr>
          <a:xfrm>
            <a:off x="6287096" y="1958575"/>
            <a:ext cx="2090288" cy="6191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299" name="Google Shape;299;g2d30ad53e3a_0_65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Consultando o status da prova - após divulgação do gabarito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g2d30ad53e3a_0_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78313" y="4066707"/>
            <a:ext cx="3329124" cy="2441053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301" name="Google Shape;301;g2d30ad53e3a_0_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67225" y="4093075"/>
            <a:ext cx="3695113" cy="24146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302" name="Google Shape;302;g2d30ad53e3a_0_65"/>
          <p:cNvSpPr txBox="1"/>
          <p:nvPr/>
        </p:nvSpPr>
        <p:spPr>
          <a:xfrm>
            <a:off x="4557363" y="3288488"/>
            <a:ext cx="2987700" cy="73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 a questão estiver com o fundo </a:t>
            </a:r>
            <a:r>
              <a:rPr b="1" lang="pt-BR" sz="12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vermelho</a:t>
            </a: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isso indica que a resposta está incorreta.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2d30ad53e3a_0_65"/>
          <p:cNvSpPr txBox="1"/>
          <p:nvPr/>
        </p:nvSpPr>
        <p:spPr>
          <a:xfrm>
            <a:off x="8366838" y="3288488"/>
            <a:ext cx="2895900" cy="738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 o fundo estiver </a:t>
            </a:r>
            <a:r>
              <a:rPr b="1" lang="pt-BR" sz="12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verde escuro</a:t>
            </a: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isso indica que a resposta está correta.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2d30ad53e3a_0_65"/>
          <p:cNvSpPr txBox="1"/>
          <p:nvPr/>
        </p:nvSpPr>
        <p:spPr>
          <a:xfrm>
            <a:off x="228725" y="4389650"/>
            <a:ext cx="2028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Clique aqui para </a:t>
            </a:r>
            <a:r>
              <a:rPr lang="pt-BR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visualizar novamente a prova.</a:t>
            </a:r>
            <a:endParaRPr b="0" i="1" sz="11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05" name="Google Shape;305;g2d30ad53e3a_0_65"/>
          <p:cNvCxnSpPr/>
          <p:nvPr/>
        </p:nvCxnSpPr>
        <p:spPr>
          <a:xfrm flipH="1" rot="10800000">
            <a:off x="1229675" y="3928025"/>
            <a:ext cx="27000" cy="513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306" name="Google Shape;306;g2d30ad53e3a_0_65"/>
          <p:cNvCxnSpPr/>
          <p:nvPr/>
        </p:nvCxnSpPr>
        <p:spPr>
          <a:xfrm flipH="1" rot="10800000">
            <a:off x="814575" y="3017725"/>
            <a:ext cx="1915800" cy="8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307" name="Google Shape;307;g2d30ad53e3a_0_65"/>
          <p:cNvSpPr txBox="1"/>
          <p:nvPr/>
        </p:nvSpPr>
        <p:spPr>
          <a:xfrm>
            <a:off x="2730300" y="2849000"/>
            <a:ext cx="1039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t-BR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Sua nota.</a:t>
            </a:r>
            <a:endParaRPr b="0" i="1" sz="11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8" name="Google Shape;308;g2d30ad53e3a_0_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40401" y="1958573"/>
            <a:ext cx="1584540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2d30ad53e3a_0_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8225" y="2051050"/>
            <a:ext cx="817500" cy="177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2d30ad53e3a_0_65"/>
          <p:cNvSpPr/>
          <p:nvPr/>
        </p:nvSpPr>
        <p:spPr>
          <a:xfrm rot="-5400000">
            <a:off x="3192500" y="3113450"/>
            <a:ext cx="663900" cy="11640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1" name="Google Shape;311;g2d30ad53e3a_0_65"/>
          <p:cNvCxnSpPr>
            <a:endCxn id="303" idx="0"/>
          </p:cNvCxnSpPr>
          <p:nvPr/>
        </p:nvCxnSpPr>
        <p:spPr>
          <a:xfrm>
            <a:off x="8245488" y="2562788"/>
            <a:ext cx="1569300" cy="725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312" name="Google Shape;312;g2d30ad53e3a_0_65"/>
          <p:cNvCxnSpPr>
            <a:stCxn id="308" idx="2"/>
            <a:endCxn id="302" idx="0"/>
          </p:cNvCxnSpPr>
          <p:nvPr/>
        </p:nvCxnSpPr>
        <p:spPr>
          <a:xfrm flipH="1">
            <a:off x="6051171" y="2577698"/>
            <a:ext cx="1681500" cy="7107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313" name="Google Shape;313;g2d30ad53e3a_0_6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4950" y="2228175"/>
            <a:ext cx="2028900" cy="61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2d30ad53e3a_0_6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5900" y="2346338"/>
            <a:ext cx="19050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4131c7cbb5_0_0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ESTUDANTE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34131c7cbb5_0_0"/>
          <p:cNvSpPr txBox="1"/>
          <p:nvPr/>
        </p:nvSpPr>
        <p:spPr>
          <a:xfrm>
            <a:off x="358025" y="817625"/>
            <a:ext cx="1812300" cy="4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Acesso via WEB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g34131c7cbb5_0_0"/>
          <p:cNvSpPr txBox="1"/>
          <p:nvPr/>
        </p:nvSpPr>
        <p:spPr>
          <a:xfrm>
            <a:off x="3334125" y="1138375"/>
            <a:ext cx="4990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Acesse: </a:t>
            </a:r>
            <a:r>
              <a:rPr b="0" i="0" lang="pt-BR" sz="17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https://saladofuturo.educacao.sp.gov.br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g34131c7cbb5_0_0"/>
          <p:cNvPicPr preferRelativeResize="0"/>
          <p:nvPr/>
        </p:nvPicPr>
        <p:blipFill rotWithShape="1">
          <a:blip r:embed="rId4">
            <a:alphaModFix/>
          </a:blip>
          <a:srcRect b="43056" l="12396" r="9636" t="22217"/>
          <a:stretch/>
        </p:blipFill>
        <p:spPr>
          <a:xfrm>
            <a:off x="1522553" y="1298825"/>
            <a:ext cx="8613348" cy="5425848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46" name="Google Shape;46;g34131c7cbb5_0_0"/>
          <p:cNvSpPr/>
          <p:nvPr/>
        </p:nvSpPr>
        <p:spPr>
          <a:xfrm>
            <a:off x="6757300" y="3614525"/>
            <a:ext cx="2058600" cy="324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34131c7cbb5_0_0"/>
          <p:cNvSpPr txBox="1"/>
          <p:nvPr/>
        </p:nvSpPr>
        <p:spPr>
          <a:xfrm>
            <a:off x="9995000" y="3347524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Estudante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i="1" lang="pt-BR" sz="1500">
                <a:latin typeface="Calibri"/>
                <a:ea typeface="Calibri"/>
                <a:cs typeface="Calibri"/>
                <a:sym typeface="Calibri"/>
              </a:rPr>
              <a:t>realizar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login.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" name="Google Shape;48;g34131c7cbb5_0_0"/>
          <p:cNvCxnSpPr>
            <a:stCxn id="46" idx="3"/>
            <a:endCxn id="47" idx="1"/>
          </p:cNvCxnSpPr>
          <p:nvPr/>
        </p:nvCxnSpPr>
        <p:spPr>
          <a:xfrm>
            <a:off x="8815900" y="3776675"/>
            <a:ext cx="1179000" cy="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49" name="Google Shape;49;g34131c7cbb5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07900" y="439398"/>
            <a:ext cx="1096475" cy="114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020653a95d_0_111"/>
          <p:cNvSpPr txBox="1"/>
          <p:nvPr/>
        </p:nvSpPr>
        <p:spPr>
          <a:xfrm>
            <a:off x="191301" y="306625"/>
            <a:ext cx="773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8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FAQ</a:t>
            </a:r>
            <a:endParaRPr b="1" i="0" sz="1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3020653a95d_0_111"/>
          <p:cNvSpPr txBox="1"/>
          <p:nvPr/>
        </p:nvSpPr>
        <p:spPr>
          <a:xfrm>
            <a:off x="1734400" y="508000"/>
            <a:ext cx="9260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Não estou encontrando a minha prova. O que fazer?</a:t>
            </a:r>
            <a:endParaRPr b="1" i="0" sz="15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2" name="Google Shape;322;g3020653a95d_0_111"/>
          <p:cNvSpPr txBox="1"/>
          <p:nvPr/>
        </p:nvSpPr>
        <p:spPr>
          <a:xfrm>
            <a:off x="647925" y="1180300"/>
            <a:ext cx="10685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Caso não tenha aparecido ainda, clique no seu nome. Depois clique em: </a:t>
            </a:r>
            <a:r>
              <a:rPr b="1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Sair</a:t>
            </a:r>
            <a:r>
              <a:rPr b="0" i="0" lang="pt-BR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Acesse novamente o sistema.</a:t>
            </a:r>
            <a:endParaRPr b="0" i="0" sz="13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23" name="Google Shape;323;g3020653a95d_0_111"/>
          <p:cNvGrpSpPr/>
          <p:nvPr/>
        </p:nvGrpSpPr>
        <p:grpSpPr>
          <a:xfrm>
            <a:off x="1248900" y="1867900"/>
            <a:ext cx="6372225" cy="3495225"/>
            <a:chOff x="1079425" y="2784950"/>
            <a:chExt cx="6372225" cy="3495225"/>
          </a:xfrm>
        </p:grpSpPr>
        <p:pic>
          <p:nvPicPr>
            <p:cNvPr id="324" name="Google Shape;324;g3020653a95d_0_1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65575" y="3203600"/>
              <a:ext cx="2886075" cy="3076575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325" name="Google Shape;325;g3020653a95d_0_1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79425" y="2784950"/>
              <a:ext cx="6372225" cy="1047750"/>
            </a:xfrm>
            <a:prstGeom prst="rect">
              <a:avLst/>
            </a:prstGeom>
            <a:noFill/>
            <a:ln>
              <a:noFill/>
            </a:ln>
            <a:effectLst>
              <a:outerShdw blurRad="342900" rotWithShape="0" algn="bl" dir="5400000" dist="209550">
                <a:srgbClr val="000000">
                  <a:alpha val="20000"/>
                </a:srgbClr>
              </a:outerShdw>
            </a:effectLst>
          </p:spPr>
        </p:pic>
      </p:grpSp>
      <p:sp>
        <p:nvSpPr>
          <p:cNvPr id="326" name="Google Shape;326;g3020653a95d_0_111"/>
          <p:cNvSpPr/>
          <p:nvPr/>
        </p:nvSpPr>
        <p:spPr>
          <a:xfrm>
            <a:off x="5305150" y="4734825"/>
            <a:ext cx="2101200" cy="348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g3020653a95d_0_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3700" y="2321925"/>
            <a:ext cx="2324100" cy="495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328" name="Google Shape;328;g3020653a95d_0_111"/>
          <p:cNvCxnSpPr/>
          <p:nvPr/>
        </p:nvCxnSpPr>
        <p:spPr>
          <a:xfrm>
            <a:off x="5771475" y="1525100"/>
            <a:ext cx="299100" cy="8892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329" name="Google Shape;329;g3020653a95d_0_1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18288" y="2496302"/>
            <a:ext cx="1971338" cy="234444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cxnSp>
        <p:nvCxnSpPr>
          <p:cNvPr id="330" name="Google Shape;330;g3020653a95d_0_111"/>
          <p:cNvCxnSpPr>
            <a:endCxn id="329" idx="0"/>
          </p:cNvCxnSpPr>
          <p:nvPr/>
        </p:nvCxnSpPr>
        <p:spPr>
          <a:xfrm>
            <a:off x="9184257" y="1485302"/>
            <a:ext cx="719700" cy="1011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4"/>
          <p:cNvSpPr txBox="1"/>
          <p:nvPr/>
        </p:nvSpPr>
        <p:spPr>
          <a:xfrm>
            <a:off x="3596025" y="4898200"/>
            <a:ext cx="54585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Dúvidas?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6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Entre em contato com a Central de Atendimento da SEDUC:</a:t>
            </a:r>
            <a:endParaRPr b="0" i="0" sz="16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📞</a:t>
            </a:r>
            <a:r>
              <a:rPr b="1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0800-770-0012</a:t>
            </a: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pt-BR" sz="17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(de segunda a sexta, das 07h às 19h)</a:t>
            </a:r>
            <a:endParaRPr b="0" i="0" sz="17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pt-BR" sz="1900" u="none" cap="none" strike="noStrike">
                <a:solidFill>
                  <a:srgbClr val="22435E"/>
                </a:solidFill>
                <a:latin typeface="Calibri"/>
                <a:ea typeface="Calibri"/>
                <a:cs typeface="Calibri"/>
                <a:sym typeface="Calibri"/>
              </a:rPr>
              <a:t>💻 </a:t>
            </a:r>
            <a:r>
              <a:rPr b="0" i="0" lang="pt-BR" sz="1900" u="sng" cap="none" strike="noStrike">
                <a:solidFill>
                  <a:srgbClr val="0097A7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https://atendimento.educacao.sp.gov.br</a:t>
            </a:r>
            <a:endParaRPr b="0" i="0" sz="1900" u="none" cap="none" strike="noStrike">
              <a:solidFill>
                <a:srgbClr val="2243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225" y="269575"/>
            <a:ext cx="1274975" cy="36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34131c7cbb5_0_11" title="tablet final.png"/>
          <p:cNvPicPr preferRelativeResize="0"/>
          <p:nvPr/>
        </p:nvPicPr>
        <p:blipFill rotWithShape="1">
          <a:blip r:embed="rId3">
            <a:alphaModFix/>
          </a:blip>
          <a:srcRect b="13457" l="0" r="0" t="0"/>
          <a:stretch/>
        </p:blipFill>
        <p:spPr>
          <a:xfrm>
            <a:off x="4160800" y="862375"/>
            <a:ext cx="4284550" cy="5859502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55" name="Google Shape;55;g34131c7cbb5_0_11"/>
          <p:cNvSpPr txBox="1"/>
          <p:nvPr/>
        </p:nvSpPr>
        <p:spPr>
          <a:xfrm>
            <a:off x="256425" y="862375"/>
            <a:ext cx="2875800" cy="481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Pelo dispositivo móvel</a:t>
            </a:r>
            <a:endParaRPr b="1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34131c7cbb5_0_11"/>
          <p:cNvSpPr txBox="1"/>
          <p:nvPr/>
        </p:nvSpPr>
        <p:spPr>
          <a:xfrm>
            <a:off x="9039675" y="2824149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na opção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Estudante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i="1" lang="pt-BR" sz="1500">
                <a:latin typeface="Calibri"/>
                <a:ea typeface="Calibri"/>
                <a:cs typeface="Calibri"/>
                <a:sym typeface="Calibri"/>
              </a:rPr>
              <a:t>realizar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login.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34131c7cbb5_0_11"/>
          <p:cNvSpPr/>
          <p:nvPr/>
        </p:nvSpPr>
        <p:spPr>
          <a:xfrm rot="-757294">
            <a:off x="4988617" y="3278060"/>
            <a:ext cx="2793916" cy="394575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" name="Google Shape;58;g34131c7cbb5_0_11"/>
          <p:cNvCxnSpPr>
            <a:stCxn id="57" idx="3"/>
          </p:cNvCxnSpPr>
          <p:nvPr/>
        </p:nvCxnSpPr>
        <p:spPr>
          <a:xfrm flipH="1" rot="10800000">
            <a:off x="7748775" y="3167097"/>
            <a:ext cx="1290900" cy="3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59" name="Google Shape;59;g34131c7cbb5_0_11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ESTUDANTE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g34131c7cbb5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5300" y="2219662"/>
            <a:ext cx="832385" cy="88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g34131c7cbb5_0_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2873" y="3342430"/>
            <a:ext cx="673461" cy="77510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g34131c7cbb5_0_11"/>
          <p:cNvSpPr txBox="1"/>
          <p:nvPr/>
        </p:nvSpPr>
        <p:spPr>
          <a:xfrm>
            <a:off x="1879484" y="2430846"/>
            <a:ext cx="104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Android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g34131c7cbb5_0_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77600" y="443749"/>
            <a:ext cx="1113025" cy="115940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34131c7cbb5_0_11"/>
          <p:cNvSpPr txBox="1"/>
          <p:nvPr/>
        </p:nvSpPr>
        <p:spPr>
          <a:xfrm>
            <a:off x="1939529" y="3634531"/>
            <a:ext cx="11337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sng" cap="none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iOS</a:t>
            </a:r>
            <a:endParaRPr b="0" i="0" sz="18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g34131c7cbb5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3550" y="1413025"/>
            <a:ext cx="6362700" cy="421957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70" name="Google Shape;70;g34131c7cbb5_0_25"/>
          <p:cNvSpPr txBox="1"/>
          <p:nvPr/>
        </p:nvSpPr>
        <p:spPr>
          <a:xfrm>
            <a:off x="8239375" y="2541749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Digite seu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com o dígito.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g34131c7cbb5_0_25"/>
          <p:cNvSpPr/>
          <p:nvPr/>
        </p:nvSpPr>
        <p:spPr>
          <a:xfrm>
            <a:off x="1869150" y="2786100"/>
            <a:ext cx="5962800" cy="541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" name="Google Shape;72;g34131c7cbb5_0_25"/>
          <p:cNvCxnSpPr>
            <a:stCxn id="71" idx="3"/>
            <a:endCxn id="70" idx="1"/>
          </p:cNvCxnSpPr>
          <p:nvPr/>
        </p:nvCxnSpPr>
        <p:spPr>
          <a:xfrm flipH="1" rot="10800000">
            <a:off x="7831950" y="2970900"/>
            <a:ext cx="407400" cy="858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73" name="Google Shape;73;g34131c7cbb5_0_25"/>
          <p:cNvSpPr txBox="1"/>
          <p:nvPr/>
        </p:nvSpPr>
        <p:spPr>
          <a:xfrm>
            <a:off x="191299" y="306625"/>
            <a:ext cx="5872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SALA DO FUTURO - ESTUDANTE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34131c7cbb5_0_25"/>
          <p:cNvSpPr/>
          <p:nvPr/>
        </p:nvSpPr>
        <p:spPr>
          <a:xfrm>
            <a:off x="1869150" y="3929100"/>
            <a:ext cx="5962800" cy="452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5" name="Google Shape;75;g34131c7cbb5_0_25"/>
          <p:cNvCxnSpPr>
            <a:endCxn id="76" idx="1"/>
          </p:cNvCxnSpPr>
          <p:nvPr/>
        </p:nvCxnSpPr>
        <p:spPr>
          <a:xfrm flipH="1" rot="10800000">
            <a:off x="7832050" y="4191449"/>
            <a:ext cx="492600" cy="390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76" name="Google Shape;76;g34131c7cbb5_0_25"/>
          <p:cNvSpPr txBox="1"/>
          <p:nvPr/>
        </p:nvSpPr>
        <p:spPr>
          <a:xfrm>
            <a:off x="8324650" y="3762299"/>
            <a:ext cx="207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Digite sua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senha 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(a mesma senha da SED.)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34131c7cbb5_0_25"/>
          <p:cNvSpPr/>
          <p:nvPr/>
        </p:nvSpPr>
        <p:spPr>
          <a:xfrm>
            <a:off x="4856250" y="4982850"/>
            <a:ext cx="2975700" cy="579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" name="Google Shape;78;g34131c7cbb5_0_25"/>
          <p:cNvCxnSpPr>
            <a:stCxn id="77" idx="3"/>
          </p:cNvCxnSpPr>
          <p:nvPr/>
        </p:nvCxnSpPr>
        <p:spPr>
          <a:xfrm flipH="1" rot="10800000">
            <a:off x="7831950" y="5271900"/>
            <a:ext cx="425400" cy="9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79" name="Google Shape;79;g34131c7cbb5_0_25"/>
          <p:cNvSpPr txBox="1"/>
          <p:nvPr/>
        </p:nvSpPr>
        <p:spPr>
          <a:xfrm>
            <a:off x="8324650" y="5057700"/>
            <a:ext cx="2203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Clique no botão </a:t>
            </a:r>
            <a:r>
              <a:rPr b="1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Acessar</a:t>
            </a:r>
            <a:r>
              <a:rPr b="0" i="1" lang="pt-BR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1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g34131c7cbb5_0_25"/>
          <p:cNvSpPr txBox="1"/>
          <p:nvPr/>
        </p:nvSpPr>
        <p:spPr>
          <a:xfrm>
            <a:off x="1967700" y="6080625"/>
            <a:ext cx="825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pt-BR" sz="1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Caso não tenha acesso, siga os passos em:</a:t>
            </a:r>
            <a:r>
              <a:rPr b="0" i="1" lang="pt-B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pt-BR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https://sed.educacao.sp.gov.br/saiba-como-acessar</a:t>
            </a:r>
            <a:endParaRPr b="0" i="1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g34131c7cbb5_0_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7600" y="443749"/>
            <a:ext cx="1113025" cy="1159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g3020653a95d_0_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2700" y="2143125"/>
            <a:ext cx="7902400" cy="31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3020653a95d_0_176"/>
          <p:cNvSpPr txBox="1"/>
          <p:nvPr/>
        </p:nvSpPr>
        <p:spPr>
          <a:xfrm>
            <a:off x="191301" y="306625"/>
            <a:ext cx="7736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Tempo mínimo e máximo </a:t>
            </a:r>
            <a:r>
              <a:rPr b="0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para a realização da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3020653a95d_0_176"/>
          <p:cNvSpPr txBox="1"/>
          <p:nvPr/>
        </p:nvSpPr>
        <p:spPr>
          <a:xfrm>
            <a:off x="191300" y="708525"/>
            <a:ext cx="12020100" cy="13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Neste novo formato, será contabilizado o tempo decorrido desde o seu primeiro acesso à prova.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Haverá um </a:t>
            </a:r>
            <a:r>
              <a:rPr b="1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tempo mínimo</a:t>
            </a: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 a realização da prova</a:t>
            </a:r>
            <a:r>
              <a:rPr lang="pt-BR" sz="1300">
                <a:solidFill>
                  <a:schemeClr val="dk1"/>
                </a:solidFill>
              </a:rPr>
              <a:t> </a:t>
            </a: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(exemplo: 40 questões = tempo mínimo de 40 minutos).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chemeClr val="dk1"/>
                </a:solidFill>
              </a:rPr>
              <a:t>Para enviar a prova, o aluno deve permanecer nela pelo tempo mínimo exigido. Até que esse período seja atingido, a opção de finalização permanecerá indisponível. O </a:t>
            </a:r>
            <a:r>
              <a:rPr b="1" lang="pt-BR" sz="1300">
                <a:solidFill>
                  <a:schemeClr val="dk1"/>
                </a:solidFill>
              </a:rPr>
              <a:t>tempo máximo</a:t>
            </a:r>
            <a:r>
              <a:rPr lang="pt-BR" sz="1300">
                <a:solidFill>
                  <a:schemeClr val="dk1"/>
                </a:solidFill>
              </a:rPr>
              <a:t> para a conclusão da prova é de </a:t>
            </a:r>
            <a:r>
              <a:rPr b="1" lang="pt-BR" sz="1300">
                <a:solidFill>
                  <a:srgbClr val="C00000"/>
                </a:solidFill>
              </a:rPr>
              <a:t>4 horas</a:t>
            </a:r>
            <a:r>
              <a:rPr lang="pt-BR" sz="1300">
                <a:solidFill>
                  <a:schemeClr val="dk1"/>
                </a:solidFill>
              </a:rPr>
              <a:t>. Ou seja, assim que o aluno iniciar a prova, a contagem do tempo começará automaticamente. 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g3020653a95d_0_1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0250" y="2143125"/>
            <a:ext cx="1826450" cy="4084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90" name="Google Shape;90;g3020653a95d_0_176"/>
          <p:cNvSpPr txBox="1"/>
          <p:nvPr/>
        </p:nvSpPr>
        <p:spPr>
          <a:xfrm>
            <a:off x="4032200" y="5761500"/>
            <a:ext cx="3148800" cy="62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Aqui você pode ver o </a:t>
            </a:r>
            <a:r>
              <a:rPr b="1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tempo m</a:t>
            </a:r>
            <a:r>
              <a:rPr b="1" lang="pt-BR" sz="1300">
                <a:solidFill>
                  <a:schemeClr val="dk1"/>
                </a:solidFill>
              </a:rPr>
              <a:t>áximo</a:t>
            </a:r>
            <a:r>
              <a:rPr b="0" i="0" lang="pt-BR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300">
                <a:solidFill>
                  <a:schemeClr val="dk1"/>
                </a:solidFill>
              </a:rPr>
              <a:t>para a realização e entrega da prova.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3020653a95d_0_176"/>
          <p:cNvSpPr txBox="1"/>
          <p:nvPr/>
        </p:nvSpPr>
        <p:spPr>
          <a:xfrm>
            <a:off x="8024475" y="5641500"/>
            <a:ext cx="3867900" cy="86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pt-BR" sz="1300">
                <a:solidFill>
                  <a:schemeClr val="dk1"/>
                </a:solidFill>
              </a:rPr>
              <a:t>Este é o </a:t>
            </a:r>
            <a:r>
              <a:rPr b="1" lang="pt-BR" sz="1300">
                <a:solidFill>
                  <a:schemeClr val="dk1"/>
                </a:solidFill>
              </a:rPr>
              <a:t>tempo mínimo</a:t>
            </a:r>
            <a:r>
              <a:rPr lang="pt-BR" sz="1300">
                <a:solidFill>
                  <a:schemeClr val="dk1"/>
                </a:solidFill>
              </a:rPr>
              <a:t> exigido para concluir a prova. No exemplo, são 40 minutos, e antes disso a opção de finalização não estará disponível.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3020653a95d_0_176"/>
          <p:cNvSpPr txBox="1"/>
          <p:nvPr/>
        </p:nvSpPr>
        <p:spPr>
          <a:xfrm>
            <a:off x="8636300" y="3738975"/>
            <a:ext cx="1826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1" lang="pt-B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Clique aqui para expandir o menu e ver todas as opções.</a:t>
            </a:r>
            <a:endParaRPr b="1" i="1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g3020653a95d_0_1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97052" y="1903900"/>
            <a:ext cx="2205486" cy="966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94" name="Google Shape;94;g3020653a95d_0_1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2225" y="3241763"/>
            <a:ext cx="923925" cy="238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g3020653a95d_0_176"/>
          <p:cNvGrpSpPr/>
          <p:nvPr/>
        </p:nvGrpSpPr>
        <p:grpSpPr>
          <a:xfrm>
            <a:off x="6398780" y="3135128"/>
            <a:ext cx="5046364" cy="2111807"/>
            <a:chOff x="152400" y="152400"/>
            <a:chExt cx="6762750" cy="2838450"/>
          </a:xfrm>
        </p:grpSpPr>
        <p:pic>
          <p:nvPicPr>
            <p:cNvPr id="96" name="Google Shape;96;g3020653a95d_0_17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52400" y="152400"/>
              <a:ext cx="6762750" cy="2838450"/>
            </a:xfrm>
            <a:prstGeom prst="rect">
              <a:avLst/>
            </a:prstGeom>
            <a:noFill/>
            <a:ln>
              <a:noFill/>
            </a:ln>
            <a:effectLst>
              <a:outerShdw blurRad="200025" rotWithShape="0" algn="bl" dir="5400000" dist="209550">
                <a:srgbClr val="000000">
                  <a:alpha val="20000"/>
                </a:srgbClr>
              </a:outerShdw>
            </a:effectLst>
          </p:spPr>
        </p:pic>
        <p:pic>
          <p:nvPicPr>
            <p:cNvPr id="97" name="Google Shape;97;g3020653a95d_0_17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20225" y="269575"/>
              <a:ext cx="1274975" cy="369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" name="Google Shape;98;g3020653a95d_0_176"/>
          <p:cNvSpPr/>
          <p:nvPr/>
        </p:nvSpPr>
        <p:spPr>
          <a:xfrm>
            <a:off x="11119950" y="4891950"/>
            <a:ext cx="271800" cy="333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" name="Google Shape;99;g3020653a95d_0_176"/>
          <p:cNvCxnSpPr>
            <a:endCxn id="98" idx="1"/>
          </p:cNvCxnSpPr>
          <p:nvPr/>
        </p:nvCxnSpPr>
        <p:spPr>
          <a:xfrm>
            <a:off x="10530750" y="4518900"/>
            <a:ext cx="589200" cy="5400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00" name="Google Shape;100;g3020653a95d_0_176"/>
          <p:cNvSpPr/>
          <p:nvPr/>
        </p:nvSpPr>
        <p:spPr>
          <a:xfrm>
            <a:off x="10132700" y="3193888"/>
            <a:ext cx="1262400" cy="333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g3020653a95d_0_176"/>
          <p:cNvCxnSpPr>
            <a:stCxn id="100" idx="0"/>
            <a:endCxn id="93" idx="2"/>
          </p:cNvCxnSpPr>
          <p:nvPr/>
        </p:nvCxnSpPr>
        <p:spPr>
          <a:xfrm flipH="1" rot="10800000">
            <a:off x="10763900" y="2870788"/>
            <a:ext cx="135900" cy="3231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solid"/>
            <a:round/>
            <a:headEnd len="med" w="med" type="oval"/>
            <a:tailEnd len="med" w="med" type="triangle"/>
          </a:ln>
        </p:spPr>
      </p:cxnSp>
      <p:sp>
        <p:nvSpPr>
          <p:cNvPr id="102" name="Google Shape;102;g3020653a95d_0_176"/>
          <p:cNvSpPr txBox="1"/>
          <p:nvPr/>
        </p:nvSpPr>
        <p:spPr>
          <a:xfrm>
            <a:off x="9162150" y="3792800"/>
            <a:ext cx="1826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1" lang="pt-B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Clique aqui para expandir o menu e ver todas as opções.</a:t>
            </a:r>
            <a:endParaRPr b="1" i="1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g3020653a95d_0_176"/>
          <p:cNvCxnSpPr>
            <a:endCxn id="90" idx="0"/>
          </p:cNvCxnSpPr>
          <p:nvPr/>
        </p:nvCxnSpPr>
        <p:spPr>
          <a:xfrm flipH="1">
            <a:off x="5606600" y="4296900"/>
            <a:ext cx="893400" cy="14646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cxnSp>
        <p:nvCxnSpPr>
          <p:cNvPr id="104" name="Google Shape;104;g3020653a95d_0_176"/>
          <p:cNvCxnSpPr/>
          <p:nvPr/>
        </p:nvCxnSpPr>
        <p:spPr>
          <a:xfrm>
            <a:off x="7629950" y="4565475"/>
            <a:ext cx="861600" cy="10629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2d333826196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7062" y="3037325"/>
            <a:ext cx="3895725" cy="581025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10" name="Google Shape;110;g2d333826196_0_1"/>
          <p:cNvSpPr txBox="1"/>
          <p:nvPr/>
        </p:nvSpPr>
        <p:spPr>
          <a:xfrm>
            <a:off x="191301" y="306625"/>
            <a:ext cx="7736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Tempo mínimo</a:t>
            </a:r>
            <a:r>
              <a:rPr b="1" i="0" lang="pt-BR" sz="16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para a realização da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g2d333826196_0_1"/>
          <p:cNvCxnSpPr/>
          <p:nvPr/>
        </p:nvCxnSpPr>
        <p:spPr>
          <a:xfrm>
            <a:off x="6140411" y="3578500"/>
            <a:ext cx="19500" cy="7638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12" name="Google Shape;112;g2d333826196_0_1"/>
          <p:cNvSpPr txBox="1"/>
          <p:nvPr/>
        </p:nvSpPr>
        <p:spPr>
          <a:xfrm>
            <a:off x="6327475" y="1966000"/>
            <a:ext cx="3012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botão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Finalizar 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ficará com esse </a:t>
            </a: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ícone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caso o tempo mínimo não tenha sido atingido ainda.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g2d333826196_0_1"/>
          <p:cNvCxnSpPr/>
          <p:nvPr/>
        </p:nvCxnSpPr>
        <p:spPr>
          <a:xfrm flipH="1">
            <a:off x="5814763" y="2348875"/>
            <a:ext cx="512700" cy="8466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14" name="Google Shape;114;g2d333826196_0_1"/>
          <p:cNvSpPr txBox="1"/>
          <p:nvPr/>
        </p:nvSpPr>
        <p:spPr>
          <a:xfrm>
            <a:off x="677825" y="826200"/>
            <a:ext cx="802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que acontece se você tentar entregar a prova antes do tempo mínimo ter sido atingido?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2d333826196_0_1"/>
          <p:cNvSpPr txBox="1"/>
          <p:nvPr/>
        </p:nvSpPr>
        <p:spPr>
          <a:xfrm>
            <a:off x="8074750" y="5058950"/>
            <a:ext cx="3012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Se você tentar finalizar a prova </a:t>
            </a:r>
            <a:r>
              <a:rPr b="1" lang="pt-BR">
                <a:solidFill>
                  <a:schemeClr val="dk1"/>
                </a:solidFill>
              </a:rPr>
              <a:t>antes </a:t>
            </a:r>
            <a:r>
              <a:rPr lang="pt-BR">
                <a:solidFill>
                  <a:schemeClr val="dk1"/>
                </a:solidFill>
              </a:rPr>
              <a:t>do tempo mínimo, uma mensagem será exibida informando o tempo restante necessário para o envio.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g2d333826196_0_1"/>
          <p:cNvCxnSpPr>
            <a:endCxn id="115" idx="1"/>
          </p:cNvCxnSpPr>
          <p:nvPr/>
        </p:nvCxnSpPr>
        <p:spPr>
          <a:xfrm>
            <a:off x="7233550" y="5414300"/>
            <a:ext cx="841200" cy="2757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pic>
        <p:nvPicPr>
          <p:cNvPr id="117" name="Google Shape;117;g2d333826196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875" y="1564975"/>
            <a:ext cx="1826450" cy="4084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18" name="Google Shape;118;g2d333826196_0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73650" y="2254688"/>
            <a:ext cx="3142025" cy="310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2d333826196_0_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4475" y="1586947"/>
            <a:ext cx="841200" cy="195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d333826196_0_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69188" y="4366801"/>
            <a:ext cx="1961925" cy="2002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21" name="Google Shape;121;g2d333826196_0_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73650" y="1556775"/>
            <a:ext cx="3142024" cy="66147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426db2905d_0_20"/>
          <p:cNvSpPr txBox="1"/>
          <p:nvPr/>
        </p:nvSpPr>
        <p:spPr>
          <a:xfrm>
            <a:off x="191301" y="306625"/>
            <a:ext cx="7736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600" u="none" cap="none" strike="noStrik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Tempo m</a:t>
            </a:r>
            <a:r>
              <a:rPr b="1" lang="pt-BR" sz="160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áximo</a:t>
            </a:r>
            <a:r>
              <a:rPr b="1" i="0" lang="pt-BR" sz="16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para a realização da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g3426db2905d_0_20"/>
          <p:cNvCxnSpPr>
            <a:stCxn id="128" idx="3"/>
            <a:endCxn id="129" idx="1"/>
          </p:cNvCxnSpPr>
          <p:nvPr/>
        </p:nvCxnSpPr>
        <p:spPr>
          <a:xfrm flipH="1" rot="10800000">
            <a:off x="3492973" y="3680010"/>
            <a:ext cx="1631400" cy="1938000"/>
          </a:xfrm>
          <a:prstGeom prst="straightConnector1">
            <a:avLst/>
          </a:prstGeom>
          <a:noFill/>
          <a:ln cap="flat" cmpd="sng" w="19050">
            <a:solidFill>
              <a:srgbClr val="F79646"/>
            </a:solidFill>
            <a:prstDash val="dash"/>
            <a:round/>
            <a:headEnd len="med" w="med" type="oval"/>
            <a:tailEnd len="med" w="med" type="triangle"/>
          </a:ln>
        </p:spPr>
      </p:cxnSp>
      <p:sp>
        <p:nvSpPr>
          <p:cNvPr id="130" name="Google Shape;130;g3426db2905d_0_20"/>
          <p:cNvSpPr txBox="1"/>
          <p:nvPr/>
        </p:nvSpPr>
        <p:spPr>
          <a:xfrm>
            <a:off x="593100" y="1066675"/>
            <a:ext cx="33981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500">
                <a:solidFill>
                  <a:schemeClr val="dk1"/>
                </a:solidFill>
              </a:rPr>
              <a:t>O tempo máximo para a realização da prova é de </a:t>
            </a:r>
            <a:r>
              <a:rPr b="1" lang="pt-BR" sz="1500">
                <a:solidFill>
                  <a:schemeClr val="dk1"/>
                </a:solidFill>
              </a:rPr>
              <a:t>4 horas</a:t>
            </a:r>
            <a:r>
              <a:rPr lang="pt-BR" sz="1500">
                <a:solidFill>
                  <a:schemeClr val="dk1"/>
                </a:solidFill>
              </a:rPr>
              <a:t>. Durante a etapa final, os seguintes alertas de tempo serão exibidos quando faltarem </a:t>
            </a:r>
            <a:r>
              <a:rPr b="1" lang="pt-BR" sz="1500">
                <a:solidFill>
                  <a:schemeClr val="dk1"/>
                </a:solidFill>
              </a:rPr>
              <a:t>15, 5, 3 </a:t>
            </a:r>
            <a:r>
              <a:rPr lang="pt-BR" sz="1500">
                <a:solidFill>
                  <a:schemeClr val="dk1"/>
                </a:solidFill>
              </a:rPr>
              <a:t>e</a:t>
            </a:r>
            <a:r>
              <a:rPr b="1" lang="pt-BR" sz="1500">
                <a:solidFill>
                  <a:schemeClr val="dk1"/>
                </a:solidFill>
              </a:rPr>
              <a:t> 1</a:t>
            </a:r>
            <a:r>
              <a:rPr lang="pt-BR" sz="1500">
                <a:solidFill>
                  <a:schemeClr val="dk1"/>
                </a:solidFill>
              </a:rPr>
              <a:t> minuto: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3426db2905d_0_20"/>
          <p:cNvSpPr txBox="1"/>
          <p:nvPr/>
        </p:nvSpPr>
        <p:spPr>
          <a:xfrm>
            <a:off x="8393850" y="4968250"/>
            <a:ext cx="3012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Se o </a:t>
            </a:r>
            <a:r>
              <a:rPr b="1" lang="pt-BR">
                <a:solidFill>
                  <a:schemeClr val="dk1"/>
                </a:solidFill>
              </a:rPr>
              <a:t>tempo máximo</a:t>
            </a:r>
            <a:r>
              <a:rPr lang="pt-BR">
                <a:solidFill>
                  <a:schemeClr val="dk1"/>
                </a:solidFill>
              </a:rPr>
              <a:t> permitido for atingido antes da finalização, a prova será encerrada automaticamente, e não será possível enviá-la.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g3426db2905d_0_20" title="05 - tempo máximo atigid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4300" y="2525150"/>
            <a:ext cx="2547725" cy="230970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33" name="Google Shape;133;g3426db2905d_0_20" title="06 - 15 minuto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1325" y="2525150"/>
            <a:ext cx="2401639" cy="7638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34" name="Google Shape;134;g3426db2905d_0_20" title="08 - 5 minuto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1325" y="3408225"/>
            <a:ext cx="2401650" cy="774216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35" name="Google Shape;135;g3426db2905d_0_20" title="04 - 3 minuto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1325" y="4301713"/>
            <a:ext cx="2401650" cy="752517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28" name="Google Shape;128;g3426db2905d_0_20"/>
          <p:cNvPicPr preferRelativeResize="0"/>
          <p:nvPr/>
        </p:nvPicPr>
        <p:blipFill rotWithShape="1">
          <a:blip r:embed="rId7">
            <a:alphaModFix/>
          </a:blip>
          <a:srcRect b="80332" l="75738" r="770" t="3549"/>
          <a:stretch/>
        </p:blipFill>
        <p:spPr>
          <a:xfrm>
            <a:off x="1091325" y="5217170"/>
            <a:ext cx="2401648" cy="801681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pic>
        <p:nvPicPr>
          <p:cNvPr id="129" name="Google Shape;129;g3426db2905d_0_20" title="07 - 1 minuto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24400" y="2549600"/>
            <a:ext cx="2547725" cy="226081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36" name="Google Shape;136;g3426db2905d_0_20"/>
          <p:cNvSpPr txBox="1"/>
          <p:nvPr/>
        </p:nvSpPr>
        <p:spPr>
          <a:xfrm>
            <a:off x="4957812" y="4968250"/>
            <a:ext cx="28809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t-BR">
                <a:solidFill>
                  <a:srgbClr val="C00000"/>
                </a:solidFill>
              </a:rPr>
              <a:t>Último alerta!</a:t>
            </a:r>
            <a:br>
              <a:rPr lang="pt-BR">
                <a:solidFill>
                  <a:schemeClr val="dk1"/>
                </a:solidFill>
              </a:rPr>
            </a:br>
            <a:r>
              <a:rPr lang="pt-BR">
                <a:solidFill>
                  <a:schemeClr val="dk1"/>
                </a:solidFill>
              </a:rPr>
              <a:t>1 minuto para finalizar a prova.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2f38e7293f2_0_0"/>
          <p:cNvPicPr preferRelativeResize="0"/>
          <p:nvPr/>
        </p:nvPicPr>
        <p:blipFill rotWithShape="1">
          <a:blip r:embed="rId3">
            <a:alphaModFix/>
          </a:blip>
          <a:srcRect b="0" l="0" r="12929" t="0"/>
          <a:stretch/>
        </p:blipFill>
        <p:spPr>
          <a:xfrm>
            <a:off x="948873" y="2013550"/>
            <a:ext cx="8963349" cy="3986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42" name="Google Shape;142;g2f38e7293f2_0_0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2f38e7293f2_0_0"/>
          <p:cNvSpPr txBox="1"/>
          <p:nvPr/>
        </p:nvSpPr>
        <p:spPr>
          <a:xfrm>
            <a:off x="1056600" y="1167750"/>
            <a:ext cx="665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>
                <a:solidFill>
                  <a:schemeClr val="dk1"/>
                </a:solidFill>
              </a:rPr>
              <a:t>Clique</a:t>
            </a:r>
            <a:r>
              <a:rPr i="0" lang="pt-BR" sz="1400" u="none" cap="none" strike="noStrike">
                <a:solidFill>
                  <a:schemeClr val="dk1"/>
                </a:solidFill>
              </a:rPr>
              <a:t> no card </a:t>
            </a:r>
            <a:r>
              <a:rPr b="1" i="0" lang="pt-BR" sz="1400" u="none" cap="none" strike="noStrike">
                <a:solidFill>
                  <a:schemeClr val="dk1"/>
                </a:solidFill>
              </a:rPr>
              <a:t>Prova</a:t>
            </a:r>
            <a:r>
              <a:rPr b="1" lang="pt-BR">
                <a:solidFill>
                  <a:schemeClr val="dk1"/>
                </a:solidFill>
              </a:rPr>
              <a:t> Paulista</a:t>
            </a:r>
            <a:r>
              <a:rPr lang="pt-BR">
                <a:solidFill>
                  <a:schemeClr val="dk1"/>
                </a:solidFill>
              </a:rPr>
              <a:t>, ou no menu, em</a:t>
            </a:r>
            <a:r>
              <a:rPr b="1" lang="pt-BR">
                <a:solidFill>
                  <a:schemeClr val="dk1"/>
                </a:solidFill>
              </a:rPr>
              <a:t> Provas</a:t>
            </a:r>
            <a:r>
              <a:rPr i="0" lang="pt-BR" sz="1400" u="none" cap="none" strike="noStrike">
                <a:solidFill>
                  <a:schemeClr val="dk1"/>
                </a:solidFill>
              </a:rPr>
              <a:t>:</a:t>
            </a:r>
            <a:endParaRPr b="1" i="0" sz="1400" u="none" cap="none" strike="noStrike">
              <a:solidFill>
                <a:srgbClr val="0000FF"/>
              </a:solidFill>
            </a:endParaRPr>
          </a:p>
        </p:txBody>
      </p:sp>
      <p:pic>
        <p:nvPicPr>
          <p:cNvPr id="144" name="Google Shape;144;g2f38e7293f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700" y="2013575"/>
            <a:ext cx="1758175" cy="3986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145" name="Google Shape;145;g2f38e7293f2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9875" y="3047775"/>
            <a:ext cx="7605594" cy="29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f38e7293f2_0_0"/>
          <p:cNvSpPr/>
          <p:nvPr/>
        </p:nvSpPr>
        <p:spPr>
          <a:xfrm>
            <a:off x="4473425" y="4800425"/>
            <a:ext cx="1758300" cy="525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7" name="Google Shape;147;g2f38e7293f2_0_0"/>
          <p:cNvCxnSpPr>
            <a:endCxn id="146" idx="0"/>
          </p:cNvCxnSpPr>
          <p:nvPr/>
        </p:nvCxnSpPr>
        <p:spPr>
          <a:xfrm>
            <a:off x="3105575" y="1600625"/>
            <a:ext cx="2247000" cy="3199800"/>
          </a:xfrm>
          <a:prstGeom prst="straightConnector1">
            <a:avLst/>
          </a:prstGeom>
          <a:noFill/>
          <a:ln cap="flat" cmpd="sng" w="9525">
            <a:solidFill>
              <a:srgbClr val="F79646"/>
            </a:solidFill>
            <a:prstDash val="dash"/>
            <a:round/>
            <a:headEnd len="sm" w="sm" type="none"/>
            <a:tailEnd len="med" w="med" type="triangle"/>
          </a:ln>
        </p:spPr>
      </p:cxnSp>
      <p:sp>
        <p:nvSpPr>
          <p:cNvPr id="148" name="Google Shape;148;g2f38e7293f2_0_0"/>
          <p:cNvSpPr/>
          <p:nvPr/>
        </p:nvSpPr>
        <p:spPr>
          <a:xfrm>
            <a:off x="676600" y="4330525"/>
            <a:ext cx="1639200" cy="34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5463" y="1421450"/>
            <a:ext cx="9081076" cy="413220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  <a:effectLst>
            <a:outerShdw blurRad="342900" rotWithShape="0" algn="bl" dir="5400000" dist="209550">
              <a:srgbClr val="000000">
                <a:alpha val="20000"/>
              </a:srgbClr>
            </a:outerShdw>
          </a:effectLst>
        </p:spPr>
      </p:pic>
      <p:sp>
        <p:nvSpPr>
          <p:cNvPr id="154" name="Google Shape;154;p15"/>
          <p:cNvSpPr txBox="1"/>
          <p:nvPr/>
        </p:nvSpPr>
        <p:spPr>
          <a:xfrm>
            <a:off x="191301" y="306625"/>
            <a:ext cx="773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1500" u="none" cap="none" strike="noStrike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Acessando a prova</a:t>
            </a:r>
            <a:endParaRPr b="0" i="0" sz="7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3588150" y="5950625"/>
            <a:ext cx="5015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500">
                <a:solidFill>
                  <a:schemeClr val="dk1"/>
                </a:solidFill>
              </a:rPr>
              <a:t>Clique </a:t>
            </a:r>
            <a:r>
              <a:rPr i="0" lang="pt-BR" sz="1500" u="none" cap="none" strike="noStrike">
                <a:solidFill>
                  <a:schemeClr val="dk1"/>
                </a:solidFill>
              </a:rPr>
              <a:t>em: </a:t>
            </a:r>
            <a:r>
              <a:rPr b="1" i="0" lang="pt-BR" sz="1500" u="none" cap="none" strike="noStrike">
                <a:solidFill>
                  <a:schemeClr val="dk1"/>
                </a:solidFill>
              </a:rPr>
              <a:t>Prosseguir para a prova</a:t>
            </a:r>
            <a:r>
              <a:rPr i="0" lang="pt-BR" sz="1500" u="none" cap="none" strike="noStrike">
                <a:solidFill>
                  <a:schemeClr val="dk1"/>
                </a:solidFill>
              </a:rPr>
              <a:t>  para iniciá-la.</a:t>
            </a:r>
            <a:endParaRPr i="0" sz="1500" u="none" cap="none" strike="noStrike">
              <a:solidFill>
                <a:srgbClr val="0000FF"/>
              </a:solidFill>
            </a:endParaRPr>
          </a:p>
        </p:txBody>
      </p:sp>
      <p:sp>
        <p:nvSpPr>
          <p:cNvPr id="156" name="Google Shape;156;p15"/>
          <p:cNvSpPr/>
          <p:nvPr/>
        </p:nvSpPr>
        <p:spPr>
          <a:xfrm rot="10800000">
            <a:off x="5112825" y="5342525"/>
            <a:ext cx="532200" cy="608100"/>
          </a:xfrm>
          <a:prstGeom prst="downArrow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4863" y="3276700"/>
            <a:ext cx="504825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2023-05-02T12:10:25Z</dcterms:created>
</cp:coreProperties>
</file>