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iIZLQqtAntcREnTsch47ChxASr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d30ad53e3a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7" name="Google Shape;197;g2d30ad53e3a_0_1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01110e905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0" name="Google Shape;210;g301110e905d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d30ad53e3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2" name="Google Shape;222;g2d30ad53e3a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d30ad53e3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5" name="Google Shape;235;g2d30ad53e3a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30ad53e3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1" name="Google Shape;251;g2d30ad53e3a_0_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d30ad53e3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4" name="Google Shape;264;g2d30ad53e3a_0_1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d30ad53e3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2" name="Google Shape;282;g2d30ad53e3a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d30ad53e3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3" name="Google Shape;303;g2d30ad53e3a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020653a95d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3020653a95d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g3020653a95d_0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020653a95d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g3020653a95d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2" name="Google Shape;352;g3020653a95d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020653a95d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" name="Google Shape;39;g3020653a95d_0_1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7" name="Google Shape;36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020653a95d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1" name="Google Shape;61;g3020653a95d_0_1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d33382619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g2d333826196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38e7293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4" name="Google Shape;104;g2f38e7293f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5" name="Google Shape;11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39484023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4" name="Google Shape;134;g2f39484023d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e6af0842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9" name="Google Shape;159;g1e6af08429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8" name="Google Shape;17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2" name="Google Shape;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780" y="4186431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09540" y="112734"/>
            <a:ext cx="432148" cy="20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12" y="112734"/>
            <a:ext cx="1876817" cy="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de Título">
  <p:cSld name="2_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9" name="Google Shape;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95" y="1924406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e596acf2cd_0_292"/>
          <p:cNvSpPr txBox="1"/>
          <p:nvPr>
            <p:ph type="title"/>
          </p:nvPr>
        </p:nvSpPr>
        <p:spPr>
          <a:xfrm>
            <a:off x="485867" y="488931"/>
            <a:ext cx="112203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e596acf2cd_0_292"/>
          <p:cNvSpPr txBox="1"/>
          <p:nvPr>
            <p:ph idx="1" type="body"/>
          </p:nvPr>
        </p:nvSpPr>
        <p:spPr>
          <a:xfrm>
            <a:off x="212133" y="1613216"/>
            <a:ext cx="11767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e596acf2cd_0_292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e596acf2cd_0_292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e596acf2cd_0_292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e596acf2cd_0_29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1e596acf2cd_0_29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e596acf2cd_0_298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Relationship Id="rId4" Type="http://schemas.openxmlformats.org/officeDocument/2006/relationships/image" Target="../media/image49.png"/><Relationship Id="rId5" Type="http://schemas.openxmlformats.org/officeDocument/2006/relationships/image" Target="../media/image5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8.png"/><Relationship Id="rId4" Type="http://schemas.openxmlformats.org/officeDocument/2006/relationships/image" Target="../media/image5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ng"/><Relationship Id="rId4" Type="http://schemas.openxmlformats.org/officeDocument/2006/relationships/image" Target="../media/image53.png"/><Relationship Id="rId5" Type="http://schemas.openxmlformats.org/officeDocument/2006/relationships/image" Target="../media/image51.png"/><Relationship Id="rId6" Type="http://schemas.openxmlformats.org/officeDocument/2006/relationships/image" Target="../media/image3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8.png"/><Relationship Id="rId4" Type="http://schemas.openxmlformats.org/officeDocument/2006/relationships/image" Target="../media/image6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4.png"/><Relationship Id="rId4" Type="http://schemas.openxmlformats.org/officeDocument/2006/relationships/image" Target="../media/image31.png"/><Relationship Id="rId5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5.png"/><Relationship Id="rId4" Type="http://schemas.openxmlformats.org/officeDocument/2006/relationships/image" Target="../media/image63.png"/><Relationship Id="rId5" Type="http://schemas.openxmlformats.org/officeDocument/2006/relationships/image" Target="../media/image57.png"/><Relationship Id="rId6" Type="http://schemas.openxmlformats.org/officeDocument/2006/relationships/image" Target="../media/image31.png"/><Relationship Id="rId7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2.png"/><Relationship Id="rId4" Type="http://schemas.openxmlformats.org/officeDocument/2006/relationships/image" Target="../media/image60.png"/><Relationship Id="rId5" Type="http://schemas.openxmlformats.org/officeDocument/2006/relationships/image" Target="../media/image64.png"/><Relationship Id="rId6" Type="http://schemas.openxmlformats.org/officeDocument/2006/relationships/image" Target="../media/image68.png"/><Relationship Id="rId7" Type="http://schemas.openxmlformats.org/officeDocument/2006/relationships/image" Target="../media/image77.png"/><Relationship Id="rId8" Type="http://schemas.openxmlformats.org/officeDocument/2006/relationships/image" Target="../media/image6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4.png"/><Relationship Id="rId4" Type="http://schemas.openxmlformats.org/officeDocument/2006/relationships/image" Target="../media/image31.png"/><Relationship Id="rId5" Type="http://schemas.openxmlformats.org/officeDocument/2006/relationships/image" Target="../media/image39.png"/><Relationship Id="rId6" Type="http://schemas.openxmlformats.org/officeDocument/2006/relationships/image" Target="../media/image76.png"/><Relationship Id="rId7" Type="http://schemas.openxmlformats.org/officeDocument/2006/relationships/image" Target="../media/image74.png"/><Relationship Id="rId8" Type="http://schemas.openxmlformats.org/officeDocument/2006/relationships/image" Target="../media/image7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8.png"/><Relationship Id="rId4" Type="http://schemas.openxmlformats.org/officeDocument/2006/relationships/image" Target="../media/image70.png"/><Relationship Id="rId5" Type="http://schemas.openxmlformats.org/officeDocument/2006/relationships/image" Target="../media/image73.png"/><Relationship Id="rId6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Relationship Id="rId4" Type="http://schemas.openxmlformats.org/officeDocument/2006/relationships/hyperlink" Target="https://saladofuturo.educacao.sp.gov.br/" TargetMode="External"/><Relationship Id="rId5" Type="http://schemas.openxmlformats.org/officeDocument/2006/relationships/image" Target="../media/image45.png"/><Relationship Id="rId6" Type="http://schemas.openxmlformats.org/officeDocument/2006/relationships/image" Target="../media/image9.jpg"/><Relationship Id="rId7" Type="http://schemas.openxmlformats.org/officeDocument/2006/relationships/image" Target="../media/image2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hyperlink" Target="https://atendimento.educacao.sp.gov.b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3.png"/><Relationship Id="rId4" Type="http://schemas.openxmlformats.org/officeDocument/2006/relationships/image" Target="../media/image13.png"/><Relationship Id="rId10" Type="http://schemas.openxmlformats.org/officeDocument/2006/relationships/image" Target="../media/image16.png"/><Relationship Id="rId9" Type="http://schemas.openxmlformats.org/officeDocument/2006/relationships/image" Target="../media/image11.png"/><Relationship Id="rId5" Type="http://schemas.openxmlformats.org/officeDocument/2006/relationships/image" Target="../media/image24.png"/><Relationship Id="rId6" Type="http://schemas.openxmlformats.org/officeDocument/2006/relationships/image" Target="../media/image8.png"/><Relationship Id="rId7" Type="http://schemas.openxmlformats.org/officeDocument/2006/relationships/image" Target="../media/image21.png"/><Relationship Id="rId8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48.png"/><Relationship Id="rId7" Type="http://schemas.openxmlformats.org/officeDocument/2006/relationships/image" Target="../media/image11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Relationship Id="rId6" Type="http://schemas.openxmlformats.org/officeDocument/2006/relationships/image" Target="../media/image31.png"/><Relationship Id="rId7" Type="http://schemas.openxmlformats.org/officeDocument/2006/relationships/image" Target="../media/image25.png"/><Relationship Id="rId8" Type="http://schemas.openxmlformats.org/officeDocument/2006/relationships/image" Target="../media/image3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71.png"/><Relationship Id="rId7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4.png"/><Relationship Id="rId4" Type="http://schemas.openxmlformats.org/officeDocument/2006/relationships/image" Target="../media/image41.png"/><Relationship Id="rId5" Type="http://schemas.openxmlformats.org/officeDocument/2006/relationships/image" Target="../media/image40.png"/><Relationship Id="rId6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6943075" y="5714500"/>
            <a:ext cx="46797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2348"/>
              <a:buFont typeface="Arial"/>
              <a:buNone/>
            </a:pPr>
            <a:r>
              <a:rPr b="1" i="0" lang="pt-BR" sz="2167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Como realizar a prova </a:t>
            </a:r>
            <a:r>
              <a:rPr b="1" i="0" lang="pt-BR" sz="21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Sala do Futuro </a:t>
            </a:r>
            <a:endParaRPr b="1" i="0" sz="21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6070525" y="4971775"/>
            <a:ext cx="62208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PROVA PAULISTA - 3º BIMESTRE - 2024</a:t>
            </a:r>
            <a:endParaRPr b="1" i="0" sz="17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VERSÃO </a:t>
            </a:r>
            <a:r>
              <a:rPr b="1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ESTUDANTE</a:t>
            </a:r>
            <a:endParaRPr b="1" i="0" sz="17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8162075" y="6310600"/>
            <a:ext cx="2414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8"/>
              <a:buFont typeface="Arial"/>
              <a:buNone/>
            </a:pPr>
            <a:r>
              <a:rPr b="1" lang="pt-BR" sz="1667">
                <a:solidFill>
                  <a:srgbClr val="C00000"/>
                </a:solidFill>
              </a:rPr>
              <a:t>Piloto - tempo mínimo</a:t>
            </a:r>
            <a:endParaRPr b="1" i="0" sz="16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d30ad53e3a_0_163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d30ad53e3a_0_163"/>
          <p:cNvSpPr txBox="1"/>
          <p:nvPr/>
        </p:nvSpPr>
        <p:spPr>
          <a:xfrm>
            <a:off x="1465800" y="766825"/>
            <a:ext cx="9260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Você pode navegar entre as questões, clicando no botão: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Próxima 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 no botão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Anterior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para responder na sequência em que aparecem. Pelos botões do menu superior é possível ir para qualquer questão, clicando na botão com o número correspondente.</a:t>
            </a:r>
            <a:endParaRPr b="0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1" name="Google Shape;201;g2d30ad53e3a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9500" y="1736400"/>
            <a:ext cx="5399799" cy="46532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02" name="Google Shape;202;g2d30ad53e3a_0_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5575" y="1596625"/>
            <a:ext cx="6819900" cy="6667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03" name="Google Shape;203;g2d30ad53e3a_0_163"/>
          <p:cNvSpPr/>
          <p:nvPr/>
        </p:nvSpPr>
        <p:spPr>
          <a:xfrm>
            <a:off x="3095825" y="1641950"/>
            <a:ext cx="6904500" cy="621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d30ad53e3a_0_163"/>
          <p:cNvSpPr/>
          <p:nvPr/>
        </p:nvSpPr>
        <p:spPr>
          <a:xfrm>
            <a:off x="6636650" y="6038025"/>
            <a:ext cx="8478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2d30ad53e3a_0_163"/>
          <p:cNvSpPr txBox="1"/>
          <p:nvPr/>
        </p:nvSpPr>
        <p:spPr>
          <a:xfrm>
            <a:off x="252225" y="2805350"/>
            <a:ext cx="3177300" cy="1185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3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Novidade!</a:t>
            </a:r>
            <a:endParaRPr b="1" i="0" sz="1300" u="none" cap="none" strike="noStrik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Será exibida a mensagem abaixo, indicando que a resposta da sua questão foi salva em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rascunho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6" name="Google Shape;206;g2d30ad53e3a_0_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725" y="4179025"/>
            <a:ext cx="2708325" cy="564600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29803"/>
              </a:srgbClr>
            </a:outerShdw>
          </a:effectLst>
        </p:spPr>
      </p:pic>
      <p:cxnSp>
        <p:nvCxnSpPr>
          <p:cNvPr id="207" name="Google Shape;207;g2d30ad53e3a_0_163"/>
          <p:cNvCxnSpPr/>
          <p:nvPr/>
        </p:nvCxnSpPr>
        <p:spPr>
          <a:xfrm flipH="1">
            <a:off x="4362850" y="1465300"/>
            <a:ext cx="2355600" cy="271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301110e905d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7175" y="1407450"/>
            <a:ext cx="7247850" cy="715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13" name="Google Shape;213;g301110e905d_0_1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301110e905d_0_1"/>
          <p:cNvSpPr/>
          <p:nvPr/>
        </p:nvSpPr>
        <p:spPr>
          <a:xfrm>
            <a:off x="3277050" y="1451150"/>
            <a:ext cx="490500" cy="502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301110e905d_0_1"/>
          <p:cNvSpPr txBox="1"/>
          <p:nvPr/>
        </p:nvSpPr>
        <p:spPr>
          <a:xfrm>
            <a:off x="299125" y="2339400"/>
            <a:ext cx="2442000" cy="1385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Clicando neste ícone será possível visualizar todas as questões. Logo abaixo, a legenda mostrando o que significa cada situação mostrada. 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16" name="Google Shape;216;g301110e905d_0_1"/>
          <p:cNvCxnSpPr>
            <a:endCxn id="214" idx="1"/>
          </p:cNvCxnSpPr>
          <p:nvPr/>
        </p:nvCxnSpPr>
        <p:spPr>
          <a:xfrm flipH="1" rot="10800000">
            <a:off x="1933650" y="1702400"/>
            <a:ext cx="1343400" cy="636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217" name="Google Shape;217;g301110e905d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0750" y="3181075"/>
            <a:ext cx="7677150" cy="26098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218" name="Google Shape;218;g301110e905d_0_1"/>
          <p:cNvCxnSpPr>
            <a:stCxn id="214" idx="2"/>
          </p:cNvCxnSpPr>
          <p:nvPr/>
        </p:nvCxnSpPr>
        <p:spPr>
          <a:xfrm>
            <a:off x="3522300" y="1953650"/>
            <a:ext cx="654300" cy="1186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19" name="Google Shape;219;g301110e905d_0_1"/>
          <p:cNvSpPr/>
          <p:nvPr/>
        </p:nvSpPr>
        <p:spPr>
          <a:xfrm>
            <a:off x="3660675" y="3181075"/>
            <a:ext cx="7677300" cy="2609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d30ad53e3a_0_34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d30ad53e3a_0_34"/>
          <p:cNvSpPr txBox="1"/>
          <p:nvPr/>
        </p:nvSpPr>
        <p:spPr>
          <a:xfrm>
            <a:off x="1465800" y="662475"/>
            <a:ext cx="926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Além dos botões, mencionados no slide anterior, temos mais 3 botões no canto inferior direito: </a:t>
            </a: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Voltar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Salvar Rascunho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 </a:t>
            </a: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g2d30ad53e3a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6175" y="1295675"/>
            <a:ext cx="7739662" cy="5301425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29803"/>
              </a:srgbClr>
            </a:outerShdw>
          </a:effectLst>
        </p:spPr>
      </p:pic>
      <p:cxnSp>
        <p:nvCxnSpPr>
          <p:cNvPr id="227" name="Google Shape;227;g2d30ad53e3a_0_34"/>
          <p:cNvCxnSpPr/>
          <p:nvPr/>
        </p:nvCxnSpPr>
        <p:spPr>
          <a:xfrm flipH="1" rot="10800000">
            <a:off x="8528750" y="5730625"/>
            <a:ext cx="6600" cy="5544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228" name="Google Shape;228;g2d30ad53e3a_0_34"/>
          <p:cNvCxnSpPr/>
          <p:nvPr/>
        </p:nvCxnSpPr>
        <p:spPr>
          <a:xfrm rot="10800000">
            <a:off x="6270825" y="6367475"/>
            <a:ext cx="947400" cy="71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229" name="Google Shape;229;g2d30ad53e3a_0_34"/>
          <p:cNvCxnSpPr/>
          <p:nvPr/>
        </p:nvCxnSpPr>
        <p:spPr>
          <a:xfrm flipH="1" rot="10800000">
            <a:off x="9821100" y="6078575"/>
            <a:ext cx="456600" cy="288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30" name="Google Shape;230;g2d30ad53e3a_0_34"/>
          <p:cNvSpPr txBox="1"/>
          <p:nvPr/>
        </p:nvSpPr>
        <p:spPr>
          <a:xfrm>
            <a:off x="3874650" y="5993350"/>
            <a:ext cx="245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Sair da prova e volta para o menu da Sala do Futuro.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d30ad53e3a_0_34"/>
          <p:cNvSpPr txBox="1"/>
          <p:nvPr/>
        </p:nvSpPr>
        <p:spPr>
          <a:xfrm>
            <a:off x="7218225" y="5409625"/>
            <a:ext cx="26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Salvar o rascunho da prova.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d30ad53e3a_0_34"/>
          <p:cNvSpPr txBox="1"/>
          <p:nvPr/>
        </p:nvSpPr>
        <p:spPr>
          <a:xfrm>
            <a:off x="9821100" y="5869525"/>
            <a:ext cx="245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 a prova.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d30ad53e3a_0_40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Finalizando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2d30ad53e3a_0_40"/>
          <p:cNvSpPr txBox="1"/>
          <p:nvPr/>
        </p:nvSpPr>
        <p:spPr>
          <a:xfrm>
            <a:off x="687750" y="866875"/>
            <a:ext cx="9260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Após ter terminado a prova, e ter revisto as questões, chegou a hora de enviá-la. Clique no botão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g2d30ad53e3a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975" y="1396525"/>
            <a:ext cx="9163651" cy="482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2d30ad53e3a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12400" y="5686550"/>
            <a:ext cx="1415525" cy="532575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241" name="Google Shape;241;g2d30ad53e3a_0_40"/>
          <p:cNvPicPr preferRelativeResize="0"/>
          <p:nvPr/>
        </p:nvPicPr>
        <p:blipFill rotWithShape="1">
          <a:blip r:embed="rId5">
            <a:alphaModFix/>
          </a:blip>
          <a:srcRect b="0" l="0" r="0" t="7364"/>
          <a:stretch/>
        </p:blipFill>
        <p:spPr>
          <a:xfrm>
            <a:off x="6400000" y="5834225"/>
            <a:ext cx="2367000" cy="384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g2d30ad53e3a_0_40"/>
          <p:cNvCxnSpPr/>
          <p:nvPr/>
        </p:nvCxnSpPr>
        <p:spPr>
          <a:xfrm flipH="1" rot="10800000">
            <a:off x="9424350" y="3801650"/>
            <a:ext cx="5400" cy="1884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43" name="Google Shape;243;g2d30ad53e3a_0_40"/>
          <p:cNvSpPr txBox="1"/>
          <p:nvPr/>
        </p:nvSpPr>
        <p:spPr>
          <a:xfrm>
            <a:off x="7566200" y="2454225"/>
            <a:ext cx="4276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Situação 1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Uma ou mais questões não foram respondidas. Quando isso acontecer, um alerta será mostrado (acima, em laranja) indicando que faltam questões a serem respondidas. Responda as questões faltantes para poder enviar a prova.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4" name="Google Shape;244;g2d30ad53e3a_0_40"/>
          <p:cNvCxnSpPr/>
          <p:nvPr/>
        </p:nvCxnSpPr>
        <p:spPr>
          <a:xfrm rot="10800000">
            <a:off x="8283650" y="2087150"/>
            <a:ext cx="9300" cy="438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45" name="Google Shape;245;g2d30ad53e3a_0_40"/>
          <p:cNvSpPr txBox="1"/>
          <p:nvPr/>
        </p:nvSpPr>
        <p:spPr>
          <a:xfrm>
            <a:off x="6469975" y="3976350"/>
            <a:ext cx="2863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Notem que a cor da questão que não foi respondida fica com fundo </a:t>
            </a:r>
            <a:r>
              <a:rPr b="0" i="1" lang="pt-BR" sz="1300" u="none" cap="none" strike="noStrike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laranja</a:t>
            </a:r>
            <a:r>
              <a:rPr b="0" i="1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1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g2d30ad53e3a_0_40"/>
          <p:cNvCxnSpPr/>
          <p:nvPr/>
        </p:nvCxnSpPr>
        <p:spPr>
          <a:xfrm>
            <a:off x="4994425" y="2562425"/>
            <a:ext cx="2599800" cy="1425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247" name="Google Shape;247;g2d30ad53e3a_0_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96475" y="3544350"/>
            <a:ext cx="39444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2d30ad53e3a_0_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9225" y="3692750"/>
            <a:ext cx="85725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d30ad53e3a_0_103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Finalizando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d30ad53e3a_0_103"/>
          <p:cNvSpPr txBox="1"/>
          <p:nvPr/>
        </p:nvSpPr>
        <p:spPr>
          <a:xfrm>
            <a:off x="687750" y="866875"/>
            <a:ext cx="10307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Situação 2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Quando todas as questões forem respondidas, ao clicar no botão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a seguinte mensagem de confirmação irá aparecer: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5" name="Google Shape;255;g2d30ad53e3a_0_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9223" y="1508500"/>
            <a:ext cx="6641050" cy="4996150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29803"/>
              </a:srgbClr>
            </a:outerShdw>
          </a:effectLst>
        </p:spPr>
      </p:pic>
      <p:sp>
        <p:nvSpPr>
          <p:cNvPr id="256" name="Google Shape;256;g2d30ad53e3a_0_103"/>
          <p:cNvSpPr txBox="1"/>
          <p:nvPr/>
        </p:nvSpPr>
        <p:spPr>
          <a:xfrm>
            <a:off x="605700" y="4215325"/>
            <a:ext cx="2106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Digite seu primeiro nome e clique em: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 a Prova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para enviá-la.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57" name="Google Shape;257;g2d30ad53e3a_0_103"/>
          <p:cNvCxnSpPr/>
          <p:nvPr/>
        </p:nvCxnSpPr>
        <p:spPr>
          <a:xfrm flipH="1" rot="10800000">
            <a:off x="2573825" y="4873175"/>
            <a:ext cx="1703100" cy="69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58" name="Google Shape;258;g2d30ad53e3a_0_103"/>
          <p:cNvSpPr/>
          <p:nvPr/>
        </p:nvSpPr>
        <p:spPr>
          <a:xfrm>
            <a:off x="4276925" y="5609400"/>
            <a:ext cx="21060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g2d30ad53e3a_0_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9098" y="3001950"/>
            <a:ext cx="2305050" cy="1524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  <a:effectLst>
            <a:outerShdw blurRad="485775" rotWithShape="0" algn="bl" dir="5400000" dist="304800">
              <a:srgbClr val="000000">
                <a:alpha val="29803"/>
              </a:srgbClr>
            </a:outerShdw>
          </a:effectLst>
        </p:spPr>
      </p:pic>
      <p:cxnSp>
        <p:nvCxnSpPr>
          <p:cNvPr id="260" name="Google Shape;260;g2d30ad53e3a_0_103"/>
          <p:cNvCxnSpPr>
            <a:stCxn id="258" idx="3"/>
          </p:cNvCxnSpPr>
          <p:nvPr/>
        </p:nvCxnSpPr>
        <p:spPr>
          <a:xfrm flipH="1" rot="10800000">
            <a:off x="6382925" y="4016100"/>
            <a:ext cx="1202100" cy="17331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61" name="Google Shape;261;g2d30ad53e3a_0_103"/>
          <p:cNvSpPr txBox="1"/>
          <p:nvPr/>
        </p:nvSpPr>
        <p:spPr>
          <a:xfrm>
            <a:off x="9787175" y="3631200"/>
            <a:ext cx="230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Significa que sua prova foi entregue!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2d30ad53e3a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7150" y="1786475"/>
            <a:ext cx="7610274" cy="377158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304800">
              <a:srgbClr val="000000">
                <a:alpha val="29803"/>
              </a:srgbClr>
            </a:outerShdw>
          </a:effectLst>
        </p:spPr>
      </p:pic>
      <p:sp>
        <p:nvSpPr>
          <p:cNvPr id="267" name="Google Shape;267;g2d30ad53e3a_0_120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Consultando o status da prova - Rascunho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2d30ad53e3a_0_120"/>
          <p:cNvSpPr txBox="1"/>
          <p:nvPr/>
        </p:nvSpPr>
        <p:spPr>
          <a:xfrm>
            <a:off x="687750" y="866875"/>
            <a:ext cx="9260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Caso tenha salvo o rascunho de forma automática, ou através do botão "salvar rascunho", sua prova ficará no status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Rascunhos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9" name="Google Shape;269;g2d30ad53e3a_0_120"/>
          <p:cNvSpPr txBox="1"/>
          <p:nvPr/>
        </p:nvSpPr>
        <p:spPr>
          <a:xfrm>
            <a:off x="2925900" y="6088650"/>
            <a:ext cx="423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Clique no botão para prosseguir para a prova.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70" name="Google Shape;270;g2d30ad53e3a_0_120"/>
          <p:cNvCxnSpPr/>
          <p:nvPr/>
        </p:nvCxnSpPr>
        <p:spPr>
          <a:xfrm>
            <a:off x="5041050" y="5427050"/>
            <a:ext cx="0" cy="76350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71" name="Google Shape;271;g2d30ad53e3a_0_120"/>
          <p:cNvSpPr/>
          <p:nvPr/>
        </p:nvSpPr>
        <p:spPr>
          <a:xfrm>
            <a:off x="5683950" y="3293225"/>
            <a:ext cx="16866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g2d30ad53e3a_0_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1528" y="3080053"/>
            <a:ext cx="1885850" cy="533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Google Shape;273;g2d30ad53e3a_0_120"/>
          <p:cNvCxnSpPr/>
          <p:nvPr/>
        </p:nvCxnSpPr>
        <p:spPr>
          <a:xfrm flipH="1" rot="10800000">
            <a:off x="4774675" y="2342625"/>
            <a:ext cx="408600" cy="98670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274" name="Google Shape;274;g2d30ad53e3a_0_120"/>
          <p:cNvCxnSpPr/>
          <p:nvPr/>
        </p:nvCxnSpPr>
        <p:spPr>
          <a:xfrm flipH="1" rot="10800000">
            <a:off x="6451075" y="2312625"/>
            <a:ext cx="745800" cy="94050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275" name="Google Shape;275;g2d30ad53e3a_0_120"/>
          <p:cNvCxnSpPr>
            <a:endCxn id="276" idx="1"/>
          </p:cNvCxnSpPr>
          <p:nvPr/>
        </p:nvCxnSpPr>
        <p:spPr>
          <a:xfrm flipH="1" rot="10800000">
            <a:off x="8279875" y="2017225"/>
            <a:ext cx="1131900" cy="123600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77" name="Google Shape;277;g2d30ad53e3a_0_120"/>
          <p:cNvSpPr txBox="1"/>
          <p:nvPr/>
        </p:nvSpPr>
        <p:spPr>
          <a:xfrm>
            <a:off x="5143375" y="1796725"/>
            <a:ext cx="1535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Selecione </a:t>
            </a:r>
            <a:r>
              <a:rPr b="1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Todas as Turmas</a:t>
            </a: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2d30ad53e3a_0_120"/>
          <p:cNvSpPr txBox="1"/>
          <p:nvPr/>
        </p:nvSpPr>
        <p:spPr>
          <a:xfrm>
            <a:off x="7156200" y="1796724"/>
            <a:ext cx="1316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Selecione </a:t>
            </a:r>
            <a:r>
              <a:rPr b="1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Rascunhos</a:t>
            </a: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2d30ad53e3a_0_120"/>
          <p:cNvSpPr txBox="1"/>
          <p:nvPr/>
        </p:nvSpPr>
        <p:spPr>
          <a:xfrm>
            <a:off x="9411775" y="1709425"/>
            <a:ext cx="204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Selecione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Prova Paulista 3º bimestre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g2d30ad53e3a_0_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0073" y="3302000"/>
            <a:ext cx="1292206" cy="2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g2d30ad53e3a_0_55"/>
          <p:cNvGrpSpPr/>
          <p:nvPr/>
        </p:nvGrpSpPr>
        <p:grpSpPr>
          <a:xfrm>
            <a:off x="2717700" y="1694700"/>
            <a:ext cx="8077200" cy="4791075"/>
            <a:chOff x="191300" y="1396525"/>
            <a:chExt cx="8077200" cy="4791075"/>
          </a:xfrm>
        </p:grpSpPr>
        <p:pic>
          <p:nvPicPr>
            <p:cNvPr id="285" name="Google Shape;285;g2d30ad53e3a_0_55"/>
            <p:cNvPicPr preferRelativeResize="0"/>
            <p:nvPr/>
          </p:nvPicPr>
          <p:blipFill rotWithShape="1">
            <a:blip r:embed="rId3">
              <a:alphaModFix/>
            </a:blip>
            <a:srcRect b="-2718" l="-580" r="580" t="2720"/>
            <a:stretch/>
          </p:blipFill>
          <p:spPr>
            <a:xfrm>
              <a:off x="191300" y="1396525"/>
              <a:ext cx="8077200" cy="4791075"/>
            </a:xfrm>
            <a:prstGeom prst="rect">
              <a:avLst/>
            </a:prstGeom>
            <a:noFill/>
            <a:ln>
              <a:noFill/>
            </a:ln>
            <a:effectLst>
              <a:outerShdw blurRad="485775" rotWithShape="0" algn="bl" dir="5400000" dist="304800">
                <a:srgbClr val="000000">
                  <a:alpha val="29803"/>
                </a:srgbClr>
              </a:outerShdw>
            </a:effectLst>
          </p:spPr>
        </p:pic>
        <p:pic>
          <p:nvPicPr>
            <p:cNvPr id="286" name="Google Shape;286;g2d30ad53e3a_0_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37313" y="2487875"/>
              <a:ext cx="3012175" cy="1351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g2d30ad53e3a_0_5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8825" y="3472750"/>
              <a:ext cx="504825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g2d30ad53e3a_0_5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6700" y="1565400"/>
              <a:ext cx="2501700" cy="70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9" name="Google Shape;289;g2d30ad53e3a_0_55"/>
          <p:cNvSpPr txBox="1"/>
          <p:nvPr/>
        </p:nvSpPr>
        <p:spPr>
          <a:xfrm>
            <a:off x="687750" y="866875"/>
            <a:ext cx="926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Você pode consultar a sua prova após ela ter sido concluída. No menu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Provas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selecione a sua turma, em </a:t>
            </a:r>
            <a:r>
              <a:rPr b="0" i="0" lang="pt-BR" sz="130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visualizar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Em </a:t>
            </a:r>
            <a:r>
              <a:rPr b="0" i="0" lang="pt-BR" sz="130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status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selecione: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concluídas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No </a:t>
            </a:r>
            <a:r>
              <a:rPr b="0" i="0" lang="pt-BR" sz="130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componente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selecione: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Prova Paulista 3º bimestre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0" name="Google Shape;290;g2d30ad53e3a_0_5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Consultando o status da prova - após concluída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2d30ad53e3a_0_55"/>
          <p:cNvSpPr/>
          <p:nvPr/>
        </p:nvSpPr>
        <p:spPr>
          <a:xfrm>
            <a:off x="5470875" y="2161750"/>
            <a:ext cx="2385300" cy="344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2d30ad53e3a_0_55"/>
          <p:cNvSpPr/>
          <p:nvPr/>
        </p:nvSpPr>
        <p:spPr>
          <a:xfrm>
            <a:off x="3247225" y="4696250"/>
            <a:ext cx="2428500" cy="305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3" name="Google Shape;293;g2d30ad53e3a_0_55"/>
          <p:cNvCxnSpPr/>
          <p:nvPr/>
        </p:nvCxnSpPr>
        <p:spPr>
          <a:xfrm>
            <a:off x="5675725" y="4852400"/>
            <a:ext cx="577800" cy="24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94" name="Google Shape;294;g2d30ad53e3a_0_55"/>
          <p:cNvSpPr txBox="1"/>
          <p:nvPr/>
        </p:nvSpPr>
        <p:spPr>
          <a:xfrm>
            <a:off x="6111575" y="4668950"/>
            <a:ext cx="379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que será liberado o gabarito e a nota.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5" name="Google Shape;295;g2d30ad53e3a_0_55"/>
          <p:cNvSpPr/>
          <p:nvPr/>
        </p:nvSpPr>
        <p:spPr>
          <a:xfrm>
            <a:off x="3691125" y="5258625"/>
            <a:ext cx="270300" cy="305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2d30ad53e3a_0_55"/>
          <p:cNvSpPr txBox="1"/>
          <p:nvPr/>
        </p:nvSpPr>
        <p:spPr>
          <a:xfrm>
            <a:off x="3653850" y="5821000"/>
            <a:ext cx="558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Obs.: Esse </a:t>
            </a:r>
            <a:r>
              <a:rPr b="0" i="1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cronômetro 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significa que o gabarito ainda </a:t>
            </a: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não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foi liberado.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97" name="Google Shape;297;g2d30ad53e3a_0_55"/>
          <p:cNvCxnSpPr/>
          <p:nvPr/>
        </p:nvCxnSpPr>
        <p:spPr>
          <a:xfrm>
            <a:off x="3805650" y="5584350"/>
            <a:ext cx="15900" cy="2859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298" name="Google Shape;298;g2d30ad53e3a_0_55"/>
          <p:cNvCxnSpPr/>
          <p:nvPr/>
        </p:nvCxnSpPr>
        <p:spPr>
          <a:xfrm flipH="1" rot="10800000">
            <a:off x="4380325" y="4081100"/>
            <a:ext cx="1845300" cy="93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99" name="Google Shape;299;g2d30ad53e3a_0_55"/>
          <p:cNvSpPr txBox="1"/>
          <p:nvPr/>
        </p:nvSpPr>
        <p:spPr>
          <a:xfrm>
            <a:off x="5623275" y="3901100"/>
            <a:ext cx="379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Tempo de realização da prova.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0" name="Google Shape;300;g2d30ad53e3a_0_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4848" y="1792675"/>
            <a:ext cx="1983150" cy="4434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d30ad53e3a_0_65"/>
          <p:cNvSpPr txBox="1"/>
          <p:nvPr/>
        </p:nvSpPr>
        <p:spPr>
          <a:xfrm>
            <a:off x="254750" y="893175"/>
            <a:ext cx="3732000" cy="785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Após a divulgação do gabarito, que será no dia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03/10/2024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será possível verificar os erros, acertos e a nota.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g2d30ad53e3a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2038" y="1452500"/>
            <a:ext cx="3057525" cy="6191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307" name="Google Shape;307;g2d30ad53e3a_0_6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Consultando o status da prova - após divulgação do gabarito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g2d30ad53e3a_0_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2175" y="3747719"/>
            <a:ext cx="3329124" cy="2441053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309" name="Google Shape;309;g2d30ad53e3a_0_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38075" y="3503526"/>
            <a:ext cx="3244700" cy="31199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310" name="Google Shape;310;g2d30ad53e3a_0_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53650" y="1020713"/>
            <a:ext cx="3329125" cy="2175513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grpSp>
        <p:nvGrpSpPr>
          <p:cNvPr id="311" name="Google Shape;311;g2d30ad53e3a_0_65"/>
          <p:cNvGrpSpPr/>
          <p:nvPr/>
        </p:nvGrpSpPr>
        <p:grpSpPr>
          <a:xfrm>
            <a:off x="-4" y="1910178"/>
            <a:ext cx="1975449" cy="1532508"/>
            <a:chOff x="8925950" y="152400"/>
            <a:chExt cx="2221852" cy="1854888"/>
          </a:xfrm>
        </p:grpSpPr>
        <p:pic>
          <p:nvPicPr>
            <p:cNvPr id="312" name="Google Shape;312;g2d30ad53e3a_0_6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968412" y="311450"/>
              <a:ext cx="2179390" cy="1695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g2d30ad53e3a_0_6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925950" y="152400"/>
              <a:ext cx="2221850" cy="685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g2d30ad53e3a_0_65"/>
            <p:cNvSpPr/>
            <p:nvPr/>
          </p:nvSpPr>
          <p:spPr>
            <a:xfrm>
              <a:off x="9308625" y="1630650"/>
              <a:ext cx="1472100" cy="2589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g2d30ad53e3a_0_65"/>
          <p:cNvSpPr txBox="1"/>
          <p:nvPr/>
        </p:nvSpPr>
        <p:spPr>
          <a:xfrm>
            <a:off x="2492888" y="2960475"/>
            <a:ext cx="2987700" cy="73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Quando a questão estiver com o fundo </a:t>
            </a: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vermelho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significa que está errada.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6" name="Google Shape;316;g2d30ad53e3a_0_65"/>
          <p:cNvCxnSpPr>
            <a:endCxn id="315" idx="0"/>
          </p:cNvCxnSpPr>
          <p:nvPr/>
        </p:nvCxnSpPr>
        <p:spPr>
          <a:xfrm flipH="1">
            <a:off x="3986738" y="1910175"/>
            <a:ext cx="1566900" cy="10503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317" name="Google Shape;317;g2d30ad53e3a_0_65"/>
          <p:cNvCxnSpPr>
            <a:endCxn id="318" idx="0"/>
          </p:cNvCxnSpPr>
          <p:nvPr/>
        </p:nvCxnSpPr>
        <p:spPr>
          <a:xfrm>
            <a:off x="7146600" y="1937975"/>
            <a:ext cx="249900" cy="2203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318" name="Google Shape;318;g2d30ad53e3a_0_65"/>
          <p:cNvSpPr txBox="1"/>
          <p:nvPr/>
        </p:nvSpPr>
        <p:spPr>
          <a:xfrm>
            <a:off x="6439350" y="4141475"/>
            <a:ext cx="1914300" cy="110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Fundo </a:t>
            </a: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verde claro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significa que acertou parcialmente a questão (a nota será fracionada).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2d30ad53e3a_0_65"/>
          <p:cNvSpPr txBox="1"/>
          <p:nvPr/>
        </p:nvSpPr>
        <p:spPr>
          <a:xfrm>
            <a:off x="8532325" y="417325"/>
            <a:ext cx="2895900" cy="55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Fundo </a:t>
            </a: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verde escuro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significa que acertou totalmente a questão.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0" name="Google Shape;320;g2d30ad53e3a_0_65"/>
          <p:cNvCxnSpPr>
            <a:stCxn id="305" idx="2"/>
            <a:endCxn id="313" idx="0"/>
          </p:cNvCxnSpPr>
          <p:nvPr/>
        </p:nvCxnSpPr>
        <p:spPr>
          <a:xfrm flipH="1">
            <a:off x="987650" y="1678275"/>
            <a:ext cx="1133100" cy="231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321" name="Google Shape;321;g2d30ad53e3a_0_65"/>
          <p:cNvCxnSpPr>
            <a:endCxn id="319" idx="1"/>
          </p:cNvCxnSpPr>
          <p:nvPr/>
        </p:nvCxnSpPr>
        <p:spPr>
          <a:xfrm flipH="1" rot="10800000">
            <a:off x="7817725" y="694375"/>
            <a:ext cx="714600" cy="8991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322" name="Google Shape;322;g2d30ad53e3a_0_65"/>
          <p:cNvSpPr txBox="1"/>
          <p:nvPr/>
        </p:nvSpPr>
        <p:spPr>
          <a:xfrm>
            <a:off x="149075" y="3758300"/>
            <a:ext cx="16773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Clique aqui para acessar a prova.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(observem que não há mais o ícone do cronômetro).</a:t>
            </a:r>
            <a:endParaRPr b="0" i="1" sz="1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23" name="Google Shape;323;g2d30ad53e3a_0_65"/>
          <p:cNvCxnSpPr>
            <a:stCxn id="322" idx="0"/>
            <a:endCxn id="314" idx="2"/>
          </p:cNvCxnSpPr>
          <p:nvPr/>
        </p:nvCxnSpPr>
        <p:spPr>
          <a:xfrm flipH="1" rot="10800000">
            <a:off x="987725" y="3345500"/>
            <a:ext cx="6900" cy="412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324" name="Google Shape;324;g2d30ad53e3a_0_65"/>
          <p:cNvCxnSpPr>
            <a:endCxn id="325" idx="1"/>
          </p:cNvCxnSpPr>
          <p:nvPr/>
        </p:nvCxnSpPr>
        <p:spPr>
          <a:xfrm flipH="1" rot="10800000">
            <a:off x="597950" y="2551875"/>
            <a:ext cx="1522800" cy="9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325" name="Google Shape;325;g2d30ad53e3a_0_65"/>
          <p:cNvSpPr txBox="1"/>
          <p:nvPr/>
        </p:nvSpPr>
        <p:spPr>
          <a:xfrm>
            <a:off x="2120750" y="2367225"/>
            <a:ext cx="103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Sua nota.</a:t>
            </a:r>
            <a:endParaRPr b="0" i="1" sz="1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020653a95d_0_57"/>
          <p:cNvSpPr txBox="1"/>
          <p:nvPr/>
        </p:nvSpPr>
        <p:spPr>
          <a:xfrm>
            <a:off x="191301" y="306625"/>
            <a:ext cx="77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8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FAQ</a:t>
            </a:r>
            <a:endParaRPr b="1" i="0" sz="1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3020653a95d_0_57"/>
          <p:cNvSpPr txBox="1"/>
          <p:nvPr/>
        </p:nvSpPr>
        <p:spPr>
          <a:xfrm>
            <a:off x="1734400" y="508000"/>
            <a:ext cx="9260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Não estou encontrando a minha prova. O que fazer?</a:t>
            </a:r>
            <a:endParaRPr b="1" i="0" sz="1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3" name="Google Shape;333;g3020653a95d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150" y="1862675"/>
            <a:ext cx="6764500" cy="332183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304800">
              <a:srgbClr val="000000">
                <a:alpha val="29803"/>
              </a:srgbClr>
            </a:outerShdw>
          </a:effectLst>
        </p:spPr>
      </p:pic>
      <p:sp>
        <p:nvSpPr>
          <p:cNvPr id="334" name="Google Shape;334;g3020653a95d_0_57"/>
          <p:cNvSpPr txBox="1"/>
          <p:nvPr/>
        </p:nvSpPr>
        <p:spPr>
          <a:xfrm>
            <a:off x="1883950" y="5719825"/>
            <a:ext cx="2671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Clique no botão para prosseguir para a prova.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35" name="Google Shape;335;g3020653a95d_0_57"/>
          <p:cNvCxnSpPr/>
          <p:nvPr/>
        </p:nvCxnSpPr>
        <p:spPr>
          <a:xfrm>
            <a:off x="3148757" y="5069120"/>
            <a:ext cx="0" cy="67260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336" name="Google Shape;336;g3020653a95d_0_57"/>
          <p:cNvSpPr/>
          <p:nvPr/>
        </p:nvSpPr>
        <p:spPr>
          <a:xfrm>
            <a:off x="3720208" y="3189749"/>
            <a:ext cx="1499100" cy="246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g3020653a95d_0_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2547" y="3001997"/>
            <a:ext cx="1676265" cy="47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3020653a95d_0_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6807" y="3197477"/>
            <a:ext cx="1148595" cy="24625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3020653a95d_0_57"/>
          <p:cNvSpPr txBox="1"/>
          <p:nvPr/>
        </p:nvSpPr>
        <p:spPr>
          <a:xfrm>
            <a:off x="203150" y="1080625"/>
            <a:ext cx="66150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Já verificou se ela está salva como rascunho?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Verifique no status: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Rascunhos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40" name="Google Shape;340;g3020653a95d_0_57"/>
          <p:cNvCxnSpPr/>
          <p:nvPr/>
        </p:nvCxnSpPr>
        <p:spPr>
          <a:xfrm flipH="1">
            <a:off x="3986850" y="1634750"/>
            <a:ext cx="389100" cy="1325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341" name="Google Shape;341;g3020653a95d_0_57"/>
          <p:cNvSpPr txBox="1"/>
          <p:nvPr/>
        </p:nvSpPr>
        <p:spPr>
          <a:xfrm>
            <a:off x="6967650" y="1080625"/>
            <a:ext cx="5209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Verifique se a prova já foi entregue, acessando 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status: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Concluídas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42" name="Google Shape;342;g3020653a95d_0_57"/>
          <p:cNvGrpSpPr/>
          <p:nvPr/>
        </p:nvGrpSpPr>
        <p:grpSpPr>
          <a:xfrm>
            <a:off x="7120050" y="1634874"/>
            <a:ext cx="4919551" cy="3555650"/>
            <a:chOff x="7120050" y="1634874"/>
            <a:chExt cx="4919551" cy="3555650"/>
          </a:xfrm>
        </p:grpSpPr>
        <p:pic>
          <p:nvPicPr>
            <p:cNvPr id="343" name="Google Shape;343;g3020653a95d_0_5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20050" y="1857925"/>
              <a:ext cx="4919551" cy="3332599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344" name="Google Shape;344;g3020653a95d_0_5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236763" y="3249838"/>
              <a:ext cx="1971675" cy="181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g3020653a95d_0_5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263400" y="3249850"/>
              <a:ext cx="2060275" cy="189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g3020653a95d_0_5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378625" y="3238475"/>
              <a:ext cx="660975" cy="97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g3020653a95d_0_57"/>
            <p:cNvSpPr/>
            <p:nvPr/>
          </p:nvSpPr>
          <p:spPr>
            <a:xfrm>
              <a:off x="8830283" y="2845074"/>
              <a:ext cx="1499100" cy="246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8" name="Google Shape;348;g3020653a95d_0_57"/>
            <p:cNvCxnSpPr>
              <a:endCxn id="347" idx="0"/>
            </p:cNvCxnSpPr>
            <p:nvPr/>
          </p:nvCxnSpPr>
          <p:spPr>
            <a:xfrm flipH="1">
              <a:off x="9579833" y="1634874"/>
              <a:ext cx="401100" cy="1210200"/>
            </a:xfrm>
            <a:prstGeom prst="straightConnector1">
              <a:avLst/>
            </a:prstGeom>
            <a:noFill/>
            <a:ln cap="flat" cmpd="sng" w="9525">
              <a:solidFill>
                <a:srgbClr val="F79646"/>
              </a:solidFill>
              <a:prstDash val="dash"/>
              <a:round/>
              <a:headEnd len="med" w="med" type="oval"/>
              <a:tailEnd len="med" w="med" type="triangle"/>
            </a:ln>
          </p:spPr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020653a95d_0_111"/>
          <p:cNvSpPr txBox="1"/>
          <p:nvPr/>
        </p:nvSpPr>
        <p:spPr>
          <a:xfrm>
            <a:off x="191301" y="306625"/>
            <a:ext cx="77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8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FAQ</a:t>
            </a:r>
            <a:endParaRPr b="1" i="0" sz="1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3020653a95d_0_111"/>
          <p:cNvSpPr txBox="1"/>
          <p:nvPr/>
        </p:nvSpPr>
        <p:spPr>
          <a:xfrm>
            <a:off x="1734400" y="508000"/>
            <a:ext cx="9260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Não estou encontrando a minha prova. O que fazer?</a:t>
            </a:r>
            <a:endParaRPr b="1" i="0" sz="1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6" name="Google Shape;356;g3020653a95d_0_111"/>
          <p:cNvSpPr txBox="1"/>
          <p:nvPr/>
        </p:nvSpPr>
        <p:spPr>
          <a:xfrm>
            <a:off x="647925" y="1180300"/>
            <a:ext cx="10685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Caso não tenha aparecido ainda, clique no seu nome. Depois clique em: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Sair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Acesse novamente o sistema.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57" name="Google Shape;357;g3020653a95d_0_111"/>
          <p:cNvGrpSpPr/>
          <p:nvPr/>
        </p:nvGrpSpPr>
        <p:grpSpPr>
          <a:xfrm>
            <a:off x="1248900" y="1867900"/>
            <a:ext cx="6372225" cy="3495225"/>
            <a:chOff x="1079425" y="2784950"/>
            <a:chExt cx="6372225" cy="3495225"/>
          </a:xfrm>
        </p:grpSpPr>
        <p:pic>
          <p:nvPicPr>
            <p:cNvPr id="358" name="Google Shape;358;g3020653a95d_0_1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65575" y="3203600"/>
              <a:ext cx="2886075" cy="3076575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359" name="Google Shape;359;g3020653a95d_0_1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79425" y="2784950"/>
              <a:ext cx="6372225" cy="1047750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360" name="Google Shape;360;g3020653a95d_0_111"/>
          <p:cNvSpPr/>
          <p:nvPr/>
        </p:nvSpPr>
        <p:spPr>
          <a:xfrm>
            <a:off x="5305150" y="4734825"/>
            <a:ext cx="2101200" cy="348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g3020653a95d_0_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700" y="2321925"/>
            <a:ext cx="2324100" cy="495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362" name="Google Shape;362;g3020653a95d_0_111"/>
          <p:cNvCxnSpPr/>
          <p:nvPr/>
        </p:nvCxnSpPr>
        <p:spPr>
          <a:xfrm>
            <a:off x="5771475" y="1525100"/>
            <a:ext cx="299100" cy="889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363" name="Google Shape;363;g3020653a95d_0_1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18288" y="2496302"/>
            <a:ext cx="1971338" cy="234444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364" name="Google Shape;364;g3020653a95d_0_111"/>
          <p:cNvCxnSpPr>
            <a:endCxn id="363" idx="0"/>
          </p:cNvCxnSpPr>
          <p:nvPr/>
        </p:nvCxnSpPr>
        <p:spPr>
          <a:xfrm>
            <a:off x="9184257" y="1485302"/>
            <a:ext cx="719700" cy="1011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020653a95d_0_155"/>
          <p:cNvSpPr txBox="1"/>
          <p:nvPr/>
        </p:nvSpPr>
        <p:spPr>
          <a:xfrm>
            <a:off x="247848" y="897100"/>
            <a:ext cx="72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Acesse a Sala do Futuro, com seu RA e senha da SED: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" name="Google Shape;42;g3020653a95d_0_15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PROVA PAULISTA PELA SALA DO FUTURO - 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3020653a95d_0_155"/>
          <p:cNvSpPr txBox="1"/>
          <p:nvPr/>
        </p:nvSpPr>
        <p:spPr>
          <a:xfrm>
            <a:off x="1604828" y="1559953"/>
            <a:ext cx="29769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Pela WEB (desktop/notebook): </a:t>
            </a:r>
            <a:endParaRPr b="1" i="0" sz="1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g3020653a95d_0_155"/>
          <p:cNvSpPr txBox="1"/>
          <p:nvPr/>
        </p:nvSpPr>
        <p:spPr>
          <a:xfrm>
            <a:off x="7908900" y="1584100"/>
            <a:ext cx="2492100" cy="35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Pelo dispositivo móvel: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g3020653a95d_0_155"/>
          <p:cNvSpPr txBox="1"/>
          <p:nvPr/>
        </p:nvSpPr>
        <p:spPr>
          <a:xfrm>
            <a:off x="-76199" y="4066525"/>
            <a:ext cx="14952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para alunos </a:t>
            </a: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g3020653a95d_0_155"/>
          <p:cNvPicPr preferRelativeResize="0"/>
          <p:nvPr/>
        </p:nvPicPr>
        <p:blipFill rotWithShape="1">
          <a:blip r:embed="rId3">
            <a:alphaModFix/>
          </a:blip>
          <a:srcRect b="3557" l="2537" r="1712" t="2581"/>
          <a:stretch/>
        </p:blipFill>
        <p:spPr>
          <a:xfrm>
            <a:off x="1419000" y="2492000"/>
            <a:ext cx="3389550" cy="3618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47" name="Google Shape;47;g3020653a95d_0_155"/>
          <p:cNvSpPr/>
          <p:nvPr/>
        </p:nvSpPr>
        <p:spPr>
          <a:xfrm>
            <a:off x="1967250" y="4385925"/>
            <a:ext cx="2251200" cy="459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g3020653a95d_0_155"/>
          <p:cNvSpPr txBox="1"/>
          <p:nvPr/>
        </p:nvSpPr>
        <p:spPr>
          <a:xfrm>
            <a:off x="1234478" y="1916475"/>
            <a:ext cx="375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https://saladofuturo.educacao.sp.gov.br/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g3020653a95d_0_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10699" y="2296600"/>
            <a:ext cx="2251200" cy="399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g3020653a95d_0_1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8261" y="2501405"/>
            <a:ext cx="1913408" cy="364645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3020653a95d_0_155"/>
          <p:cNvSpPr/>
          <p:nvPr/>
        </p:nvSpPr>
        <p:spPr>
          <a:xfrm>
            <a:off x="8526326" y="4925397"/>
            <a:ext cx="1244700" cy="17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g3020653a95d_0_155"/>
          <p:cNvSpPr txBox="1"/>
          <p:nvPr/>
        </p:nvSpPr>
        <p:spPr>
          <a:xfrm>
            <a:off x="10337610" y="4280857"/>
            <a:ext cx="16704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para alunos </a:t>
            </a: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" name="Google Shape;53;g3020653a95d_0_155"/>
          <p:cNvCxnSpPr>
            <a:stCxn id="47" idx="1"/>
          </p:cNvCxnSpPr>
          <p:nvPr/>
        </p:nvCxnSpPr>
        <p:spPr>
          <a:xfrm rot="10800000">
            <a:off x="1368150" y="4482075"/>
            <a:ext cx="599100" cy="133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54" name="Google Shape;54;g3020653a95d_0_155"/>
          <p:cNvCxnSpPr>
            <a:stCxn id="51" idx="3"/>
          </p:cNvCxnSpPr>
          <p:nvPr/>
        </p:nvCxnSpPr>
        <p:spPr>
          <a:xfrm flipH="1" rot="10800000">
            <a:off x="9771026" y="4735197"/>
            <a:ext cx="625500" cy="279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55" name="Google Shape;55;g3020653a95d_0_1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69663" y="3841977"/>
            <a:ext cx="1971338" cy="234444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56" name="Google Shape;56;g3020653a95d_0_155"/>
          <p:cNvSpPr txBox="1"/>
          <p:nvPr/>
        </p:nvSpPr>
        <p:spPr>
          <a:xfrm>
            <a:off x="5585825" y="3523300"/>
            <a:ext cx="14952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Login:</a:t>
            </a:r>
            <a:endParaRPr b="0" i="1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g3020653a95d_0_155"/>
          <p:cNvCxnSpPr>
            <a:stCxn id="51" idx="1"/>
          </p:cNvCxnSpPr>
          <p:nvPr/>
        </p:nvCxnSpPr>
        <p:spPr>
          <a:xfrm rot="10800000">
            <a:off x="7406426" y="4300197"/>
            <a:ext cx="1119900" cy="714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58" name="Google Shape;58;g3020653a95d_0_155"/>
          <p:cNvCxnSpPr>
            <a:stCxn id="47" idx="3"/>
          </p:cNvCxnSpPr>
          <p:nvPr/>
        </p:nvCxnSpPr>
        <p:spPr>
          <a:xfrm flipH="1" rot="10800000">
            <a:off x="4218450" y="4290675"/>
            <a:ext cx="1085700" cy="324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4"/>
          <p:cNvSpPr txBox="1"/>
          <p:nvPr/>
        </p:nvSpPr>
        <p:spPr>
          <a:xfrm>
            <a:off x="3596025" y="4898200"/>
            <a:ext cx="5458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Dúvidas?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Entre em contato com a Central de Atendimento da SEDUC:</a:t>
            </a:r>
            <a:endParaRPr b="0" i="0" sz="16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📞</a:t>
            </a:r>
            <a:r>
              <a:rPr b="1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0800-770-0012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(de segunda a sexta, das 07h às 19h)</a:t>
            </a:r>
            <a:endParaRPr b="0" i="0" sz="17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💻 </a:t>
            </a:r>
            <a:r>
              <a:rPr b="0" i="0" lang="pt-BR" sz="19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https://atendimento.educacao.sp.gov.br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20653a95d_0_176"/>
          <p:cNvSpPr txBox="1"/>
          <p:nvPr/>
        </p:nvSpPr>
        <p:spPr>
          <a:xfrm>
            <a:off x="191301" y="306625"/>
            <a:ext cx="773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Tempo mínimo </a:t>
            </a:r>
            <a:r>
              <a:rPr b="0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para a realização da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g3020653a95d_0_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6950" y="2143125"/>
            <a:ext cx="6503024" cy="26285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65" name="Google Shape;65;g3020653a95d_0_176"/>
          <p:cNvSpPr txBox="1"/>
          <p:nvPr/>
        </p:nvSpPr>
        <p:spPr>
          <a:xfrm>
            <a:off x="191300" y="807500"/>
            <a:ext cx="12020100" cy="9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Neste novo formato, será contabilizado o tempo decorrido desde o seu primeiro acesso à prova.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Haverá um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 mínimo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a realização da prova, sendo de um minuto por questão. (exemplo: 40 questões = tempo mínimo de 40 minutos).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Assim, para habilitar o botão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finalizar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 período contabilizado desde o seu primeiro acesso deverá ser maior que o tempo mínimo indicado.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g3020653a95d_0_1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0250" y="2143125"/>
            <a:ext cx="1826450" cy="4084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67" name="Google Shape;67;g3020653a95d_0_1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88393" y="2870800"/>
            <a:ext cx="5860507" cy="25630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68" name="Google Shape;68;g3020653a95d_0_176"/>
          <p:cNvSpPr/>
          <p:nvPr/>
        </p:nvSpPr>
        <p:spPr>
          <a:xfrm>
            <a:off x="4883900" y="4176600"/>
            <a:ext cx="1445400" cy="209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" name="Google Shape;69;g3020653a95d_0_176"/>
          <p:cNvCxnSpPr/>
          <p:nvPr/>
        </p:nvCxnSpPr>
        <p:spPr>
          <a:xfrm flipH="1" rot="10800000">
            <a:off x="4847550" y="4754825"/>
            <a:ext cx="1096500" cy="9900"/>
          </a:xfrm>
          <a:prstGeom prst="straightConnector1">
            <a:avLst/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" name="Google Shape;70;g3020653a95d_0_176"/>
          <p:cNvCxnSpPr/>
          <p:nvPr/>
        </p:nvCxnSpPr>
        <p:spPr>
          <a:xfrm flipH="1">
            <a:off x="4235888" y="4386000"/>
            <a:ext cx="648000" cy="13755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1" name="Google Shape;71;g3020653a95d_0_176"/>
          <p:cNvSpPr txBox="1"/>
          <p:nvPr/>
        </p:nvSpPr>
        <p:spPr>
          <a:xfrm>
            <a:off x="4032200" y="5761500"/>
            <a:ext cx="3148800" cy="86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Aqui você pode ver o </a:t>
            </a:r>
            <a:r>
              <a:rPr b="1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 mínimo</a:t>
            </a: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precisa para fazer a prova. No caso do exemplo, 30 minutos.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" name="Google Shape;72;g3020653a95d_0_176"/>
          <p:cNvCxnSpPr/>
          <p:nvPr/>
        </p:nvCxnSpPr>
        <p:spPr>
          <a:xfrm>
            <a:off x="5990350" y="4684975"/>
            <a:ext cx="2073300" cy="9669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3" name="Google Shape;73;g3020653a95d_0_176"/>
          <p:cNvSpPr txBox="1"/>
          <p:nvPr/>
        </p:nvSpPr>
        <p:spPr>
          <a:xfrm>
            <a:off x="8136350" y="5651875"/>
            <a:ext cx="3625800" cy="86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duração</a:t>
            </a: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 o tempo em que você esteve ativo na tela da prova, ou seja, o período que efetivamente gastou para realizá-la.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3020653a95d_0_176"/>
          <p:cNvSpPr/>
          <p:nvPr/>
        </p:nvSpPr>
        <p:spPr>
          <a:xfrm>
            <a:off x="10053750" y="5037475"/>
            <a:ext cx="269100" cy="209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" name="Google Shape;75;g3020653a95d_0_176"/>
          <p:cNvCxnSpPr>
            <a:endCxn id="74" idx="1"/>
          </p:cNvCxnSpPr>
          <p:nvPr/>
        </p:nvCxnSpPr>
        <p:spPr>
          <a:xfrm>
            <a:off x="8791350" y="4485475"/>
            <a:ext cx="1262400" cy="6567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6" name="Google Shape;76;g3020653a95d_0_176"/>
          <p:cNvSpPr txBox="1"/>
          <p:nvPr/>
        </p:nvSpPr>
        <p:spPr>
          <a:xfrm>
            <a:off x="7965050" y="3716600"/>
            <a:ext cx="1826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1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Clique aqui para expandir o menu e ver todas as opções.</a:t>
            </a:r>
            <a:endParaRPr b="1" i="1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g3020653a95d_0_1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80125" y="3548650"/>
            <a:ext cx="1262400" cy="2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3020653a95d_0_1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83900" y="3548650"/>
            <a:ext cx="1727613" cy="2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3020653a95d_0_17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27425" y="3591900"/>
            <a:ext cx="1361225" cy="16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3020653a95d_0_17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884550" y="3013650"/>
            <a:ext cx="1438300" cy="33389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3020653a95d_0_176"/>
          <p:cNvSpPr/>
          <p:nvPr/>
        </p:nvSpPr>
        <p:spPr>
          <a:xfrm>
            <a:off x="8961675" y="3013650"/>
            <a:ext cx="1361100" cy="333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g3020653a95d_0_17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932839" y="1903900"/>
            <a:ext cx="2205486" cy="966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cxnSp>
        <p:nvCxnSpPr>
          <p:cNvPr id="83" name="Google Shape;83;g3020653a95d_0_176"/>
          <p:cNvCxnSpPr>
            <a:endCxn id="82" idx="1"/>
          </p:cNvCxnSpPr>
          <p:nvPr/>
        </p:nvCxnSpPr>
        <p:spPr>
          <a:xfrm flipH="1" rot="10800000">
            <a:off x="9492139" y="2387350"/>
            <a:ext cx="440700" cy="6624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2d333826196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062" y="3037325"/>
            <a:ext cx="3895725" cy="5810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89" name="Google Shape;89;g2d333826196_0_1"/>
          <p:cNvSpPr txBox="1"/>
          <p:nvPr/>
        </p:nvSpPr>
        <p:spPr>
          <a:xfrm>
            <a:off x="191301" y="306625"/>
            <a:ext cx="773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Tempo mínimo </a:t>
            </a:r>
            <a:r>
              <a:rPr b="0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para a realização da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g2d333826196_0_1"/>
          <p:cNvCxnSpPr>
            <a:endCxn id="91" idx="0"/>
          </p:cNvCxnSpPr>
          <p:nvPr/>
        </p:nvCxnSpPr>
        <p:spPr>
          <a:xfrm>
            <a:off x="6140411" y="3578500"/>
            <a:ext cx="19500" cy="7638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92" name="Google Shape;92;g2d333826196_0_1"/>
          <p:cNvSpPr txBox="1"/>
          <p:nvPr/>
        </p:nvSpPr>
        <p:spPr>
          <a:xfrm>
            <a:off x="6327475" y="1966000"/>
            <a:ext cx="3012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botão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Finalizar 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ficará com esse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ícone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caso o tempo mínimo não tenha sido atingido ainda.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" name="Google Shape;93;g2d333826196_0_1"/>
          <p:cNvCxnSpPr/>
          <p:nvPr/>
        </p:nvCxnSpPr>
        <p:spPr>
          <a:xfrm flipH="1">
            <a:off x="5814763" y="2348875"/>
            <a:ext cx="512700" cy="8466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94" name="Google Shape;94;g2d333826196_0_1"/>
          <p:cNvSpPr txBox="1"/>
          <p:nvPr/>
        </p:nvSpPr>
        <p:spPr>
          <a:xfrm>
            <a:off x="677825" y="826200"/>
            <a:ext cx="802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que acontece se você tentar entregar a prova antes do tempo mínimo ter sido atingido?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d333826196_0_1"/>
          <p:cNvSpPr txBox="1"/>
          <p:nvPr/>
        </p:nvSpPr>
        <p:spPr>
          <a:xfrm>
            <a:off x="8074750" y="5058950"/>
            <a:ext cx="3012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Caso você tente finalizar a prova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antes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tempo mínimo, irá aparecer essa mensagem. </a:t>
            </a:r>
            <a:r>
              <a:rPr lang="pt-BR">
                <a:solidFill>
                  <a:schemeClr val="dk1"/>
                </a:solidFill>
              </a:rPr>
              <a:t>É mostrado o tempo restante que falta para poder fazer o envio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g2d333826196_0_1"/>
          <p:cNvCxnSpPr>
            <a:stCxn id="91" idx="3"/>
            <a:endCxn id="95" idx="1"/>
          </p:cNvCxnSpPr>
          <p:nvPr/>
        </p:nvCxnSpPr>
        <p:spPr>
          <a:xfrm>
            <a:off x="7233550" y="5414300"/>
            <a:ext cx="841200" cy="2757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97" name="Google Shape;97;g2d333826196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875" y="1564975"/>
            <a:ext cx="1826450" cy="4084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98" name="Google Shape;98;g2d333826196_0_1"/>
          <p:cNvPicPr preferRelativeResize="0"/>
          <p:nvPr/>
        </p:nvPicPr>
        <p:blipFill rotWithShape="1">
          <a:blip r:embed="rId5">
            <a:alphaModFix amt="74000"/>
          </a:blip>
          <a:srcRect b="0" l="0" r="0" t="0"/>
          <a:stretch/>
        </p:blipFill>
        <p:spPr>
          <a:xfrm>
            <a:off x="2273650" y="1564975"/>
            <a:ext cx="314203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d333826196_0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73650" y="2305350"/>
            <a:ext cx="3142025" cy="31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d333826196_0_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4475" y="1586947"/>
            <a:ext cx="841200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d333826196_0_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69188" y="4366801"/>
            <a:ext cx="1961925" cy="2002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2f38e7293f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863" y="2013550"/>
            <a:ext cx="10294274" cy="398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07" name="Google Shape;107;g2f38e7293f2_0_0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f38e7293f2_0_0"/>
          <p:cNvSpPr txBox="1"/>
          <p:nvPr/>
        </p:nvSpPr>
        <p:spPr>
          <a:xfrm>
            <a:off x="1056600" y="1167738"/>
            <a:ext cx="54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Acesse o card </a:t>
            </a: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Provas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9" name="Google Shape;109;g2f38e7293f2_0_0"/>
          <p:cNvCxnSpPr>
            <a:endCxn id="110" idx="0"/>
          </p:cNvCxnSpPr>
          <p:nvPr/>
        </p:nvCxnSpPr>
        <p:spPr>
          <a:xfrm>
            <a:off x="3319275" y="1405575"/>
            <a:ext cx="4538700" cy="16422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pic>
        <p:nvPicPr>
          <p:cNvPr id="111" name="Google Shape;111;g2f38e7293f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5775" y="3047775"/>
            <a:ext cx="8661923" cy="11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f38e7293f2_0_0"/>
          <p:cNvSpPr/>
          <p:nvPr/>
        </p:nvSpPr>
        <p:spPr>
          <a:xfrm>
            <a:off x="6811275" y="3047775"/>
            <a:ext cx="2093400" cy="1086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g2f38e7293f2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700" y="2013575"/>
            <a:ext cx="1758175" cy="398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050" y="1604225"/>
            <a:ext cx="9877512" cy="42090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18" name="Google Shape;118;p1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8313325" y="3023200"/>
            <a:ext cx="2332500" cy="415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1874850" y="706400"/>
            <a:ext cx="858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Em: </a:t>
            </a:r>
            <a:r>
              <a:rPr b="0" i="1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Visualizar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selecione: </a:t>
            </a: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Todas as turmas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Em: </a:t>
            </a:r>
            <a:r>
              <a:rPr b="0" i="1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Status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selecione: </a:t>
            </a: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Fazer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b="0" i="0" sz="1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Agora, em Componente, selecione: </a:t>
            </a: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PROVA PAULISTA 3º BIMESTRE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874850" y="6095488"/>
            <a:ext cx="778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 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Clique na prova e depois em: </a:t>
            </a: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Prosseguir para a prova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para iniciá-la.</a:t>
            </a:r>
            <a:endParaRPr b="0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4453" y="3612625"/>
            <a:ext cx="2237375" cy="167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4850" y="3438700"/>
            <a:ext cx="5083700" cy="18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76287" y="2765562"/>
            <a:ext cx="2533700" cy="71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/>
          <p:nvPr/>
        </p:nvSpPr>
        <p:spPr>
          <a:xfrm>
            <a:off x="3424450" y="3038500"/>
            <a:ext cx="2344500" cy="400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24450" y="3650325"/>
            <a:ext cx="2165775" cy="17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/>
          <p:nvPr/>
        </p:nvSpPr>
        <p:spPr>
          <a:xfrm rot="10800000">
            <a:off x="4152900" y="5277425"/>
            <a:ext cx="351000" cy="6777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15"/>
          <p:cNvCxnSpPr/>
          <p:nvPr/>
        </p:nvCxnSpPr>
        <p:spPr>
          <a:xfrm>
            <a:off x="2980450" y="2073350"/>
            <a:ext cx="558000" cy="707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129" name="Google Shape;129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36514" y="3062388"/>
            <a:ext cx="1628775" cy="352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15"/>
          <p:cNvCxnSpPr/>
          <p:nvPr/>
        </p:nvCxnSpPr>
        <p:spPr>
          <a:xfrm>
            <a:off x="5442550" y="2093275"/>
            <a:ext cx="511200" cy="669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31" name="Google Shape;131;p15"/>
          <p:cNvCxnSpPr/>
          <p:nvPr/>
        </p:nvCxnSpPr>
        <p:spPr>
          <a:xfrm>
            <a:off x="7880950" y="2093275"/>
            <a:ext cx="511200" cy="669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39484023d_0_25"/>
          <p:cNvSpPr txBox="1"/>
          <p:nvPr/>
        </p:nvSpPr>
        <p:spPr>
          <a:xfrm>
            <a:off x="38899" y="230425"/>
            <a:ext cx="447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prova</a:t>
            </a:r>
            <a:endParaRPr b="0" i="0" sz="8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2f39484023d_0_25"/>
          <p:cNvSpPr txBox="1"/>
          <p:nvPr/>
        </p:nvSpPr>
        <p:spPr>
          <a:xfrm>
            <a:off x="306511" y="1307375"/>
            <a:ext cx="420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Agora digite seu primeiro nome. Em seguida, clique em:</a:t>
            </a: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Iniciar a Prova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8" name="Google Shape;138;g2f39484023d_0_25"/>
          <p:cNvGrpSpPr/>
          <p:nvPr/>
        </p:nvGrpSpPr>
        <p:grpSpPr>
          <a:xfrm>
            <a:off x="427335" y="2094628"/>
            <a:ext cx="3500268" cy="3479736"/>
            <a:chOff x="188084" y="1873150"/>
            <a:chExt cx="4028391" cy="4126823"/>
          </a:xfrm>
        </p:grpSpPr>
        <p:pic>
          <p:nvPicPr>
            <p:cNvPr id="139" name="Google Shape;139;g2f39484023d_0_25"/>
            <p:cNvPicPr preferRelativeResize="0"/>
            <p:nvPr/>
          </p:nvPicPr>
          <p:blipFill rotWithShape="1">
            <a:blip r:embed="rId3">
              <a:alphaModFix/>
            </a:blip>
            <a:srcRect b="2091" l="1633" r="2296" t="1522"/>
            <a:stretch/>
          </p:blipFill>
          <p:spPr>
            <a:xfrm>
              <a:off x="737625" y="1993600"/>
              <a:ext cx="3339300" cy="355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g2f39484023d_0_25"/>
            <p:cNvSpPr/>
            <p:nvPr/>
          </p:nvSpPr>
          <p:spPr>
            <a:xfrm>
              <a:off x="737625" y="1993600"/>
              <a:ext cx="3339300" cy="3558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1" name="Google Shape;141;g2f39484023d_0_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4550" y="5317675"/>
              <a:ext cx="447075" cy="362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g2f39484023d_0_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33200" y="5450350"/>
              <a:ext cx="283275" cy="22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g2f39484023d_0_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2700000">
              <a:off x="66003" y="5313548"/>
              <a:ext cx="1387563" cy="22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g2f39484023d_0_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7026109">
              <a:off x="404821" y="2135823"/>
              <a:ext cx="459841" cy="229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g2f39484023d_0_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33200" y="1873150"/>
              <a:ext cx="283275" cy="22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g2f39484023d_0_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8150" y="1873150"/>
              <a:ext cx="283275" cy="22945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7" name="Google Shape;147;g2f39484023d_0_25"/>
          <p:cNvCxnSpPr/>
          <p:nvPr/>
        </p:nvCxnSpPr>
        <p:spPr>
          <a:xfrm>
            <a:off x="244350" y="3911000"/>
            <a:ext cx="860400" cy="78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148" name="Google Shape;148;g2f39484023d_0_25"/>
          <p:cNvCxnSpPr/>
          <p:nvPr/>
        </p:nvCxnSpPr>
        <p:spPr>
          <a:xfrm>
            <a:off x="320550" y="4901600"/>
            <a:ext cx="860400" cy="78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149" name="Google Shape;149;g2f39484023d_0_25"/>
          <p:cNvSpPr txBox="1"/>
          <p:nvPr/>
        </p:nvSpPr>
        <p:spPr>
          <a:xfrm>
            <a:off x="306511" y="5429200"/>
            <a:ext cx="4209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-BR" sz="14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Esse processo é realizado para garantir que você está autenticado no equipamento com seu login e realizando a sua prova.</a:t>
            </a:r>
            <a:endParaRPr b="0" i="1" sz="1400" u="none" cap="none" strike="noStrik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0" name="Google Shape;150;g2f39484023d_0_25"/>
          <p:cNvGrpSpPr/>
          <p:nvPr/>
        </p:nvGrpSpPr>
        <p:grpSpPr>
          <a:xfrm>
            <a:off x="6549014" y="1368854"/>
            <a:ext cx="4324235" cy="4931300"/>
            <a:chOff x="6773299" y="807400"/>
            <a:chExt cx="4688026" cy="5619075"/>
          </a:xfrm>
        </p:grpSpPr>
        <p:pic>
          <p:nvPicPr>
            <p:cNvPr id="151" name="Google Shape;151;g2f39484023d_0_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73299" y="807400"/>
              <a:ext cx="4688024" cy="561907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152" name="Google Shape;152;g2f39484023d_0_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75600" y="807400"/>
              <a:ext cx="4685725" cy="1187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g2f39484023d_0_25"/>
          <p:cNvSpPr/>
          <p:nvPr/>
        </p:nvSpPr>
        <p:spPr>
          <a:xfrm rot="-5400000">
            <a:off x="4807800" y="3004850"/>
            <a:ext cx="663900" cy="11640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f39484023d_0_25"/>
          <p:cNvSpPr txBox="1"/>
          <p:nvPr/>
        </p:nvSpPr>
        <p:spPr>
          <a:xfrm>
            <a:off x="6549038" y="752250"/>
            <a:ext cx="432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prova está aberta, e você já pode começar!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5" name="Google Shape;155;g2f39484023d_0_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29025" y="3561475"/>
            <a:ext cx="31965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f39484023d_0_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91700" y="5697225"/>
            <a:ext cx="40339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e6af08429c_0_0"/>
          <p:cNvSpPr txBox="1"/>
          <p:nvPr/>
        </p:nvSpPr>
        <p:spPr>
          <a:xfrm>
            <a:off x="38899" y="230425"/>
            <a:ext cx="447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8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g1e6af08429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7900" y="594225"/>
            <a:ext cx="7428050" cy="57700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63" name="Google Shape;163;g1e6af08429c_0_0"/>
          <p:cNvSpPr txBox="1"/>
          <p:nvPr/>
        </p:nvSpPr>
        <p:spPr>
          <a:xfrm>
            <a:off x="100550" y="1017500"/>
            <a:ext cx="3477600" cy="12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Novidade: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Será exibida uma questão por página, e você poderá pular ou retornar para outras questões utilizando o mapa de questões. 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g1e6af08429c_0_0"/>
          <p:cNvSpPr txBox="1"/>
          <p:nvPr/>
        </p:nvSpPr>
        <p:spPr>
          <a:xfrm>
            <a:off x="159775" y="2524225"/>
            <a:ext cx="34776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 questões podem ser de resposta única, certo ou errado, ou múltipla escolha.</a:t>
            </a:r>
            <a:endParaRPr b="0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g1e6af08429c_0_0"/>
          <p:cNvSpPr txBox="1"/>
          <p:nvPr/>
        </p:nvSpPr>
        <p:spPr>
          <a:xfrm>
            <a:off x="159775" y="3637050"/>
            <a:ext cx="34776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slide seguinte mostraremos os tipos de questões.</a:t>
            </a:r>
            <a:endParaRPr b="0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66" name="Google Shape;166;g1e6af08429c_0_0"/>
          <p:cNvCxnSpPr>
            <a:stCxn id="163" idx="3"/>
          </p:cNvCxnSpPr>
          <p:nvPr/>
        </p:nvCxnSpPr>
        <p:spPr>
          <a:xfrm flipH="1" rot="10800000">
            <a:off x="3578150" y="1016750"/>
            <a:ext cx="787800" cy="631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67" name="Google Shape;167;g1e6af08429c_0_0"/>
          <p:cNvSpPr/>
          <p:nvPr/>
        </p:nvSpPr>
        <p:spPr>
          <a:xfrm>
            <a:off x="8367525" y="670700"/>
            <a:ext cx="2610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e6af08429c_0_0"/>
          <p:cNvSpPr txBox="1"/>
          <p:nvPr/>
        </p:nvSpPr>
        <p:spPr>
          <a:xfrm>
            <a:off x="8870625" y="950300"/>
            <a:ext cx="211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Avança para as próximas questões.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g1e6af08429c_0_0"/>
          <p:cNvCxnSpPr/>
          <p:nvPr/>
        </p:nvCxnSpPr>
        <p:spPr>
          <a:xfrm>
            <a:off x="8628525" y="797450"/>
            <a:ext cx="298200" cy="199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170" name="Google Shape;170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2341675"/>
            <a:ext cx="31146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3331600"/>
            <a:ext cx="3814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2859125"/>
            <a:ext cx="31146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3912625"/>
            <a:ext cx="3814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5800" y="4583350"/>
            <a:ext cx="3814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5075" y="1426400"/>
            <a:ext cx="1217775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8"/>
          <p:cNvPicPr preferRelativeResize="0"/>
          <p:nvPr/>
        </p:nvPicPr>
        <p:blipFill rotWithShape="1">
          <a:blip r:embed="rId3">
            <a:alphaModFix/>
          </a:blip>
          <a:srcRect b="0" l="0" r="11979" t="0"/>
          <a:stretch/>
        </p:blipFill>
        <p:spPr>
          <a:xfrm>
            <a:off x="8357700" y="2049375"/>
            <a:ext cx="3392225" cy="3054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81" name="Google Shape;181;p18"/>
          <p:cNvPicPr preferRelativeResize="0"/>
          <p:nvPr/>
        </p:nvPicPr>
        <p:blipFill rotWithShape="1">
          <a:blip r:embed="rId4">
            <a:alphaModFix/>
          </a:blip>
          <a:srcRect b="0" l="0" r="19535" t="0"/>
          <a:stretch/>
        </p:blipFill>
        <p:spPr>
          <a:xfrm>
            <a:off x="4057700" y="2049375"/>
            <a:ext cx="4016051" cy="2446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82" name="Google Shape;182;p18"/>
          <p:cNvPicPr preferRelativeResize="0"/>
          <p:nvPr/>
        </p:nvPicPr>
        <p:blipFill rotWithShape="1">
          <a:blip r:embed="rId5">
            <a:alphaModFix/>
          </a:blip>
          <a:srcRect b="0" l="0" r="8382" t="18287"/>
          <a:stretch/>
        </p:blipFill>
        <p:spPr>
          <a:xfrm>
            <a:off x="191263" y="2049375"/>
            <a:ext cx="3582475" cy="27592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485775" rotWithShape="0" algn="bl" dir="5400000" dist="304800">
              <a:srgbClr val="000000">
                <a:alpha val="20000"/>
              </a:srgbClr>
            </a:outerShdw>
          </a:effectLst>
        </p:spPr>
      </p:pic>
      <p:sp>
        <p:nvSpPr>
          <p:cNvPr id="183" name="Google Shape;183;p18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-238925" y="895763"/>
            <a:ext cx="9914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Teremos 3 tipos possíveis de questões (todas estarão discriminadas com a informação do tipo na prova):</a:t>
            </a:r>
            <a:endParaRPr b="0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5" name="Google Shape;18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4609" y="116575"/>
            <a:ext cx="4649443" cy="4545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86" name="Google Shape;186;p18"/>
          <p:cNvSpPr/>
          <p:nvPr/>
        </p:nvSpPr>
        <p:spPr>
          <a:xfrm>
            <a:off x="266700" y="3289200"/>
            <a:ext cx="3507000" cy="279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4261400" y="2537750"/>
            <a:ext cx="3666300" cy="279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4232575" y="3335800"/>
            <a:ext cx="3666300" cy="279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8"/>
          <p:cNvSpPr txBox="1"/>
          <p:nvPr/>
        </p:nvSpPr>
        <p:spPr>
          <a:xfrm>
            <a:off x="-238925" y="1454300"/>
            <a:ext cx="4593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Questão única</a:t>
            </a:r>
            <a:endParaRPr b="1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0" name="Google Shape;190;p18"/>
          <p:cNvSpPr txBox="1"/>
          <p:nvPr/>
        </p:nvSpPr>
        <p:spPr>
          <a:xfrm>
            <a:off x="3768775" y="1454288"/>
            <a:ext cx="4593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Questão múltipla</a:t>
            </a:r>
            <a:endParaRPr b="1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1" name="Google Shape;191;p18"/>
          <p:cNvSpPr txBox="1"/>
          <p:nvPr/>
        </p:nvSpPr>
        <p:spPr>
          <a:xfrm>
            <a:off x="7849675" y="1493375"/>
            <a:ext cx="4593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Questão de certo ou errado</a:t>
            </a:r>
            <a:endParaRPr b="1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" name="Google Shape;192;p18"/>
          <p:cNvSpPr txBox="1"/>
          <p:nvPr/>
        </p:nvSpPr>
        <p:spPr>
          <a:xfrm>
            <a:off x="8362675" y="5236025"/>
            <a:ext cx="350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3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Novidade!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Agora é possível ter questões de certo ou errado.</a:t>
            </a:r>
            <a:endParaRPr b="0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3" name="Google Shape;193;p18"/>
          <p:cNvSpPr txBox="1"/>
          <p:nvPr/>
        </p:nvSpPr>
        <p:spPr>
          <a:xfrm>
            <a:off x="4202275" y="4706450"/>
            <a:ext cx="3726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É permitido selecionar mais de uma alternativa como resposta.</a:t>
            </a:r>
            <a:endParaRPr b="0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18"/>
          <p:cNvSpPr txBox="1"/>
          <p:nvPr/>
        </p:nvSpPr>
        <p:spPr>
          <a:xfrm>
            <a:off x="266700" y="5018800"/>
            <a:ext cx="3582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É permitido selecionar apenas uma alternativa como resposta.</a:t>
            </a:r>
            <a:endParaRPr b="0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2023-05-02T12:10:25Z</dcterms:created>
</cp:coreProperties>
</file>