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uIzajKgOOXlxLzRqP0CYUdScz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89d3d04a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" name="Google Shape;145;g2d89d3d04a8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89d3d04a8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d89d3d04a8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d89d3d04a8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8bb54b9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0" name="Google Shape;180;g2d8bb54b94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89d3d04a8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d89d3d04a8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2d89d3d04a8_0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89d3d04a8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d89d3d04a8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2d89d3d04a8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89d3d04a8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d89d3d04a8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2d89d3d04a8_0_1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6" name="Google Shape;24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6d6f88e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g2d6d6f88e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" name="Google Shape;66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0" name="Google Shape;80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6ed68d53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g2d6ed68d53b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89d3d04a8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2d89d3d04a8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2d89d3d04a8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89d3d04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g2d89d3d04a8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51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Relationship Id="rId4" Type="http://schemas.openxmlformats.org/officeDocument/2006/relationships/image" Target="../media/image42.png"/><Relationship Id="rId5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hyperlink" Target="https://atendimento.educacao.sp.gov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s://apps.apple.com/br/app/sala-do-futuro/id64740239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Relationship Id="rId4" Type="http://schemas.openxmlformats.org/officeDocument/2006/relationships/image" Target="../media/image9.png"/><Relationship Id="rId5" Type="http://schemas.openxmlformats.org/officeDocument/2006/relationships/hyperlink" Target="https://sed.educacao.sp.gov.br/saiba-como-acessa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8115975" y="5398500"/>
            <a:ext cx="2599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rPr b="1" lang="pt-BR" sz="2167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Servidor</a:t>
            </a:r>
            <a:endParaRPr b="1" i="0" sz="2167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305475" y="49701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d89d3d04a8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800" y="1697950"/>
            <a:ext cx="8747578" cy="346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d89d3d04a8_0_46"/>
          <p:cNvSpPr txBox="1"/>
          <p:nvPr/>
        </p:nvSpPr>
        <p:spPr>
          <a:xfrm>
            <a:off x="191300" y="306625"/>
            <a:ext cx="34446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Plataformas de Aprendizagem</a:t>
            </a:r>
            <a:endParaRPr b="0" i="0" sz="700" u="none" cap="none" strike="noStrik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d89d3d04a8_0_46"/>
          <p:cNvSpPr txBox="1"/>
          <p:nvPr/>
        </p:nvSpPr>
        <p:spPr>
          <a:xfrm>
            <a:off x="470975" y="873550"/>
            <a:ext cx="110634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Selecione para qual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turma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deseja acessar as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plataformas de aprendizagem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Em seguida clique na plataforma desejada para acessá-la.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g2d89d3d04a8_0_46"/>
          <p:cNvCxnSpPr/>
          <p:nvPr/>
        </p:nvCxnSpPr>
        <p:spPr>
          <a:xfrm flipH="1">
            <a:off x="4422075" y="2898525"/>
            <a:ext cx="1182900" cy="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51" name="Google Shape;151;g2d89d3d04a8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371" y="1717388"/>
            <a:ext cx="1515275" cy="4700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52" name="Google Shape;152;g2d89d3d04a8_0_46"/>
          <p:cNvSpPr/>
          <p:nvPr/>
        </p:nvSpPr>
        <p:spPr>
          <a:xfrm>
            <a:off x="1042400" y="4151525"/>
            <a:ext cx="1560900" cy="36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d89d3d04a8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2400" y="4661975"/>
            <a:ext cx="993750" cy="17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d89d3d04a8_0_46"/>
          <p:cNvSpPr/>
          <p:nvPr/>
        </p:nvSpPr>
        <p:spPr>
          <a:xfrm>
            <a:off x="4674150" y="4151525"/>
            <a:ext cx="1613400" cy="86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g2d89d3d04a8_0_46"/>
          <p:cNvCxnSpPr>
            <a:stCxn id="154" idx="2"/>
          </p:cNvCxnSpPr>
          <p:nvPr/>
        </p:nvCxnSpPr>
        <p:spPr>
          <a:xfrm>
            <a:off x="5480850" y="5013125"/>
            <a:ext cx="5100" cy="637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56" name="Google Shape;156;g2d89d3d04a8_0_46"/>
          <p:cNvSpPr txBox="1"/>
          <p:nvPr/>
        </p:nvSpPr>
        <p:spPr>
          <a:xfrm>
            <a:off x="2818825" y="5278850"/>
            <a:ext cx="83796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IMPORTANTE!</a:t>
            </a:r>
            <a:b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CMSP estão disponíveis </a:t>
            </a:r>
            <a:r>
              <a:rPr b="1" lang="pt-BR"/>
              <a:t>somente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canais e as salas de aula virtuais</a:t>
            </a:r>
            <a:r>
              <a:rPr lang="pt-BR"/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d89d3d04a8_0_46"/>
          <p:cNvSpPr txBox="1"/>
          <p:nvPr/>
        </p:nvSpPr>
        <p:spPr>
          <a:xfrm>
            <a:off x="3016350" y="6135863"/>
            <a:ext cx="110634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Pronto! Você será direcionado para a plataforma.</a:t>
            </a:r>
            <a:endParaRPr b="1" sz="1700"/>
          </a:p>
        </p:txBody>
      </p:sp>
      <p:sp>
        <p:nvSpPr>
          <p:cNvPr id="158" name="Google Shape;158;g2d89d3d04a8_0_46"/>
          <p:cNvSpPr txBox="1"/>
          <p:nvPr/>
        </p:nvSpPr>
        <p:spPr>
          <a:xfrm>
            <a:off x="5681175" y="2504825"/>
            <a:ext cx="5607000" cy="55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Selecione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turma </a:t>
            </a:r>
            <a:r>
              <a:rPr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deseja acessar as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plataformas de aprendizagem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seguida clique na plataforma desejada para acessá-la.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89d3d04a8_0_115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d89d3d04a8_0_115"/>
          <p:cNvSpPr txBox="1"/>
          <p:nvPr/>
        </p:nvSpPr>
        <p:spPr>
          <a:xfrm>
            <a:off x="465643" y="845763"/>
            <a:ext cx="10934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mensagens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podemos ver o Mural de avisos e as Notificações.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g2d89d3d04a8_0_115"/>
          <p:cNvGrpSpPr/>
          <p:nvPr/>
        </p:nvGrpSpPr>
        <p:grpSpPr>
          <a:xfrm>
            <a:off x="465650" y="1869250"/>
            <a:ext cx="1831850" cy="3874200"/>
            <a:chOff x="465650" y="1869250"/>
            <a:chExt cx="1831850" cy="3874200"/>
          </a:xfrm>
        </p:grpSpPr>
        <p:pic>
          <p:nvPicPr>
            <p:cNvPr id="167" name="Google Shape;167;g2d89d3d04a8_0_1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5650" y="1869250"/>
              <a:ext cx="1831850" cy="3874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168" name="Google Shape;168;g2d89d3d04a8_0_115"/>
            <p:cNvSpPr/>
            <p:nvPr/>
          </p:nvSpPr>
          <p:spPr>
            <a:xfrm>
              <a:off x="465650" y="4364100"/>
              <a:ext cx="1831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g2d89d3d04a8_0_115"/>
          <p:cNvGrpSpPr/>
          <p:nvPr/>
        </p:nvGrpSpPr>
        <p:grpSpPr>
          <a:xfrm>
            <a:off x="2472250" y="1869238"/>
            <a:ext cx="5534025" cy="2343150"/>
            <a:chOff x="2986900" y="1869238"/>
            <a:chExt cx="5534025" cy="2343150"/>
          </a:xfrm>
        </p:grpSpPr>
        <p:pic>
          <p:nvPicPr>
            <p:cNvPr id="170" name="Google Shape;170;g2d89d3d04a8_0_1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86900" y="1869238"/>
              <a:ext cx="5534025" cy="23431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171" name="Google Shape;171;g2d89d3d04a8_0_115"/>
            <p:cNvSpPr/>
            <p:nvPr/>
          </p:nvSpPr>
          <p:spPr>
            <a:xfrm>
              <a:off x="3191200" y="3677425"/>
              <a:ext cx="24027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2" name="Google Shape;172;g2d89d3d04a8_0_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9175" y="4212388"/>
            <a:ext cx="2343150" cy="111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73" name="Google Shape;173;g2d89d3d04a8_0_115"/>
          <p:cNvSpPr txBox="1"/>
          <p:nvPr/>
        </p:nvSpPr>
        <p:spPr>
          <a:xfrm>
            <a:off x="447500" y="1332250"/>
            <a:ext cx="3513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pt-BR" sz="1500"/>
              <a:t>Mural de avisos</a:t>
            </a:r>
            <a:endParaRPr b="1" sz="1500"/>
          </a:p>
        </p:txBody>
      </p:sp>
      <p:sp>
        <p:nvSpPr>
          <p:cNvPr id="174" name="Google Shape;174;g2d89d3d04a8_0_115"/>
          <p:cNvSpPr txBox="1"/>
          <p:nvPr/>
        </p:nvSpPr>
        <p:spPr>
          <a:xfrm>
            <a:off x="5197250" y="5471675"/>
            <a:ext cx="24870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aqui a turma desejada.</a:t>
            </a:r>
            <a:endParaRPr/>
          </a:p>
        </p:txBody>
      </p:sp>
      <p:cxnSp>
        <p:nvCxnSpPr>
          <p:cNvPr id="175" name="Google Shape;175;g2d89d3d04a8_0_115"/>
          <p:cNvCxnSpPr/>
          <p:nvPr/>
        </p:nvCxnSpPr>
        <p:spPr>
          <a:xfrm flipH="1" rot="10800000">
            <a:off x="4670750" y="1611900"/>
            <a:ext cx="1460100" cy="1341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76" name="Google Shape;176;g2d89d3d04a8_0_115"/>
          <p:cNvSpPr txBox="1"/>
          <p:nvPr/>
        </p:nvSpPr>
        <p:spPr>
          <a:xfrm>
            <a:off x="6130850" y="1074900"/>
            <a:ext cx="1902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Mensagens já visualizadas ficam aqui.</a:t>
            </a:r>
            <a:endParaRPr/>
          </a:p>
        </p:txBody>
      </p:sp>
      <p:sp>
        <p:nvSpPr>
          <p:cNvPr id="177" name="Google Shape;177;g2d89d3d04a8_0_115"/>
          <p:cNvSpPr txBox="1"/>
          <p:nvPr/>
        </p:nvSpPr>
        <p:spPr>
          <a:xfrm>
            <a:off x="8435450" y="1869250"/>
            <a:ext cx="3278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Mural de avisos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 permite que os professores publiquem comunicados e informações importantes para sua turma. Nele, os estudantes podem visualizar recados sobre atividades, prazos, conteúdos e outras orientações enviadas diretamente pelos docentes. Ele realiza essa publicação através da plataforma </a:t>
            </a:r>
            <a:r>
              <a:rPr b="1" lang="pt-BR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Sala do Futuro Professor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d8bb54b94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d8bb54b942_0_0"/>
          <p:cNvPicPr preferRelativeResize="0"/>
          <p:nvPr/>
        </p:nvPicPr>
        <p:blipFill rotWithShape="1">
          <a:blip r:embed="rId4">
            <a:alphaModFix/>
          </a:blip>
          <a:srcRect b="38897" l="0" r="51767" t="0"/>
          <a:stretch/>
        </p:blipFill>
        <p:spPr>
          <a:xfrm>
            <a:off x="5844600" y="1026125"/>
            <a:ext cx="4747197" cy="567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d8bb54b942_0_0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d8bb54b942_0_0"/>
          <p:cNvSpPr txBox="1"/>
          <p:nvPr/>
        </p:nvSpPr>
        <p:spPr>
          <a:xfrm>
            <a:off x="3547150" y="5197613"/>
            <a:ext cx="17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/>
              <a:t>Visualização Web</a:t>
            </a:r>
            <a:endParaRPr i="1" sz="1300"/>
          </a:p>
        </p:txBody>
      </p:sp>
      <p:sp>
        <p:nvSpPr>
          <p:cNvPr id="186" name="Google Shape;186;g2d8bb54b942_0_0"/>
          <p:cNvSpPr txBox="1"/>
          <p:nvPr/>
        </p:nvSpPr>
        <p:spPr>
          <a:xfrm>
            <a:off x="10057125" y="5197625"/>
            <a:ext cx="17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/>
              <a:t>Visualização Mobile</a:t>
            </a:r>
            <a:endParaRPr i="1" sz="1300"/>
          </a:p>
        </p:txBody>
      </p:sp>
      <p:grpSp>
        <p:nvGrpSpPr>
          <p:cNvPr id="187" name="Google Shape;187;g2d8bb54b942_0_0"/>
          <p:cNvGrpSpPr/>
          <p:nvPr/>
        </p:nvGrpSpPr>
        <p:grpSpPr>
          <a:xfrm>
            <a:off x="682429" y="2158501"/>
            <a:ext cx="4388246" cy="2878412"/>
            <a:chOff x="638579" y="2556263"/>
            <a:chExt cx="4388246" cy="2878412"/>
          </a:xfrm>
        </p:grpSpPr>
        <p:pic>
          <p:nvPicPr>
            <p:cNvPr id="188" name="Google Shape;188;g2d8bb54b942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8579" y="2556263"/>
              <a:ext cx="1268190" cy="2878144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grpSp>
          <p:nvGrpSpPr>
            <p:cNvPr id="189" name="Google Shape;189;g2d8bb54b942_0_0"/>
            <p:cNvGrpSpPr/>
            <p:nvPr/>
          </p:nvGrpSpPr>
          <p:grpSpPr>
            <a:xfrm>
              <a:off x="1906741" y="2556339"/>
              <a:ext cx="3120083" cy="1321068"/>
              <a:chOff x="2986900" y="1869238"/>
              <a:chExt cx="5534025" cy="2343150"/>
            </a:xfrm>
          </p:grpSpPr>
          <p:pic>
            <p:nvPicPr>
              <p:cNvPr id="190" name="Google Shape;190;g2d8bb54b942_0_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986900" y="1869238"/>
                <a:ext cx="5534025" cy="23431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42900" rotWithShape="0" algn="bl" dir="5400000" dist="209550">
                  <a:srgbClr val="000000">
                    <a:alpha val="20000"/>
                  </a:srgbClr>
                </a:outerShdw>
              </a:effectLst>
            </p:spPr>
          </p:pic>
          <p:sp>
            <p:nvSpPr>
              <p:cNvPr id="191" name="Google Shape;191;g2d8bb54b942_0_0"/>
              <p:cNvSpPr/>
              <p:nvPr/>
            </p:nvSpPr>
            <p:spPr>
              <a:xfrm>
                <a:off x="3191200" y="3677425"/>
                <a:ext cx="2402700" cy="4311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38100">
                <a:solidFill>
                  <a:srgbClr val="F7964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92" name="Google Shape;192;g2d8bb54b942_0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1906749" y="3877400"/>
              <a:ext cx="3120076" cy="15572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193" name="Google Shape;193;g2d8bb54b942_0_0"/>
            <p:cNvSpPr/>
            <p:nvPr/>
          </p:nvSpPr>
          <p:spPr>
            <a:xfrm>
              <a:off x="638579" y="4409687"/>
              <a:ext cx="1268100" cy="3204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g2d8bb54b942_0_0"/>
          <p:cNvSpPr txBox="1"/>
          <p:nvPr/>
        </p:nvSpPr>
        <p:spPr>
          <a:xfrm>
            <a:off x="191300" y="1263463"/>
            <a:ext cx="504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É assim que as mensagens são exibidas no Mural de Avisos.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89d3d04a8_0_133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d89d3d04a8_0_133"/>
          <p:cNvSpPr txBox="1"/>
          <p:nvPr/>
        </p:nvSpPr>
        <p:spPr>
          <a:xfrm>
            <a:off x="74068" y="991188"/>
            <a:ext cx="10934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As mensagens podem incluir vídeos, imagens, arquivos em PDF e texto. Abaixo está um exemplo de comunicado enviado pelo professor da turma.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2d89d3d04a8_0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500" y="2002025"/>
            <a:ext cx="4440906" cy="4402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03" name="Google Shape;203;g2d89d3d04a8_0_133"/>
          <p:cNvCxnSpPr/>
          <p:nvPr/>
        </p:nvCxnSpPr>
        <p:spPr>
          <a:xfrm flipH="1" rot="10800000">
            <a:off x="5956698" y="6142445"/>
            <a:ext cx="2437800" cy="10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04" name="Google Shape;204;g2d89d3d04a8_0_133"/>
          <p:cNvCxnSpPr/>
          <p:nvPr/>
        </p:nvCxnSpPr>
        <p:spPr>
          <a:xfrm flipH="1" rot="10800000">
            <a:off x="7655767" y="2511957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05" name="Google Shape;205;g2d89d3d04a8_0_133"/>
          <p:cNvSpPr txBox="1"/>
          <p:nvPr/>
        </p:nvSpPr>
        <p:spPr>
          <a:xfrm>
            <a:off x="8478450" y="5292250"/>
            <a:ext cx="30879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ler a mensagem completa, caso ela tenha mais texto para ser visualizada (após clicar, a mensagem ficará na guia </a:t>
            </a:r>
            <a:r>
              <a:rPr b="1" lang="pt-BR"/>
              <a:t>Todas</a:t>
            </a:r>
            <a:r>
              <a:rPr lang="pt-BR"/>
              <a:t>).</a:t>
            </a:r>
            <a:endParaRPr/>
          </a:p>
        </p:txBody>
      </p:sp>
      <p:pic>
        <p:nvPicPr>
          <p:cNvPr id="206" name="Google Shape;206;g2d89d3d04a8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300" y="1647301"/>
            <a:ext cx="2648254" cy="43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cxnSp>
        <p:nvCxnSpPr>
          <p:cNvPr id="207" name="Google Shape;207;g2d89d3d04a8_0_133"/>
          <p:cNvCxnSpPr/>
          <p:nvPr/>
        </p:nvCxnSpPr>
        <p:spPr>
          <a:xfrm>
            <a:off x="794325" y="1958775"/>
            <a:ext cx="0" cy="54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08" name="Google Shape;208;g2d89d3d04a8_0_133"/>
          <p:cNvCxnSpPr/>
          <p:nvPr/>
        </p:nvCxnSpPr>
        <p:spPr>
          <a:xfrm>
            <a:off x="2278050" y="1958775"/>
            <a:ext cx="0" cy="54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09" name="Google Shape;209;g2d89d3d04a8_0_133"/>
          <p:cNvSpPr txBox="1"/>
          <p:nvPr/>
        </p:nvSpPr>
        <p:spPr>
          <a:xfrm>
            <a:off x="74075" y="2569850"/>
            <a:ext cx="1212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Mensagens não lidas</a:t>
            </a:r>
            <a:endParaRPr/>
          </a:p>
        </p:txBody>
      </p:sp>
      <p:sp>
        <p:nvSpPr>
          <p:cNvPr id="210" name="Google Shape;210;g2d89d3d04a8_0_133"/>
          <p:cNvSpPr txBox="1"/>
          <p:nvPr/>
        </p:nvSpPr>
        <p:spPr>
          <a:xfrm>
            <a:off x="1714288" y="2655125"/>
            <a:ext cx="12126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Todas as mensagens</a:t>
            </a:r>
            <a:endParaRPr/>
          </a:p>
        </p:txBody>
      </p:sp>
      <p:cxnSp>
        <p:nvCxnSpPr>
          <p:cNvPr id="211" name="Google Shape;211;g2d89d3d04a8_0_133"/>
          <p:cNvCxnSpPr/>
          <p:nvPr/>
        </p:nvCxnSpPr>
        <p:spPr>
          <a:xfrm rot="10800000">
            <a:off x="7216000" y="1891725"/>
            <a:ext cx="0" cy="279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12" name="Google Shape;212;g2d89d3d04a8_0_133"/>
          <p:cNvSpPr txBox="1"/>
          <p:nvPr/>
        </p:nvSpPr>
        <p:spPr>
          <a:xfrm>
            <a:off x="6376900" y="1570925"/>
            <a:ext cx="324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200"/>
              <a:t>Data do envio da mensagem.</a:t>
            </a:r>
            <a:endParaRPr i="1" sz="1200"/>
          </a:p>
        </p:txBody>
      </p:sp>
      <p:sp>
        <p:nvSpPr>
          <p:cNvPr id="213" name="Google Shape;213;g2d89d3d04a8_0_133"/>
          <p:cNvSpPr txBox="1"/>
          <p:nvPr/>
        </p:nvSpPr>
        <p:spPr>
          <a:xfrm>
            <a:off x="8668650" y="2270525"/>
            <a:ext cx="30879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neste ícone para marcar a mensagem como lida </a:t>
            </a:r>
            <a:r>
              <a:rPr lang="pt-BR">
                <a:solidFill>
                  <a:srgbClr val="000000"/>
                </a:solidFill>
              </a:rPr>
              <a:t>(após clicar, a mensagem ficará na guia </a:t>
            </a:r>
            <a:r>
              <a:rPr b="1" lang="pt-BR">
                <a:solidFill>
                  <a:srgbClr val="000000"/>
                </a:solidFill>
              </a:rPr>
              <a:t>Todas</a:t>
            </a:r>
            <a:r>
              <a:rPr lang="pt-BR">
                <a:solidFill>
                  <a:srgbClr val="000000"/>
                </a:solidFill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89d3d04a8_0_151"/>
          <p:cNvSpPr txBox="1"/>
          <p:nvPr/>
        </p:nvSpPr>
        <p:spPr>
          <a:xfrm>
            <a:off x="191300" y="306625"/>
            <a:ext cx="14868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BF9000"/>
                </a:solidFill>
                <a:latin typeface="Verdana"/>
                <a:ea typeface="Verdana"/>
                <a:cs typeface="Verdana"/>
                <a:sym typeface="Verdana"/>
              </a:rPr>
              <a:t>Mensagens</a:t>
            </a:r>
            <a:endParaRPr b="0" i="0" sz="8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d89d3d04a8_0_151"/>
          <p:cNvSpPr txBox="1"/>
          <p:nvPr/>
        </p:nvSpPr>
        <p:spPr>
          <a:xfrm>
            <a:off x="447500" y="978475"/>
            <a:ext cx="3513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 startAt="2"/>
            </a:pPr>
            <a:r>
              <a:rPr b="1" lang="pt-BR" sz="1500"/>
              <a:t>Notificações</a:t>
            </a:r>
            <a:endParaRPr b="1" sz="1500"/>
          </a:p>
        </p:txBody>
      </p:sp>
      <p:sp>
        <p:nvSpPr>
          <p:cNvPr id="221" name="Google Shape;221;g2d89d3d04a8_0_151"/>
          <p:cNvSpPr txBox="1"/>
          <p:nvPr/>
        </p:nvSpPr>
        <p:spPr>
          <a:xfrm>
            <a:off x="447500" y="1515450"/>
            <a:ext cx="11064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notificações são enviadas diretamente pela SEDUC.  Selecione </a:t>
            </a:r>
            <a:r>
              <a:rPr b="1" lang="pt-BR"/>
              <a:t>Notificações </a:t>
            </a:r>
            <a:r>
              <a:rPr lang="pt-BR"/>
              <a:t>no Menu. As demais funções são idênticas às do Mural de avisos.</a:t>
            </a:r>
            <a:endParaRPr/>
          </a:p>
        </p:txBody>
      </p:sp>
      <p:grpSp>
        <p:nvGrpSpPr>
          <p:cNvPr id="222" name="Google Shape;222;g2d89d3d04a8_0_151"/>
          <p:cNvGrpSpPr/>
          <p:nvPr/>
        </p:nvGrpSpPr>
        <p:grpSpPr>
          <a:xfrm>
            <a:off x="447500" y="2278025"/>
            <a:ext cx="3573050" cy="2077725"/>
            <a:chOff x="447500" y="2278025"/>
            <a:chExt cx="3573050" cy="2077725"/>
          </a:xfrm>
        </p:grpSpPr>
        <p:pic>
          <p:nvPicPr>
            <p:cNvPr id="223" name="Google Shape;223;g2d89d3d04a8_0_1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7500" y="2278025"/>
              <a:ext cx="3573050" cy="207772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224" name="Google Shape;224;g2d89d3d04a8_0_151"/>
            <p:cNvSpPr/>
            <p:nvPr/>
          </p:nvSpPr>
          <p:spPr>
            <a:xfrm>
              <a:off x="942475" y="3699800"/>
              <a:ext cx="19998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g2d89d3d04a8_0_151"/>
          <p:cNvGrpSpPr/>
          <p:nvPr/>
        </p:nvGrpSpPr>
        <p:grpSpPr>
          <a:xfrm>
            <a:off x="4363150" y="2278025"/>
            <a:ext cx="6858000" cy="2914650"/>
            <a:chOff x="4419075" y="2278025"/>
            <a:chExt cx="6858000" cy="2914650"/>
          </a:xfrm>
        </p:grpSpPr>
        <p:pic>
          <p:nvPicPr>
            <p:cNvPr id="226" name="Google Shape;226;g2d89d3d04a8_0_1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19075" y="2278025"/>
              <a:ext cx="6858000" cy="29146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227" name="Google Shape;227;g2d89d3d04a8_0_1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24675" y="2497475"/>
              <a:ext cx="446452" cy="3179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2d89d3d04a8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249" y="1942348"/>
            <a:ext cx="3215764" cy="43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d89d3d04a8_0_164"/>
          <p:cNvSpPr txBox="1"/>
          <p:nvPr/>
        </p:nvSpPr>
        <p:spPr>
          <a:xfrm>
            <a:off x="191300" y="306625"/>
            <a:ext cx="12294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600">
                <a:solidFill>
                  <a:srgbClr val="F4CCCC"/>
                </a:solidFill>
                <a:latin typeface="Verdana"/>
                <a:ea typeface="Verdana"/>
                <a:cs typeface="Verdana"/>
                <a:sym typeface="Verdana"/>
              </a:rPr>
              <a:t>Pesquisa</a:t>
            </a:r>
            <a:endParaRPr b="0" i="0" sz="800" u="none" cap="none" strike="noStrike">
              <a:solidFill>
                <a:srgbClr val="F4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g2d89d3d04a8_0_164"/>
          <p:cNvGrpSpPr/>
          <p:nvPr/>
        </p:nvGrpSpPr>
        <p:grpSpPr>
          <a:xfrm>
            <a:off x="727196" y="1942362"/>
            <a:ext cx="2007823" cy="3582886"/>
            <a:chOff x="191300" y="1315250"/>
            <a:chExt cx="2219325" cy="3924300"/>
          </a:xfrm>
        </p:grpSpPr>
        <p:pic>
          <p:nvPicPr>
            <p:cNvPr id="236" name="Google Shape;236;g2d89d3d04a8_0_16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1300" y="1315250"/>
              <a:ext cx="2219325" cy="3924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sp>
          <p:nvSpPr>
            <p:cNvPr id="237" name="Google Shape;237;g2d89d3d04a8_0_164"/>
            <p:cNvSpPr/>
            <p:nvPr/>
          </p:nvSpPr>
          <p:spPr>
            <a:xfrm>
              <a:off x="268500" y="4639575"/>
              <a:ext cx="2081100" cy="431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796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8" name="Google Shape;238;g2d89d3d04a8_0_1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0043" y="3538279"/>
            <a:ext cx="1839906" cy="65832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39" name="Google Shape;239;g2d89d3d04a8_0_164"/>
          <p:cNvSpPr txBox="1"/>
          <p:nvPr/>
        </p:nvSpPr>
        <p:spPr>
          <a:xfrm>
            <a:off x="190200" y="996625"/>
            <a:ext cx="117582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pesquisas são realizadas pela Secretaria da Educação. A dinâmica de participação segue o mesmo formato das tarefas e provas.</a:t>
            </a:r>
            <a:endParaRPr/>
          </a:p>
        </p:txBody>
      </p:sp>
      <p:cxnSp>
        <p:nvCxnSpPr>
          <p:cNvPr id="240" name="Google Shape;240;g2d89d3d04a8_0_164"/>
          <p:cNvCxnSpPr/>
          <p:nvPr/>
        </p:nvCxnSpPr>
        <p:spPr>
          <a:xfrm flipH="1" rot="10800000">
            <a:off x="7801217" y="3864444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41" name="Google Shape;241;g2d89d3d04a8_0_164"/>
          <p:cNvCxnSpPr/>
          <p:nvPr/>
        </p:nvCxnSpPr>
        <p:spPr>
          <a:xfrm flipH="1" rot="10800000">
            <a:off x="5839167" y="5707382"/>
            <a:ext cx="9033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42" name="Google Shape;242;g2d89d3d04a8_0_164"/>
          <p:cNvSpPr txBox="1"/>
          <p:nvPr/>
        </p:nvSpPr>
        <p:spPr>
          <a:xfrm>
            <a:off x="8804650" y="3651888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Selecione a turma desejada.</a:t>
            </a:r>
            <a:endParaRPr/>
          </a:p>
        </p:txBody>
      </p:sp>
      <p:sp>
        <p:nvSpPr>
          <p:cNvPr id="243" name="Google Shape;243;g2d89d3d04a8_0_164"/>
          <p:cNvSpPr txBox="1"/>
          <p:nvPr/>
        </p:nvSpPr>
        <p:spPr>
          <a:xfrm>
            <a:off x="6932725" y="5494813"/>
            <a:ext cx="264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para prosseguir.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SERVIDOR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358025" y="76987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 b="43058" l="12396" r="9635" t="22216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/>
          <p:nvPr/>
        </p:nvSpPr>
        <p:spPr>
          <a:xfrm>
            <a:off x="6757300" y="39955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9995000" y="3728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14"/>
          <p:cNvCxnSpPr>
            <a:stCxn id="45" idx="3"/>
            <a:endCxn id="46" idx="1"/>
          </p:cNvCxnSpPr>
          <p:nvPr/>
        </p:nvCxnSpPr>
        <p:spPr>
          <a:xfrm>
            <a:off x="8815900" y="4157675"/>
            <a:ext cx="1179000" cy="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8" name="Google Shape;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2d6d6f88eb7_0_9"/>
          <p:cNvPicPr preferRelativeResize="0"/>
          <p:nvPr/>
        </p:nvPicPr>
        <p:blipFill rotWithShape="1">
          <a:blip r:embed="rId3">
            <a:alphaModFix/>
          </a:blip>
          <a:srcRect b="37027" l="17994" r="17692" t="14019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d6d6f88eb7_0_9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d6d6f88eb7_0_9"/>
          <p:cNvSpPr txBox="1"/>
          <p:nvPr/>
        </p:nvSpPr>
        <p:spPr>
          <a:xfrm>
            <a:off x="9425050" y="27872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d6d6f88eb7_0_9"/>
          <p:cNvSpPr/>
          <p:nvPr/>
        </p:nvSpPr>
        <p:spPr>
          <a:xfrm>
            <a:off x="7171875" y="34970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g2d6d6f88eb7_0_9"/>
          <p:cNvCxnSpPr>
            <a:stCxn id="56" idx="3"/>
            <a:endCxn id="55" idx="1"/>
          </p:cNvCxnSpPr>
          <p:nvPr/>
        </p:nvCxnSpPr>
        <p:spPr>
          <a:xfrm flipH="1" rot="10800000">
            <a:off x="7887975" y="32163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8" name="Google Shape;58;g2d6d6f88eb7_0_9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SERVIDOR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2d6d6f88eb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2d6d6f88eb7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d6d6f88eb7_0_9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2d6d6f88eb7_0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d6d6f88eb7_0_9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u="sng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2d6d6f88eb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201" y="1619207"/>
            <a:ext cx="5872500" cy="376093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69" name="Google Shape;69;g2d6d6f88eb7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288" y="1619213"/>
            <a:ext cx="4963155" cy="40477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70" name="Google Shape;70;g2d6d6f88eb7_0_24"/>
          <p:cNvSpPr txBox="1"/>
          <p:nvPr/>
        </p:nvSpPr>
        <p:spPr>
          <a:xfrm>
            <a:off x="7280275" y="5793825"/>
            <a:ext cx="50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Digite seu login e senha. (O mesmo utilizado na SED).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2d6d6f88eb7_0_24"/>
          <p:cNvSpPr/>
          <p:nvPr/>
        </p:nvSpPr>
        <p:spPr>
          <a:xfrm>
            <a:off x="482363" y="3336163"/>
            <a:ext cx="4698900" cy="816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d6d6f88eb7_0_24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SERVIDOR</a:t>
            </a:r>
            <a:endParaRPr b="1" sz="150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g2d6d6f88eb7_0_24"/>
          <p:cNvSpPr txBox="1"/>
          <p:nvPr/>
        </p:nvSpPr>
        <p:spPr>
          <a:xfrm>
            <a:off x="1363650" y="661000"/>
            <a:ext cx="946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Clique em</a:t>
            </a:r>
            <a:r>
              <a:rPr lang="pt-BR"/>
              <a:t> </a:t>
            </a:r>
            <a:r>
              <a:rPr b="1" lang="pt-BR">
                <a:solidFill>
                  <a:srgbClr val="C00000"/>
                </a:solidFill>
              </a:rPr>
              <a:t>Visão Pedagógica</a:t>
            </a:r>
            <a:r>
              <a:rPr lang="pt-BR"/>
              <a:t>, que mostra como o módulo é exibido em uma perspectiva similar do estudante.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4" name="Google Shape;74;g2d6d6f88eb7_0_24"/>
          <p:cNvSpPr/>
          <p:nvPr/>
        </p:nvSpPr>
        <p:spPr>
          <a:xfrm>
            <a:off x="8980350" y="4822438"/>
            <a:ext cx="2837700" cy="49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d6d6f88eb7_0_24"/>
          <p:cNvSpPr txBox="1"/>
          <p:nvPr/>
        </p:nvSpPr>
        <p:spPr>
          <a:xfrm>
            <a:off x="4754725" y="6214850"/>
            <a:ext cx="73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não tenha acesso, siga os passos em:</a:t>
            </a:r>
            <a:r>
              <a:rPr i="1" lang="pt-BR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pt-BR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https://sed.educacao.sp.gov.br/saiba-como-acessar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d6d6f88eb7_0_24"/>
          <p:cNvSpPr txBox="1"/>
          <p:nvPr/>
        </p:nvSpPr>
        <p:spPr>
          <a:xfrm>
            <a:off x="2359225" y="1061200"/>
            <a:ext cx="73293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C00000"/>
                </a:solidFill>
              </a:rPr>
              <a:t>IMPORTANTE: </a:t>
            </a:r>
            <a:r>
              <a:rPr lang="pt-BR" sz="1600">
                <a:solidFill>
                  <a:schemeClr val="dk1"/>
                </a:solidFill>
              </a:rPr>
              <a:t>Aqui você também acessa as Plataformas de Aprendizagem! </a:t>
            </a:r>
            <a:endParaRPr/>
          </a:p>
        </p:txBody>
      </p:sp>
      <p:sp>
        <p:nvSpPr>
          <p:cNvPr id="77" name="Google Shape;77;g2d6d6f88eb7_0_24"/>
          <p:cNvSpPr/>
          <p:nvPr/>
        </p:nvSpPr>
        <p:spPr>
          <a:xfrm>
            <a:off x="5351663" y="3497563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38e7293f2_0_0"/>
          <p:cNvSpPr txBox="1"/>
          <p:nvPr/>
        </p:nvSpPr>
        <p:spPr>
          <a:xfrm>
            <a:off x="274500" y="722125"/>
            <a:ext cx="10812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Aqui, o servidor acessa a plataforma de forma organizada, com o menu lateral à esquerda e os </a:t>
            </a:r>
            <a:r>
              <a:rPr b="1" lang="pt-BR" sz="1600">
                <a:latin typeface="Calibri"/>
                <a:ea typeface="Calibri"/>
                <a:cs typeface="Calibri"/>
                <a:sym typeface="Calibri"/>
              </a:rPr>
              <a:t>blocos de informação à direita</a:t>
            </a: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, facilitando a navegação.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2f38e7293f2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</a:t>
            </a:r>
            <a:r>
              <a:rPr b="1" lang="pt-BR" sz="150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SERVIDOR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2f38e7293f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31600" y="1912675"/>
            <a:ext cx="12080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f38e7293f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532" y="1544800"/>
            <a:ext cx="7681393" cy="479873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86" name="Google Shape;86;g2f38e7293f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800" y="2196000"/>
            <a:ext cx="22305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f38e7293f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5275" y="1645963"/>
            <a:ext cx="13620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f38e7293f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5075" y="2074824"/>
            <a:ext cx="1912827" cy="44294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9" name="Google Shape;89;g2f38e7293f2_0_0"/>
          <p:cNvSpPr/>
          <p:nvPr/>
        </p:nvSpPr>
        <p:spPr>
          <a:xfrm>
            <a:off x="4304271" y="2810907"/>
            <a:ext cx="5589000" cy="286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/>
        </p:nvSpPr>
        <p:spPr>
          <a:xfrm>
            <a:off x="191301" y="306625"/>
            <a:ext cx="12183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rgbClr val="FF9900"/>
                </a:solidFill>
                <a:latin typeface="Verdana"/>
                <a:ea typeface="Verdana"/>
                <a:cs typeface="Verdana"/>
                <a:sym typeface="Verdana"/>
              </a:rPr>
              <a:t>Tarefa SP</a:t>
            </a:r>
            <a:endParaRPr b="0" i="0" sz="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0350" y="817625"/>
            <a:ext cx="8259401" cy="5388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96" name="Google Shape;96;p15"/>
          <p:cNvSpPr txBox="1"/>
          <p:nvPr/>
        </p:nvSpPr>
        <p:spPr>
          <a:xfrm>
            <a:off x="246125" y="1153250"/>
            <a:ext cx="22710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15"/>
          <p:cNvCxnSpPr/>
          <p:nvPr/>
        </p:nvCxnSpPr>
        <p:spPr>
          <a:xfrm>
            <a:off x="5683300" y="2048275"/>
            <a:ext cx="447600" cy="346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98" name="Google Shape;98;p15"/>
          <p:cNvCxnSpPr/>
          <p:nvPr/>
        </p:nvCxnSpPr>
        <p:spPr>
          <a:xfrm>
            <a:off x="7480100" y="2048275"/>
            <a:ext cx="447600" cy="346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0900" y="2932100"/>
            <a:ext cx="2188275" cy="20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8874" y="1238803"/>
            <a:ext cx="2170375" cy="519084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1" name="Google Shape;101;p15"/>
          <p:cNvSpPr/>
          <p:nvPr/>
        </p:nvSpPr>
        <p:spPr>
          <a:xfrm>
            <a:off x="3649675" y="1793325"/>
            <a:ext cx="15078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246125" y="874525"/>
            <a:ext cx="32220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No menu lateral, em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Tarefa SP,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são exibidas as tarefas publicadas para sua turma. Caso o estudante participe de mais de uma turma, é possível filtrar por turma, além de selecionar o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status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 da tarefa, detalhado da seguinte forma: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A fazer:</a:t>
            </a:r>
            <a:r>
              <a:rPr b="1" lang="pt-BR" sz="13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as tarefas que ainda não foram realizadas ou enviadas;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Entregues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 tarefas já finalizadas e corrigidas;</a:t>
            </a:r>
            <a:br>
              <a:rPr lang="pt-BR" sz="1300">
                <a:latin typeface="Calibri"/>
                <a:ea typeface="Calibri"/>
                <a:cs typeface="Calibri"/>
                <a:sym typeface="Calibri"/>
              </a:rPr>
            </a:b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Expiradas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300">
                <a:latin typeface="Calibri"/>
                <a:ea typeface="Calibri"/>
                <a:cs typeface="Calibri"/>
                <a:sym typeface="Calibri"/>
              </a:rPr>
              <a:t> tarefas que já passaram do prazo e não foram realizadas;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17300" y="2446875"/>
            <a:ext cx="16954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8017300" y="2398375"/>
            <a:ext cx="1695300" cy="1137900"/>
          </a:xfrm>
          <a:prstGeom prst="rect">
            <a:avLst/>
          </a:prstGeom>
          <a:noFill/>
          <a:ln cap="flat" cmpd="sng" w="28575">
            <a:solidFill>
              <a:srgbClr val="ED7D3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41550" y="2778700"/>
            <a:ext cx="1686678" cy="2312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06" name="Google Shape;106;p1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9825350" y="2395075"/>
            <a:ext cx="1919100" cy="2923200"/>
          </a:xfrm>
          <a:prstGeom prst="rect">
            <a:avLst/>
          </a:prstGeom>
          <a:noFill/>
          <a:ln cap="flat" cmpd="sng" w="28575">
            <a:solidFill>
              <a:srgbClr val="ED7D3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246125" y="4636475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campo </a:t>
            </a:r>
            <a:r>
              <a:rPr b="1"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Componente</a:t>
            </a: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é possível aplicar um filtro para exibir exclusivamente tarefas relacionadas ao componente escolhido (digite no campo para encontrar o componente com maior facilidade):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d6ed68d53b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400" y="1268875"/>
            <a:ext cx="8792276" cy="4116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4" name="Google Shape;114;g2d6ed68d53b_0_56"/>
          <p:cNvSpPr txBox="1"/>
          <p:nvPr/>
        </p:nvSpPr>
        <p:spPr>
          <a:xfrm>
            <a:off x="191301" y="306625"/>
            <a:ext cx="20238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rgbClr val="93C47D"/>
                </a:solidFill>
                <a:latin typeface="Verdana"/>
                <a:ea typeface="Verdana"/>
                <a:cs typeface="Verdana"/>
                <a:sym typeface="Verdana"/>
              </a:rPr>
              <a:t>Redação Paulista</a:t>
            </a:r>
            <a:endParaRPr b="0" i="0" sz="7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d6ed68d53b_0_56"/>
          <p:cNvSpPr txBox="1"/>
          <p:nvPr/>
        </p:nvSpPr>
        <p:spPr>
          <a:xfrm>
            <a:off x="0" y="1951750"/>
            <a:ext cx="2942400" cy="26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Assim como na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Tarefa SP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(slide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 utilize os filtros para localizar a redação.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Todas as atividades de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redação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serão exibidas aqui.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É possível utilizar o filtro de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Turmas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, para visualizar por turma (aqui aparecem todas que foram atribuídas a você).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d6ed68d53b_0_56"/>
          <p:cNvSpPr/>
          <p:nvPr/>
        </p:nvSpPr>
        <p:spPr>
          <a:xfrm>
            <a:off x="3055400" y="3109600"/>
            <a:ext cx="1531500" cy="33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89d3d04a8_0_81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g2d89d3d04a8_0_81"/>
          <p:cNvSpPr txBox="1"/>
          <p:nvPr/>
        </p:nvSpPr>
        <p:spPr>
          <a:xfrm>
            <a:off x="626500" y="1002063"/>
            <a:ext cx="501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 a situação atual da prova.</a:t>
            </a:r>
            <a:endParaRPr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d89d3d04a8_0_81"/>
          <p:cNvSpPr txBox="1"/>
          <p:nvPr/>
        </p:nvSpPr>
        <p:spPr>
          <a:xfrm>
            <a:off x="191301" y="306625"/>
            <a:ext cx="9162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9900FF"/>
                </a:solidFill>
                <a:latin typeface="Verdana"/>
                <a:ea typeface="Verdana"/>
                <a:cs typeface="Verdana"/>
                <a:sym typeface="Verdana"/>
              </a:rPr>
              <a:t>Provas</a:t>
            </a:r>
            <a:endParaRPr b="0" i="0" sz="7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d89d3d04a8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98825" y="2896975"/>
            <a:ext cx="140775" cy="162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d89d3d04a8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50" y="1996075"/>
            <a:ext cx="7744625" cy="35321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27" name="Google Shape;127;g2d89d3d04a8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7660" y="3477325"/>
            <a:ext cx="2373052" cy="1591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d89d3d04a8_0_81"/>
          <p:cNvSpPr/>
          <p:nvPr/>
        </p:nvSpPr>
        <p:spPr>
          <a:xfrm>
            <a:off x="3215308" y="3472704"/>
            <a:ext cx="2370300" cy="16086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d89d3d04a8_0_81"/>
          <p:cNvSpPr txBox="1"/>
          <p:nvPr/>
        </p:nvSpPr>
        <p:spPr>
          <a:xfrm>
            <a:off x="8524600" y="2369100"/>
            <a:ext cx="3000000" cy="2786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fazer: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provas que ainda não foram realizadas ou enviadas;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Entregues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provas já finalizadas e corrigidas;</a:t>
            </a:r>
            <a:b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Expiradas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provas que já passaram do prazo e não foram realizadas (não mais disponíveis para realização);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g2d89d3d04a8_0_81"/>
          <p:cNvCxnSpPr/>
          <p:nvPr/>
        </p:nvCxnSpPr>
        <p:spPr>
          <a:xfrm>
            <a:off x="2767700" y="2804788"/>
            <a:ext cx="447600" cy="346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2d89d3d04a8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220" y="1782475"/>
            <a:ext cx="7559951" cy="4276949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6" name="Google Shape;136;g2d89d3d04a8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25" y="1704100"/>
            <a:ext cx="2192300" cy="3606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7" name="Google Shape;137;g2d89d3d04a8_0_14"/>
          <p:cNvSpPr txBox="1"/>
          <p:nvPr/>
        </p:nvSpPr>
        <p:spPr>
          <a:xfrm>
            <a:off x="191301" y="306625"/>
            <a:ext cx="20685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pt-BR" sz="1500">
                <a:solidFill>
                  <a:srgbClr val="4A86E8"/>
                </a:solidFill>
                <a:latin typeface="Verdana"/>
                <a:ea typeface="Verdana"/>
                <a:cs typeface="Verdana"/>
                <a:sym typeface="Verdana"/>
              </a:rPr>
              <a:t>Materiais Digitais</a:t>
            </a:r>
            <a:endParaRPr b="0" i="0" sz="7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d89d3d04a8_0_14"/>
          <p:cNvSpPr/>
          <p:nvPr/>
        </p:nvSpPr>
        <p:spPr>
          <a:xfrm>
            <a:off x="714725" y="4856875"/>
            <a:ext cx="20685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d89d3d04a8_0_14"/>
          <p:cNvSpPr txBox="1"/>
          <p:nvPr/>
        </p:nvSpPr>
        <p:spPr>
          <a:xfrm>
            <a:off x="2450100" y="638625"/>
            <a:ext cx="90285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No menu, na opção </a:t>
            </a:r>
            <a:r>
              <a:rPr b="1" lang="pt-BR" sz="1500">
                <a:latin typeface="Calibri"/>
                <a:ea typeface="Calibri"/>
                <a:cs typeface="Calibri"/>
                <a:sym typeface="Calibri"/>
              </a:rPr>
              <a:t>Materiais Digitais</a:t>
            </a: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, o servidor pode acessar o Repositório diretamente. Ele é automaticamente autenticado e redirecionado, permitindo o acesso imediato aos materiais disponíveis. 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Selecione os filtros correspondentes para sua busca.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d89d3d04a8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8350" y="3233200"/>
            <a:ext cx="5047104" cy="4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d89d3d04a8_0_14"/>
          <p:cNvSpPr/>
          <p:nvPr/>
        </p:nvSpPr>
        <p:spPr>
          <a:xfrm>
            <a:off x="4102675" y="3233200"/>
            <a:ext cx="1297800" cy="41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2d89d3d04a8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65975" y="1837475"/>
            <a:ext cx="720250" cy="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