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gCr0JuV7b3sanTTCHMUjEmcSG8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6ed68d53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6" name="Google Shape;146;g2d6ed68d53b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6ed68d53b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5" name="Google Shape;155;g2d6ed68d53b_0_2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6ed68d53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5" name="Google Shape;165;g2d6ed68d53b_0_2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d6ed68d53b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7" name="Google Shape;187;g2d6ed68d53b_0_2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6ed68d53b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6" name="Google Shape;206;g2d6ed68d53b_0_5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d6ed68d53b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5" name="Google Shape;225;g2d6ed68d53b_0_3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6ed68d53b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8" name="Google Shape;238;g2d6ed68d53b_0_3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d6ed68d53b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2" name="Google Shape;252;g2d6ed68d53b_0_3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d6ed68d53b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8" name="Google Shape;268;g2d6ed68d53b_0_4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6ed68d53b_0_4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2d6ed68d53b_0_4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g2d6ed68d53b_0_4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d6ed68d53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6" name="Google Shape;296;g2d6ed68d53b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d6ed68d53b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d6ed68d53b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d6ed68d53b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d6ed68d53b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d6ed68d53b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2d6ed68d53b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d89d497452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2d89d497452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g2d89d497452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d6ed68d53b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d6ed68d53b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2d6ed68d53b_0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d6ed68d53b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d6ed68d53b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2d6ed68d53b_0_1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d6ed68d53b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d6ed68d53b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d6ed68d53b_0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d6ed68d53b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d6ed68d53b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2d6ed68d53b_0_1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d6ed68d53b_0_2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d6ed68d53b_0_2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2d6ed68d53b_0_2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d89d497452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g2d89d497452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g2d89d497452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6d6f88e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" name="Google Shape;51;g2d6d6f88eb7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d8bb7ca3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1" name="Google Shape;441;g2d8bb7ca38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d89d497452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2d89d497452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g2d89d497452_0_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d89d497452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g2d89d497452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8" name="Google Shape;478;g2d89d497452_0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d89d497452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g2d89d497452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g2d89d497452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7" name="Google Shape;50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6d6f88eb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6" name="Google Shape;66;g2d6d6f88eb7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38e7293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2" name="Google Shape;82;g2f38e7293f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6ed68d53b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1" name="Google Shape;91;g2d6ed68d53b_0_2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0" name="Google Shape;11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6ed68d53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6" name="Google Shape;126;g2d6ed68d53b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6ed68d53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8" name="Google Shape;138;g2d6ed68d53b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22.png"/><Relationship Id="rId10" Type="http://schemas.openxmlformats.org/officeDocument/2006/relationships/image" Target="../media/image32.png"/><Relationship Id="rId9" Type="http://schemas.openxmlformats.org/officeDocument/2006/relationships/image" Target="../media/image21.png"/><Relationship Id="rId5" Type="http://schemas.openxmlformats.org/officeDocument/2006/relationships/image" Target="../media/image29.png"/><Relationship Id="rId6" Type="http://schemas.openxmlformats.org/officeDocument/2006/relationships/image" Target="../media/image77.png"/><Relationship Id="rId7" Type="http://schemas.openxmlformats.org/officeDocument/2006/relationships/image" Target="../media/image27.png"/><Relationship Id="rId8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7.png"/><Relationship Id="rId4" Type="http://schemas.openxmlformats.org/officeDocument/2006/relationships/image" Target="../media/image45.png"/><Relationship Id="rId5" Type="http://schemas.openxmlformats.org/officeDocument/2006/relationships/image" Target="../media/image39.png"/><Relationship Id="rId6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5.png"/><Relationship Id="rId4" Type="http://schemas.openxmlformats.org/officeDocument/2006/relationships/image" Target="../media/image38.png"/><Relationship Id="rId5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58.png"/><Relationship Id="rId5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png"/><Relationship Id="rId4" Type="http://schemas.openxmlformats.org/officeDocument/2006/relationships/image" Target="../media/image52.png"/><Relationship Id="rId5" Type="http://schemas.openxmlformats.org/officeDocument/2006/relationships/image" Target="../media/image50.png"/><Relationship Id="rId6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Relationship Id="rId4" Type="http://schemas.openxmlformats.org/officeDocument/2006/relationships/image" Target="../media/image61.png"/><Relationship Id="rId5" Type="http://schemas.openxmlformats.org/officeDocument/2006/relationships/image" Target="../media/image7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Relationship Id="rId4" Type="http://schemas.openxmlformats.org/officeDocument/2006/relationships/image" Target="../media/image59.png"/><Relationship Id="rId5" Type="http://schemas.openxmlformats.org/officeDocument/2006/relationships/image" Target="../media/image49.png"/><Relationship Id="rId6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6.png"/><Relationship Id="rId4" Type="http://schemas.openxmlformats.org/officeDocument/2006/relationships/image" Target="../media/image67.png"/><Relationship Id="rId5" Type="http://schemas.openxmlformats.org/officeDocument/2006/relationships/image" Target="../media/image7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7.png"/><Relationship Id="rId4" Type="http://schemas.openxmlformats.org/officeDocument/2006/relationships/image" Target="../media/image69.png"/><Relationship Id="rId5" Type="http://schemas.openxmlformats.org/officeDocument/2006/relationships/image" Target="../media/image9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7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9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0.png"/><Relationship Id="rId4" Type="http://schemas.openxmlformats.org/officeDocument/2006/relationships/image" Target="../media/image65.png"/><Relationship Id="rId5" Type="http://schemas.openxmlformats.org/officeDocument/2006/relationships/image" Target="../media/image10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5.png"/><Relationship Id="rId4" Type="http://schemas.openxmlformats.org/officeDocument/2006/relationships/image" Target="../media/image68.png"/><Relationship Id="rId5" Type="http://schemas.openxmlformats.org/officeDocument/2006/relationships/image" Target="../media/image71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5.png"/><Relationship Id="rId4" Type="http://schemas.openxmlformats.org/officeDocument/2006/relationships/image" Target="../media/image76.png"/><Relationship Id="rId5" Type="http://schemas.openxmlformats.org/officeDocument/2006/relationships/image" Target="../media/image78.png"/><Relationship Id="rId6" Type="http://schemas.openxmlformats.org/officeDocument/2006/relationships/image" Target="../media/image102.png"/><Relationship Id="rId7" Type="http://schemas.openxmlformats.org/officeDocument/2006/relationships/image" Target="../media/image7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1.png"/><Relationship Id="rId4" Type="http://schemas.openxmlformats.org/officeDocument/2006/relationships/image" Target="../media/image80.png"/><Relationship Id="rId5" Type="http://schemas.openxmlformats.org/officeDocument/2006/relationships/image" Target="../media/image8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hyperlink" Target="https://play.google.com/store/apps/details?id=br.gov.sp.educacao.saladofuturo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s://apps.apple.com/br/app/sala-do-futuro/id6474023966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97.png"/><Relationship Id="rId5" Type="http://schemas.openxmlformats.org/officeDocument/2006/relationships/image" Target="../media/image81.png"/><Relationship Id="rId6" Type="http://schemas.openxmlformats.org/officeDocument/2006/relationships/image" Target="../media/image80.png"/><Relationship Id="rId7" Type="http://schemas.openxmlformats.org/officeDocument/2006/relationships/image" Target="../media/image8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1.png"/><Relationship Id="rId4" Type="http://schemas.openxmlformats.org/officeDocument/2006/relationships/image" Target="../media/image90.png"/><Relationship Id="rId5" Type="http://schemas.openxmlformats.org/officeDocument/2006/relationships/image" Target="../media/image9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6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hyperlink" Target="https://atendimento.educacao.sp.gov.b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hyperlink" Target="https://sed.educacao.sp.gov.br/saiba-como-acessa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jp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56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8263250" y="5407575"/>
            <a:ext cx="2599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rPr b="1" lang="pt-BR" sz="2167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Módulo Estudante</a:t>
            </a:r>
            <a:endParaRPr b="1" i="0" sz="21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260725" y="5046300"/>
            <a:ext cx="622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23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 DO FUTURO - 202</a:t>
            </a:r>
            <a:r>
              <a:rPr b="1" lang="pt-BR" sz="23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23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i="0" sz="19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36" y="4970100"/>
            <a:ext cx="886964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2d6ed68d53b_0_68"/>
          <p:cNvPicPr preferRelativeResize="0"/>
          <p:nvPr/>
        </p:nvPicPr>
        <p:blipFill rotWithShape="1">
          <a:blip r:embed="rId3">
            <a:alphaModFix/>
          </a:blip>
          <a:srcRect b="39646" l="0" r="0" t="0"/>
          <a:stretch/>
        </p:blipFill>
        <p:spPr>
          <a:xfrm>
            <a:off x="3455225" y="1668825"/>
            <a:ext cx="8564925" cy="3288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49" name="Google Shape;149;g2d6ed68d53b_0_68"/>
          <p:cNvSpPr txBox="1"/>
          <p:nvPr/>
        </p:nvSpPr>
        <p:spPr>
          <a:xfrm>
            <a:off x="191301" y="306625"/>
            <a:ext cx="9162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endParaRPr b="0" i="0" sz="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d6ed68d53b_0_68"/>
          <p:cNvSpPr txBox="1"/>
          <p:nvPr/>
        </p:nvSpPr>
        <p:spPr>
          <a:xfrm>
            <a:off x="171850" y="1869225"/>
            <a:ext cx="2864100" cy="54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Assim como na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Tarefa SP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(slide 7), utilize os filtros para localizar a prova.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Todas as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provas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serão exibidas aqui.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latin typeface="Calibri"/>
                <a:ea typeface="Calibri"/>
                <a:cs typeface="Calibri"/>
                <a:sym typeface="Calibri"/>
              </a:rPr>
              <a:t>Exemplos: Prova Paulista e Prova de Recuperação.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d6ed68d53b_0_68"/>
          <p:cNvSpPr/>
          <p:nvPr/>
        </p:nvSpPr>
        <p:spPr>
          <a:xfrm>
            <a:off x="3455225" y="4015550"/>
            <a:ext cx="1682700" cy="41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2d6ed68d53b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1175" y="3375375"/>
            <a:ext cx="1987075" cy="3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2d6ed68d53b_0_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500" y="948025"/>
            <a:ext cx="6729824" cy="4001517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58" name="Google Shape;158;g2d6ed68d53b_0_261"/>
          <p:cNvSpPr txBox="1"/>
          <p:nvPr/>
        </p:nvSpPr>
        <p:spPr>
          <a:xfrm>
            <a:off x="191301" y="306625"/>
            <a:ext cx="9162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endParaRPr b="0" i="0" sz="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d6ed68d53b_0_261"/>
          <p:cNvSpPr txBox="1"/>
          <p:nvPr/>
        </p:nvSpPr>
        <p:spPr>
          <a:xfrm>
            <a:off x="191300" y="1074925"/>
            <a:ext cx="39438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Como exemplo, vamos usar a </a:t>
            </a: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Prova Paulista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d6ed68d53b_0_261"/>
          <p:cNvSpPr/>
          <p:nvPr/>
        </p:nvSpPr>
        <p:spPr>
          <a:xfrm>
            <a:off x="9021575" y="2235125"/>
            <a:ext cx="2132700" cy="41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d6ed68d53b_0_261"/>
          <p:cNvSpPr txBox="1"/>
          <p:nvPr/>
        </p:nvSpPr>
        <p:spPr>
          <a:xfrm>
            <a:off x="336175" y="3732600"/>
            <a:ext cx="39438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Clique em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Prosseguir para a Prova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iniciá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-la.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Google Shape;162;g2d6ed68d53b_0_261"/>
          <p:cNvCxnSpPr/>
          <p:nvPr/>
        </p:nvCxnSpPr>
        <p:spPr>
          <a:xfrm>
            <a:off x="3989300" y="4035050"/>
            <a:ext cx="1221300" cy="246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g2d6ed68d53b_0_294"/>
          <p:cNvGrpSpPr/>
          <p:nvPr/>
        </p:nvGrpSpPr>
        <p:grpSpPr>
          <a:xfrm>
            <a:off x="1505907" y="2340757"/>
            <a:ext cx="2371335" cy="2492180"/>
            <a:chOff x="1306475" y="1723750"/>
            <a:chExt cx="1855795" cy="2008850"/>
          </a:xfrm>
        </p:grpSpPr>
        <p:pic>
          <p:nvPicPr>
            <p:cNvPr id="168" name="Google Shape;168;g2d6ed68d53b_0_29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06475" y="1723750"/>
              <a:ext cx="1855795" cy="200885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169" name="Google Shape;169;g2d6ed68d53b_0_29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41075" y="2767650"/>
              <a:ext cx="460500" cy="199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g2d6ed68d53b_0_294"/>
          <p:cNvSpPr txBox="1"/>
          <p:nvPr/>
        </p:nvSpPr>
        <p:spPr>
          <a:xfrm>
            <a:off x="191301" y="306625"/>
            <a:ext cx="9162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endParaRPr b="0" i="0" sz="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d6ed68d53b_0_294"/>
          <p:cNvSpPr txBox="1"/>
          <p:nvPr/>
        </p:nvSpPr>
        <p:spPr>
          <a:xfrm>
            <a:off x="306511" y="1307375"/>
            <a:ext cx="4209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Agora digite seu primeiro nome. Em seguida, clique em:</a:t>
            </a:r>
            <a:r>
              <a:rPr b="1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Iniciar a Prova</a:t>
            </a:r>
            <a:r>
              <a:rPr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i="0" sz="16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g2d6ed68d53b_0_294"/>
          <p:cNvCxnSpPr/>
          <p:nvPr/>
        </p:nvCxnSpPr>
        <p:spPr>
          <a:xfrm>
            <a:off x="703800" y="3754125"/>
            <a:ext cx="860400" cy="7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173" name="Google Shape;173;g2d6ed68d53b_0_294"/>
          <p:cNvCxnSpPr/>
          <p:nvPr/>
        </p:nvCxnSpPr>
        <p:spPr>
          <a:xfrm>
            <a:off x="703800" y="4591663"/>
            <a:ext cx="860400" cy="7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174" name="Google Shape;174;g2d6ed68d53b_0_294"/>
          <p:cNvSpPr txBox="1"/>
          <p:nvPr/>
        </p:nvSpPr>
        <p:spPr>
          <a:xfrm>
            <a:off x="306511" y="5429200"/>
            <a:ext cx="420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pt-BR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Esse processo é realizado para garantir que você está autenticado no equipamento com seu login e realizando a sua prova.</a:t>
            </a:r>
            <a:endParaRPr i="1" sz="1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g2d6ed68d53b_0_294"/>
          <p:cNvGrpSpPr/>
          <p:nvPr/>
        </p:nvGrpSpPr>
        <p:grpSpPr>
          <a:xfrm>
            <a:off x="6549014" y="1368854"/>
            <a:ext cx="4324235" cy="4931300"/>
            <a:chOff x="6773299" y="807400"/>
            <a:chExt cx="4688026" cy="5619075"/>
          </a:xfrm>
        </p:grpSpPr>
        <p:pic>
          <p:nvPicPr>
            <p:cNvPr id="176" name="Google Shape;176;g2d6ed68d53b_0_29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73299" y="807400"/>
              <a:ext cx="4688024" cy="5619075"/>
            </a:xfrm>
            <a:prstGeom prst="rect">
              <a:avLst/>
            </a:prstGeom>
            <a:noFill/>
            <a:ln cap="flat" cmpd="sng" w="9525">
              <a:solidFill>
                <a:srgbClr val="44546A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177" name="Google Shape;177;g2d6ed68d53b_0_29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75600" y="807400"/>
              <a:ext cx="4685725" cy="1187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g2d6ed68d53b_0_294"/>
          <p:cNvSpPr/>
          <p:nvPr/>
        </p:nvSpPr>
        <p:spPr>
          <a:xfrm rot="-5400000">
            <a:off x="4807800" y="3004850"/>
            <a:ext cx="663900" cy="11640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d6ed68d53b_0_294"/>
          <p:cNvSpPr txBox="1"/>
          <p:nvPr/>
        </p:nvSpPr>
        <p:spPr>
          <a:xfrm>
            <a:off x="6549038" y="752250"/>
            <a:ext cx="43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 prova está aberta, e você já pode começar!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0" name="Google Shape;180;g2d6ed68d53b_0_2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9025" y="3561475"/>
            <a:ext cx="31965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d6ed68d53b_0_2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1700" y="5697225"/>
            <a:ext cx="40339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d6ed68d53b_0_2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71050" y="1368852"/>
            <a:ext cx="4280199" cy="11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d6ed68d53b_0_29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46550" y="1368850"/>
            <a:ext cx="4324200" cy="11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d6ed68d53b_0_29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80875" y="1984475"/>
            <a:ext cx="10373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6ed68d53b_0_278"/>
          <p:cNvSpPr txBox="1"/>
          <p:nvPr/>
        </p:nvSpPr>
        <p:spPr>
          <a:xfrm>
            <a:off x="191301" y="306625"/>
            <a:ext cx="9162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endParaRPr b="0" i="0" sz="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2d6ed68d53b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7900" y="594225"/>
            <a:ext cx="7428050" cy="5770001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91" name="Google Shape;191;g2d6ed68d53b_0_278"/>
          <p:cNvSpPr txBox="1"/>
          <p:nvPr/>
        </p:nvSpPr>
        <p:spPr>
          <a:xfrm>
            <a:off x="100550" y="1017500"/>
            <a:ext cx="3477600" cy="110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500" u="none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Novidade:</a:t>
            </a:r>
            <a:r>
              <a:rPr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Será exibida uma questão por página, e você poderá pular ou retornar para outras questões utilizando o mapa de questões. </a:t>
            </a:r>
            <a:endParaRPr b="1" i="0" sz="15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d6ed68d53b_0_278"/>
          <p:cNvSpPr txBox="1"/>
          <p:nvPr/>
        </p:nvSpPr>
        <p:spPr>
          <a:xfrm>
            <a:off x="159775" y="2524225"/>
            <a:ext cx="3477600" cy="64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questões podem ser de resposta única, certo ou errado, ou múltipla escolha.</a:t>
            </a:r>
            <a:endParaRPr i="0" sz="15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d6ed68d53b_0_278"/>
          <p:cNvSpPr txBox="1"/>
          <p:nvPr/>
        </p:nvSpPr>
        <p:spPr>
          <a:xfrm>
            <a:off x="159775" y="3637050"/>
            <a:ext cx="3477600" cy="64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slide seguinte mostraremos os tipos de questões.</a:t>
            </a:r>
            <a:endParaRPr i="0" sz="15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g2d6ed68d53b_0_278"/>
          <p:cNvCxnSpPr>
            <a:stCxn id="191" idx="3"/>
          </p:cNvCxnSpPr>
          <p:nvPr/>
        </p:nvCxnSpPr>
        <p:spPr>
          <a:xfrm flipH="1" rot="10800000">
            <a:off x="3578150" y="939800"/>
            <a:ext cx="787800" cy="631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95" name="Google Shape;195;g2d6ed68d53b_0_278"/>
          <p:cNvSpPr/>
          <p:nvPr/>
        </p:nvSpPr>
        <p:spPr>
          <a:xfrm>
            <a:off x="8367525" y="670700"/>
            <a:ext cx="261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d6ed68d53b_0_278"/>
          <p:cNvSpPr txBox="1"/>
          <p:nvPr/>
        </p:nvSpPr>
        <p:spPr>
          <a:xfrm>
            <a:off x="8870625" y="950300"/>
            <a:ext cx="211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Avança para as próximas questões.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g2d6ed68d53b_0_278"/>
          <p:cNvCxnSpPr/>
          <p:nvPr/>
        </p:nvCxnSpPr>
        <p:spPr>
          <a:xfrm>
            <a:off x="8628525" y="797450"/>
            <a:ext cx="298200" cy="199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98" name="Google Shape;198;g2d6ed68d53b_0_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234167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d6ed68d53b_0_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333160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d6ed68d53b_0_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285912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d6ed68d53b_0_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3912625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d6ed68d53b_0_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5800" y="458335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d6ed68d53b_0_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5075" y="1426400"/>
            <a:ext cx="1217775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2d6ed68d53b_0_500"/>
          <p:cNvPicPr preferRelativeResize="0"/>
          <p:nvPr/>
        </p:nvPicPr>
        <p:blipFill rotWithShape="1">
          <a:blip r:embed="rId3">
            <a:alphaModFix/>
          </a:blip>
          <a:srcRect b="0" l="0" r="11979" t="0"/>
          <a:stretch/>
        </p:blipFill>
        <p:spPr>
          <a:xfrm>
            <a:off x="8357700" y="2049375"/>
            <a:ext cx="3392225" cy="305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09" name="Google Shape;209;g2d6ed68d53b_0_500"/>
          <p:cNvPicPr preferRelativeResize="0"/>
          <p:nvPr/>
        </p:nvPicPr>
        <p:blipFill rotWithShape="1">
          <a:blip r:embed="rId4">
            <a:alphaModFix/>
          </a:blip>
          <a:srcRect b="0" l="0" r="19536" t="0"/>
          <a:stretch/>
        </p:blipFill>
        <p:spPr>
          <a:xfrm>
            <a:off x="4057700" y="2049375"/>
            <a:ext cx="4016051" cy="244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10" name="Google Shape;210;g2d6ed68d53b_0_500"/>
          <p:cNvPicPr preferRelativeResize="0"/>
          <p:nvPr/>
        </p:nvPicPr>
        <p:blipFill rotWithShape="1">
          <a:blip r:embed="rId5">
            <a:alphaModFix/>
          </a:blip>
          <a:srcRect b="0" l="0" r="8382" t="18287"/>
          <a:stretch/>
        </p:blipFill>
        <p:spPr>
          <a:xfrm>
            <a:off x="191263" y="2049375"/>
            <a:ext cx="3582475" cy="2759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485775" rotWithShape="0" algn="bl" dir="5400000" dist="304800">
              <a:srgbClr val="000000">
                <a:alpha val="20000"/>
              </a:srgbClr>
            </a:outerShdw>
          </a:effectLst>
        </p:spPr>
      </p:pic>
      <p:sp>
        <p:nvSpPr>
          <p:cNvPr id="211" name="Google Shape;211;g2d6ed68d53b_0_500"/>
          <p:cNvSpPr txBox="1"/>
          <p:nvPr/>
        </p:nvSpPr>
        <p:spPr>
          <a:xfrm>
            <a:off x="-238925" y="895763"/>
            <a:ext cx="9914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Temos 3 tipos possíveis de questões (todas estarão discriminadas com a informação do tipo na prova):</a:t>
            </a:r>
            <a:endParaRPr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2" name="Google Shape;212;g2d6ed68d53b_0_5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4609" y="116575"/>
            <a:ext cx="4649443" cy="4545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13" name="Google Shape;213;g2d6ed68d53b_0_500"/>
          <p:cNvSpPr/>
          <p:nvPr/>
        </p:nvSpPr>
        <p:spPr>
          <a:xfrm>
            <a:off x="266700" y="3289200"/>
            <a:ext cx="35070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d6ed68d53b_0_500"/>
          <p:cNvSpPr/>
          <p:nvPr/>
        </p:nvSpPr>
        <p:spPr>
          <a:xfrm>
            <a:off x="4261400" y="2537750"/>
            <a:ext cx="36663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d6ed68d53b_0_500"/>
          <p:cNvSpPr/>
          <p:nvPr/>
        </p:nvSpPr>
        <p:spPr>
          <a:xfrm>
            <a:off x="4232575" y="3335800"/>
            <a:ext cx="36663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d6ed68d53b_0_500"/>
          <p:cNvSpPr txBox="1"/>
          <p:nvPr/>
        </p:nvSpPr>
        <p:spPr>
          <a:xfrm>
            <a:off x="-238925" y="1454300"/>
            <a:ext cx="459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Questão única</a:t>
            </a:r>
            <a:endParaRPr b="1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g2d6ed68d53b_0_500"/>
          <p:cNvSpPr txBox="1"/>
          <p:nvPr/>
        </p:nvSpPr>
        <p:spPr>
          <a:xfrm>
            <a:off x="3768775" y="1454288"/>
            <a:ext cx="459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Questão múltipla</a:t>
            </a:r>
            <a:endParaRPr b="1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g2d6ed68d53b_0_500"/>
          <p:cNvSpPr txBox="1"/>
          <p:nvPr/>
        </p:nvSpPr>
        <p:spPr>
          <a:xfrm>
            <a:off x="7849675" y="1493375"/>
            <a:ext cx="459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Questão de certo ou errado</a:t>
            </a:r>
            <a:endParaRPr b="1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g2d6ed68d53b_0_500"/>
          <p:cNvSpPr txBox="1"/>
          <p:nvPr/>
        </p:nvSpPr>
        <p:spPr>
          <a:xfrm>
            <a:off x="8362675" y="5236025"/>
            <a:ext cx="350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3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Novidade!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Agora é possível ter questões de certo ou errado.</a:t>
            </a:r>
            <a:endParaRPr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g2d6ed68d53b_0_500"/>
          <p:cNvSpPr txBox="1"/>
          <p:nvPr/>
        </p:nvSpPr>
        <p:spPr>
          <a:xfrm>
            <a:off x="4202275" y="4706450"/>
            <a:ext cx="372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É permitido selecionar mais de uma alternativa como resposta.</a:t>
            </a:r>
            <a:endParaRPr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g2d6ed68d53b_0_500"/>
          <p:cNvSpPr txBox="1"/>
          <p:nvPr/>
        </p:nvSpPr>
        <p:spPr>
          <a:xfrm>
            <a:off x="266700" y="5018800"/>
            <a:ext cx="3582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É permitido selecionar apenas uma alternativa como resposta.</a:t>
            </a:r>
            <a:endParaRPr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g2d6ed68d53b_0_500"/>
          <p:cNvSpPr txBox="1"/>
          <p:nvPr/>
        </p:nvSpPr>
        <p:spPr>
          <a:xfrm>
            <a:off x="191301" y="306625"/>
            <a:ext cx="9162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endParaRPr b="0" i="0" sz="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d6ed68d53b_0_348"/>
          <p:cNvSpPr txBox="1"/>
          <p:nvPr/>
        </p:nvSpPr>
        <p:spPr>
          <a:xfrm>
            <a:off x="191301" y="306625"/>
            <a:ext cx="9162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endParaRPr b="0" i="0" sz="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d6ed68d53b_0_348"/>
          <p:cNvSpPr txBox="1"/>
          <p:nvPr/>
        </p:nvSpPr>
        <p:spPr>
          <a:xfrm>
            <a:off x="1465800" y="766825"/>
            <a:ext cx="9260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Você pode navegar entre as questões, clicando no botão: </a:t>
            </a:r>
            <a:r>
              <a:rPr b="1"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Próxima </a:t>
            </a:r>
            <a:r>
              <a:rPr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 no botão</a:t>
            </a:r>
            <a:r>
              <a:rPr b="1"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Anterior</a:t>
            </a:r>
            <a:r>
              <a:rPr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para responder na sequência em que aparecem. Pelos botões do menu superior é possível ir para qualquer questão, clicando na botão com o número correspondente.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g2d6ed68d53b_0_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500" y="1736400"/>
            <a:ext cx="5399799" cy="46532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30" name="Google Shape;230;g2d6ed68d53b_0_3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5575" y="1596625"/>
            <a:ext cx="6819900" cy="6667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31" name="Google Shape;231;g2d6ed68d53b_0_348"/>
          <p:cNvSpPr/>
          <p:nvPr/>
        </p:nvSpPr>
        <p:spPr>
          <a:xfrm>
            <a:off x="3095825" y="1641950"/>
            <a:ext cx="6904500" cy="621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d6ed68d53b_0_348"/>
          <p:cNvSpPr/>
          <p:nvPr/>
        </p:nvSpPr>
        <p:spPr>
          <a:xfrm>
            <a:off x="6636650" y="6038025"/>
            <a:ext cx="8478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d6ed68d53b_0_348"/>
          <p:cNvSpPr txBox="1"/>
          <p:nvPr/>
        </p:nvSpPr>
        <p:spPr>
          <a:xfrm>
            <a:off x="252225" y="2805350"/>
            <a:ext cx="3177300" cy="110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Importante:</a:t>
            </a:r>
            <a:endParaRPr b="1" i="0" sz="15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Será exibida a mensagem abaixo, indicando que a resposta da sua questão foi salva em </a:t>
            </a:r>
            <a:r>
              <a:rPr b="1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rascunho</a:t>
            </a:r>
            <a:r>
              <a:rPr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2d6ed68d53b_0_3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725" y="4179025"/>
            <a:ext cx="2708325" cy="56460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800"/>
              </a:srgbClr>
            </a:outerShdw>
          </a:effectLst>
        </p:spPr>
      </p:pic>
      <p:cxnSp>
        <p:nvCxnSpPr>
          <p:cNvPr id="235" name="Google Shape;235;g2d6ed68d53b_0_348"/>
          <p:cNvCxnSpPr/>
          <p:nvPr/>
        </p:nvCxnSpPr>
        <p:spPr>
          <a:xfrm flipH="1">
            <a:off x="4362800" y="1401675"/>
            <a:ext cx="993600" cy="334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6ed68d53b_0_374"/>
          <p:cNvSpPr txBox="1"/>
          <p:nvPr/>
        </p:nvSpPr>
        <p:spPr>
          <a:xfrm>
            <a:off x="191301" y="306625"/>
            <a:ext cx="9162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endParaRPr b="0" i="0" sz="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2d6ed68d53b_0_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175" y="1407450"/>
            <a:ext cx="7247850" cy="7155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42" name="Google Shape;242;g2d6ed68d53b_0_374"/>
          <p:cNvSpPr/>
          <p:nvPr/>
        </p:nvSpPr>
        <p:spPr>
          <a:xfrm>
            <a:off x="3277050" y="1451150"/>
            <a:ext cx="490500" cy="50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d6ed68d53b_0_374"/>
          <p:cNvSpPr txBox="1"/>
          <p:nvPr/>
        </p:nvSpPr>
        <p:spPr>
          <a:xfrm>
            <a:off x="299125" y="2339400"/>
            <a:ext cx="2442000" cy="156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Clicando neste ícone será possível visualizar todas as questões. Logo abaixo, a legenda mostrando o que significa cada situação mostrada. </a:t>
            </a:r>
            <a:endParaRPr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g2d6ed68d53b_0_374"/>
          <p:cNvCxnSpPr>
            <a:endCxn id="242" idx="1"/>
          </p:cNvCxnSpPr>
          <p:nvPr/>
        </p:nvCxnSpPr>
        <p:spPr>
          <a:xfrm flipH="1" rot="10800000">
            <a:off x="1933650" y="1702400"/>
            <a:ext cx="1343400" cy="636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45" name="Google Shape;245;g2d6ed68d53b_0_3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750" y="3181075"/>
            <a:ext cx="7677150" cy="260985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246" name="Google Shape;246;g2d6ed68d53b_0_374"/>
          <p:cNvCxnSpPr>
            <a:stCxn id="242" idx="2"/>
          </p:cNvCxnSpPr>
          <p:nvPr/>
        </p:nvCxnSpPr>
        <p:spPr>
          <a:xfrm>
            <a:off x="3522300" y="1953650"/>
            <a:ext cx="654300" cy="1186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47" name="Google Shape;247;g2d6ed68d53b_0_374"/>
          <p:cNvSpPr/>
          <p:nvPr/>
        </p:nvSpPr>
        <p:spPr>
          <a:xfrm>
            <a:off x="3660675" y="3181075"/>
            <a:ext cx="7677300" cy="2609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2d6ed68d53b_0_3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8150" y="4336890"/>
            <a:ext cx="3484425" cy="55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d6ed68d53b_0_3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66550" y="3813200"/>
            <a:ext cx="4740000" cy="5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6ed68d53b_0_395"/>
          <p:cNvSpPr txBox="1"/>
          <p:nvPr/>
        </p:nvSpPr>
        <p:spPr>
          <a:xfrm>
            <a:off x="191301" y="306625"/>
            <a:ext cx="9162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endParaRPr b="0" i="0" sz="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d6ed68d53b_0_395"/>
          <p:cNvSpPr txBox="1"/>
          <p:nvPr/>
        </p:nvSpPr>
        <p:spPr>
          <a:xfrm>
            <a:off x="687750" y="866875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Após ter terminado a prova, e ter revisto as questões, chegou a hora de enviá-la. Clique no botão </a:t>
            </a:r>
            <a:r>
              <a:rPr b="1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Finalizar</a:t>
            </a:r>
            <a:r>
              <a:rPr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2d6ed68d53b_0_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975" y="1396525"/>
            <a:ext cx="9163651" cy="482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d6ed68d53b_0_3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2400" y="5686550"/>
            <a:ext cx="1415525" cy="532575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258" name="Google Shape;258;g2d6ed68d53b_0_395"/>
          <p:cNvPicPr preferRelativeResize="0"/>
          <p:nvPr/>
        </p:nvPicPr>
        <p:blipFill rotWithShape="1">
          <a:blip r:embed="rId5">
            <a:alphaModFix/>
          </a:blip>
          <a:srcRect b="0" l="0" r="0" t="7364"/>
          <a:stretch/>
        </p:blipFill>
        <p:spPr>
          <a:xfrm>
            <a:off x="6400000" y="5834225"/>
            <a:ext cx="2367000" cy="38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g2d6ed68d53b_0_395"/>
          <p:cNvCxnSpPr/>
          <p:nvPr/>
        </p:nvCxnSpPr>
        <p:spPr>
          <a:xfrm flipH="1" rot="10800000">
            <a:off x="9424350" y="3801650"/>
            <a:ext cx="5400" cy="1884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60" name="Google Shape;260;g2d6ed68d53b_0_395"/>
          <p:cNvSpPr txBox="1"/>
          <p:nvPr/>
        </p:nvSpPr>
        <p:spPr>
          <a:xfrm>
            <a:off x="7566200" y="2454225"/>
            <a:ext cx="4276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Situação 1</a:t>
            </a:r>
            <a:r>
              <a:rPr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Uma ou mais questões não foram respondidas. Quando isso acontecer, um alerta será mostrado (acima, em laranja) indicando que faltam questões a serem respondidas. Responda as questões faltantes para poder enviar a prova.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1" name="Google Shape;261;g2d6ed68d53b_0_395"/>
          <p:cNvCxnSpPr/>
          <p:nvPr/>
        </p:nvCxnSpPr>
        <p:spPr>
          <a:xfrm rot="10800000">
            <a:off x="8283650" y="2087150"/>
            <a:ext cx="9300" cy="438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62" name="Google Shape;262;g2d6ed68d53b_0_395"/>
          <p:cNvSpPr txBox="1"/>
          <p:nvPr/>
        </p:nvSpPr>
        <p:spPr>
          <a:xfrm>
            <a:off x="6469975" y="3976350"/>
            <a:ext cx="2863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Notem que a cor da questão que não foi respondida fica com fundo </a:t>
            </a:r>
            <a:r>
              <a:rPr i="1" lang="pt-BR" sz="15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laranja</a:t>
            </a:r>
            <a:r>
              <a:rPr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g2d6ed68d53b_0_395"/>
          <p:cNvCxnSpPr/>
          <p:nvPr/>
        </p:nvCxnSpPr>
        <p:spPr>
          <a:xfrm>
            <a:off x="4994425" y="2562425"/>
            <a:ext cx="2599800" cy="1425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64" name="Google Shape;264;g2d6ed68d53b_0_3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6475" y="3544350"/>
            <a:ext cx="39444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d6ed68d53b_0_3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9225" y="3692750"/>
            <a:ext cx="85725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d6ed68d53b_0_419"/>
          <p:cNvSpPr txBox="1"/>
          <p:nvPr/>
        </p:nvSpPr>
        <p:spPr>
          <a:xfrm>
            <a:off x="191301" y="306625"/>
            <a:ext cx="9162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endParaRPr b="0" i="0" sz="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d6ed68d53b_0_419"/>
          <p:cNvSpPr txBox="1"/>
          <p:nvPr/>
        </p:nvSpPr>
        <p:spPr>
          <a:xfrm>
            <a:off x="687750" y="866875"/>
            <a:ext cx="1030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Situação 2</a:t>
            </a:r>
            <a:r>
              <a:rPr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Quando todas as questões forem respondidas, ao clicar no botão </a:t>
            </a:r>
            <a:r>
              <a:rPr b="1"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Finalizar</a:t>
            </a:r>
            <a:r>
              <a:rPr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 seguinte mensagem de confirmação irá aparecer: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2d6ed68d53b_0_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223" y="1508500"/>
            <a:ext cx="6641050" cy="499615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800"/>
              </a:srgbClr>
            </a:outerShdw>
          </a:effectLst>
        </p:spPr>
      </p:pic>
      <p:sp>
        <p:nvSpPr>
          <p:cNvPr id="273" name="Google Shape;273;g2d6ed68d53b_0_419"/>
          <p:cNvSpPr txBox="1"/>
          <p:nvPr/>
        </p:nvSpPr>
        <p:spPr>
          <a:xfrm>
            <a:off x="605700" y="4215325"/>
            <a:ext cx="210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Digite seu primeiro nome e clique em: </a:t>
            </a:r>
            <a:r>
              <a:rPr b="1"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Finalizar a Prova</a:t>
            </a:r>
            <a:r>
              <a:rPr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enviá-la.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4" name="Google Shape;274;g2d6ed68d53b_0_419"/>
          <p:cNvCxnSpPr/>
          <p:nvPr/>
        </p:nvCxnSpPr>
        <p:spPr>
          <a:xfrm flipH="1" rot="10800000">
            <a:off x="2573825" y="4873175"/>
            <a:ext cx="1703100" cy="69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75" name="Google Shape;275;g2d6ed68d53b_0_419"/>
          <p:cNvSpPr/>
          <p:nvPr/>
        </p:nvSpPr>
        <p:spPr>
          <a:xfrm>
            <a:off x="4276925" y="5609400"/>
            <a:ext cx="2106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2d6ed68d53b_0_4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9098" y="3001950"/>
            <a:ext cx="2305050" cy="152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  <a:effectLst>
            <a:outerShdw blurRad="485775" rotWithShape="0" algn="bl" dir="5400000" dist="304800">
              <a:srgbClr val="000000">
                <a:alpha val="29800"/>
              </a:srgbClr>
            </a:outerShdw>
          </a:effectLst>
        </p:spPr>
      </p:pic>
      <p:cxnSp>
        <p:nvCxnSpPr>
          <p:cNvPr id="277" name="Google Shape;277;g2d6ed68d53b_0_419"/>
          <p:cNvCxnSpPr>
            <a:stCxn id="275" idx="3"/>
          </p:cNvCxnSpPr>
          <p:nvPr/>
        </p:nvCxnSpPr>
        <p:spPr>
          <a:xfrm flipH="1" rot="10800000">
            <a:off x="6382925" y="4016100"/>
            <a:ext cx="1202100" cy="17331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78" name="Google Shape;278;g2d6ed68d53b_0_419"/>
          <p:cNvSpPr txBox="1"/>
          <p:nvPr/>
        </p:nvSpPr>
        <p:spPr>
          <a:xfrm>
            <a:off x="9787175" y="3631200"/>
            <a:ext cx="230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Significa que sua prova foi entregue!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g2d6ed68d53b_0_4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6925" y="4402375"/>
            <a:ext cx="2106000" cy="711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d6ed68d53b_0_442"/>
          <p:cNvSpPr txBox="1"/>
          <p:nvPr/>
        </p:nvSpPr>
        <p:spPr>
          <a:xfrm>
            <a:off x="1734400" y="508000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g2d6ed68d53b_0_442"/>
          <p:cNvSpPr txBox="1"/>
          <p:nvPr/>
        </p:nvSpPr>
        <p:spPr>
          <a:xfrm>
            <a:off x="626500" y="1002063"/>
            <a:ext cx="501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Status mostra a situação atual da prova.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d6ed68d53b_0_442"/>
          <p:cNvSpPr txBox="1"/>
          <p:nvPr/>
        </p:nvSpPr>
        <p:spPr>
          <a:xfrm>
            <a:off x="191301" y="306625"/>
            <a:ext cx="9162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endParaRPr b="0" i="0" sz="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g2d6ed68d53b_0_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98825" y="2896975"/>
            <a:ext cx="140775" cy="16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d6ed68d53b_0_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83488" y="2849599"/>
            <a:ext cx="1714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2d6ed68d53b_0_4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275" y="1480825"/>
            <a:ext cx="7744625" cy="35321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91" name="Google Shape;291;g2d6ed68d53b_0_4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3285" y="2962075"/>
            <a:ext cx="2373052" cy="159181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2d6ed68d53b_0_442"/>
          <p:cNvSpPr/>
          <p:nvPr/>
        </p:nvSpPr>
        <p:spPr>
          <a:xfrm>
            <a:off x="3170933" y="2957454"/>
            <a:ext cx="2370300" cy="16086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2d6ed68d53b_0_442"/>
          <p:cNvSpPr txBox="1"/>
          <p:nvPr/>
        </p:nvSpPr>
        <p:spPr>
          <a:xfrm>
            <a:off x="8524975" y="2205300"/>
            <a:ext cx="30000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fazer:</a:t>
            </a:r>
            <a:r>
              <a:rPr b="1" lang="pt-B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provas</a:t>
            </a:r>
            <a:r>
              <a:rPr lang="pt-B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ainda não foram realizadas ou enviadas;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Entregues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provas já finalizadas e corrigidas;</a:t>
            </a:r>
            <a:br>
              <a:rPr lang="pt-B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Expiradas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provas que já passaram do prazo e não foram realizadas (não mais disponíveis para realização);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"/>
          <p:cNvSpPr txBox="1"/>
          <p:nvPr/>
        </p:nvSpPr>
        <p:spPr>
          <a:xfrm>
            <a:off x="358025" y="769875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/>
          <p:nvPr/>
        </p:nvSpPr>
        <p:spPr>
          <a:xfrm>
            <a:off x="3334125" y="113837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600"/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4"/>
          <p:cNvPicPr preferRelativeResize="0"/>
          <p:nvPr/>
        </p:nvPicPr>
        <p:blipFill rotWithShape="1">
          <a:blip r:embed="rId4">
            <a:alphaModFix/>
          </a:blip>
          <a:srcRect b="43058" l="12396" r="9636" t="22216"/>
          <a:stretch/>
        </p:blipFill>
        <p:spPr>
          <a:xfrm>
            <a:off x="1522553" y="1298825"/>
            <a:ext cx="8613348" cy="542584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4"/>
          <p:cNvSpPr/>
          <p:nvPr/>
        </p:nvSpPr>
        <p:spPr>
          <a:xfrm>
            <a:off x="6757300" y="3614525"/>
            <a:ext cx="2058600" cy="324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9995000" y="33475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Estudante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47;p14"/>
          <p:cNvCxnSpPr>
            <a:stCxn id="45" idx="3"/>
            <a:endCxn id="46" idx="1"/>
          </p:cNvCxnSpPr>
          <p:nvPr/>
        </p:nvCxnSpPr>
        <p:spPr>
          <a:xfrm>
            <a:off x="8815900" y="3776675"/>
            <a:ext cx="1179000" cy="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48" name="Google Shape;4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2d6ed68d53b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800" y="1697950"/>
            <a:ext cx="8747578" cy="346210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2d6ed68d53b_0_82"/>
          <p:cNvSpPr txBox="1"/>
          <p:nvPr/>
        </p:nvSpPr>
        <p:spPr>
          <a:xfrm>
            <a:off x="191300" y="306625"/>
            <a:ext cx="34446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Plataformas de Aprendizagem</a:t>
            </a:r>
            <a:endParaRPr b="0" i="0" sz="700" u="none" cap="none" strike="noStrik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d6ed68d53b_0_82"/>
          <p:cNvSpPr txBox="1"/>
          <p:nvPr/>
        </p:nvSpPr>
        <p:spPr>
          <a:xfrm>
            <a:off x="470975" y="873550"/>
            <a:ext cx="110634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Selecione para qual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turma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deseja acessar as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plataformas de aprendizagem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Em seguida clique na plataforma desejada para acessá-la.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g2d6ed68d53b_0_82"/>
          <p:cNvCxnSpPr/>
          <p:nvPr/>
        </p:nvCxnSpPr>
        <p:spPr>
          <a:xfrm flipH="1">
            <a:off x="4422075" y="2898525"/>
            <a:ext cx="1182900" cy="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302" name="Google Shape;302;g2d6ed68d53b_0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371" y="1717388"/>
            <a:ext cx="1515275" cy="4700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303" name="Google Shape;303;g2d6ed68d53b_0_82"/>
          <p:cNvSpPr/>
          <p:nvPr/>
        </p:nvSpPr>
        <p:spPr>
          <a:xfrm>
            <a:off x="1042400" y="4151525"/>
            <a:ext cx="1560900" cy="369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2d6ed68d53b_0_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2400" y="4661975"/>
            <a:ext cx="993750" cy="17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2d6ed68d53b_0_82"/>
          <p:cNvSpPr/>
          <p:nvPr/>
        </p:nvSpPr>
        <p:spPr>
          <a:xfrm>
            <a:off x="4674150" y="4151525"/>
            <a:ext cx="1613400" cy="86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g2d6ed68d53b_0_82"/>
          <p:cNvCxnSpPr>
            <a:stCxn id="305" idx="2"/>
          </p:cNvCxnSpPr>
          <p:nvPr/>
        </p:nvCxnSpPr>
        <p:spPr>
          <a:xfrm>
            <a:off x="5480850" y="5013125"/>
            <a:ext cx="5100" cy="637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07" name="Google Shape;307;g2d6ed68d53b_0_82"/>
          <p:cNvSpPr txBox="1"/>
          <p:nvPr/>
        </p:nvSpPr>
        <p:spPr>
          <a:xfrm>
            <a:off x="5681175" y="2504825"/>
            <a:ext cx="5607000" cy="55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Selecione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turma </a:t>
            </a:r>
            <a:r>
              <a:rPr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deseja acessar as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plataformas de aprendizagem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seguida clique na plataforma desejada para acessá-la.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2d6ed68d53b_0_82"/>
          <p:cNvSpPr txBox="1"/>
          <p:nvPr/>
        </p:nvSpPr>
        <p:spPr>
          <a:xfrm>
            <a:off x="2818825" y="5278850"/>
            <a:ext cx="83796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IMPORTANTE!</a:t>
            </a:r>
            <a:b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CMSP estão disponíveis </a:t>
            </a:r>
            <a:r>
              <a:rPr b="1" lang="pt-BR"/>
              <a:t>somente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canais e as salas de aula virtuais</a:t>
            </a:r>
            <a:r>
              <a:rPr lang="pt-BR"/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d6ed68d53b_0_82"/>
          <p:cNvSpPr txBox="1"/>
          <p:nvPr/>
        </p:nvSpPr>
        <p:spPr>
          <a:xfrm>
            <a:off x="3016350" y="6135863"/>
            <a:ext cx="110634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/>
              <a:t>Pronto! Você será direcionado para a plataforma.</a:t>
            </a:r>
            <a:endParaRPr b="1" sz="1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2d6ed68d53b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650" y="1097900"/>
            <a:ext cx="9958723" cy="522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316" name="Google Shape;316;g2d6ed68d53b_0_78"/>
          <p:cNvSpPr txBox="1"/>
          <p:nvPr/>
        </p:nvSpPr>
        <p:spPr>
          <a:xfrm>
            <a:off x="191300" y="306625"/>
            <a:ext cx="12294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C27BA0"/>
                </a:solidFill>
                <a:latin typeface="Verdana"/>
                <a:ea typeface="Verdana"/>
                <a:cs typeface="Verdana"/>
                <a:sym typeface="Verdana"/>
              </a:rPr>
              <a:t>Presença</a:t>
            </a:r>
            <a:endParaRPr b="0" i="0" sz="700" u="none" cap="none" strike="noStrike">
              <a:solidFill>
                <a:srgbClr val="C27B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g2d6ed68d53b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44225" y="1165375"/>
            <a:ext cx="740150" cy="1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d6ed68d53b_0_78"/>
          <p:cNvSpPr/>
          <p:nvPr/>
        </p:nvSpPr>
        <p:spPr>
          <a:xfrm>
            <a:off x="2125650" y="3401975"/>
            <a:ext cx="1152300" cy="33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d6ed68d53b_0_78"/>
          <p:cNvSpPr txBox="1"/>
          <p:nvPr/>
        </p:nvSpPr>
        <p:spPr>
          <a:xfrm>
            <a:off x="223750" y="1007825"/>
            <a:ext cx="1711800" cy="52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Nesse módulo é possível acompanhar a frequência do estudante, por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componente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, número de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faltas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porcentagem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g2d6ed68d53b_0_78"/>
          <p:cNvCxnSpPr/>
          <p:nvPr/>
        </p:nvCxnSpPr>
        <p:spPr>
          <a:xfrm>
            <a:off x="6511175" y="1477700"/>
            <a:ext cx="246000" cy="8055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21" name="Google Shape;321;g2d6ed68d53b_0_78"/>
          <p:cNvCxnSpPr/>
          <p:nvPr/>
        </p:nvCxnSpPr>
        <p:spPr>
          <a:xfrm>
            <a:off x="10702175" y="1477700"/>
            <a:ext cx="246000" cy="8055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22" name="Google Shape;322;g2d6ed68d53b_0_78"/>
          <p:cNvCxnSpPr/>
          <p:nvPr/>
        </p:nvCxnSpPr>
        <p:spPr>
          <a:xfrm>
            <a:off x="11540375" y="1477700"/>
            <a:ext cx="246000" cy="8055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323" name="Google Shape;323;g2d6ed68d53b_0_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650" y="3808125"/>
            <a:ext cx="93345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2d6ed68d53b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4225" y="1165375"/>
            <a:ext cx="740150" cy="1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2d6ed68d53b_0_103"/>
          <p:cNvSpPr txBox="1"/>
          <p:nvPr/>
        </p:nvSpPr>
        <p:spPr>
          <a:xfrm>
            <a:off x="125875" y="1732650"/>
            <a:ext cx="17118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Aqui é exibido um resumo do número de faltas no bimestre e a porcentagem.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g2d6ed68d53b_0_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800" y="1007825"/>
            <a:ext cx="4309400" cy="43174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332" name="Google Shape;332;g2d6ed68d53b_0_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1375" y="1007825"/>
            <a:ext cx="5518095" cy="4317451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333" name="Google Shape;333;g2d6ed68d53b_0_103"/>
          <p:cNvSpPr txBox="1"/>
          <p:nvPr/>
        </p:nvSpPr>
        <p:spPr>
          <a:xfrm>
            <a:off x="92275" y="3542200"/>
            <a:ext cx="17790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Aqui é exibido os últimos dias com falta, resumidamente.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d6ed68d53b_0_103"/>
          <p:cNvSpPr txBox="1"/>
          <p:nvPr/>
        </p:nvSpPr>
        <p:spPr>
          <a:xfrm>
            <a:off x="6483625" y="5457425"/>
            <a:ext cx="53736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No detalhe, é possível visualizar todos os dias com falta, acompanhados da justificativa apresentada pelo responsável. Também é indicado o status da resposta, informando se o responsável já respondeu ou ainda não se manifestou sobre a ausência.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d6ed68d53b_0_103"/>
          <p:cNvSpPr txBox="1"/>
          <p:nvPr/>
        </p:nvSpPr>
        <p:spPr>
          <a:xfrm>
            <a:off x="1844125" y="5457425"/>
            <a:ext cx="4614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Clique no botão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Ver todos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para visualizar mais detalhes.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6" name="Google Shape;336;g2d6ed68d53b_0_103"/>
          <p:cNvCxnSpPr/>
          <p:nvPr/>
        </p:nvCxnSpPr>
        <p:spPr>
          <a:xfrm flipH="1" rot="10800000">
            <a:off x="4844250" y="4442275"/>
            <a:ext cx="2025000" cy="402900"/>
          </a:xfrm>
          <a:prstGeom prst="straightConnector1">
            <a:avLst/>
          </a:prstGeom>
          <a:noFill/>
          <a:ln cap="flat" cmpd="sng" w="28575">
            <a:solidFill>
              <a:srgbClr val="C27BA0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37" name="Google Shape;337;g2d6ed68d53b_0_103"/>
          <p:cNvCxnSpPr/>
          <p:nvPr/>
        </p:nvCxnSpPr>
        <p:spPr>
          <a:xfrm flipH="1" rot="10800000">
            <a:off x="1767650" y="2126550"/>
            <a:ext cx="559500" cy="336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38" name="Google Shape;338;g2d6ed68d53b_0_103"/>
          <p:cNvCxnSpPr/>
          <p:nvPr/>
        </p:nvCxnSpPr>
        <p:spPr>
          <a:xfrm flipH="1" rot="10800000">
            <a:off x="1767650" y="3822825"/>
            <a:ext cx="559500" cy="336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39" name="Google Shape;339;g2d6ed68d53b_0_103"/>
          <p:cNvCxnSpPr>
            <a:stCxn id="335" idx="0"/>
          </p:cNvCxnSpPr>
          <p:nvPr/>
        </p:nvCxnSpPr>
        <p:spPr>
          <a:xfrm flipH="1" rot="10800000">
            <a:off x="4151275" y="5027825"/>
            <a:ext cx="12900" cy="4296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40" name="Google Shape;340;g2d6ed68d53b_0_103"/>
          <p:cNvSpPr txBox="1"/>
          <p:nvPr/>
        </p:nvSpPr>
        <p:spPr>
          <a:xfrm>
            <a:off x="191300" y="306625"/>
            <a:ext cx="12294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C27BA0"/>
                </a:solidFill>
                <a:latin typeface="Verdana"/>
                <a:ea typeface="Verdana"/>
                <a:cs typeface="Verdana"/>
                <a:sym typeface="Verdana"/>
              </a:rPr>
              <a:t>Presença</a:t>
            </a:r>
            <a:endParaRPr b="0" i="0" sz="700" u="none" cap="none" strike="noStrike">
              <a:solidFill>
                <a:srgbClr val="C27B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d89d497452_0_33"/>
          <p:cNvSpPr txBox="1"/>
          <p:nvPr/>
        </p:nvSpPr>
        <p:spPr>
          <a:xfrm>
            <a:off x="191300" y="306625"/>
            <a:ext cx="18450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Lista de Faltas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g2d89d497452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813" y="2204875"/>
            <a:ext cx="6489876" cy="2691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348" name="Google Shape;348;g2d89d497452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0313" y="1947575"/>
            <a:ext cx="2411975" cy="3399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349" name="Google Shape;349;g2d89d497452_0_33"/>
          <p:cNvSpPr txBox="1"/>
          <p:nvPr/>
        </p:nvSpPr>
        <p:spPr>
          <a:xfrm>
            <a:off x="475500" y="1014350"/>
            <a:ext cx="101640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</a:t>
            </a: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 de Faltas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são exibidas, de forma separada, todas as faltas do estudante.</a:t>
            </a:r>
            <a:endParaRPr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2d89d497452_0_33"/>
          <p:cNvSpPr/>
          <p:nvPr/>
        </p:nvSpPr>
        <p:spPr>
          <a:xfrm>
            <a:off x="1390327" y="4190075"/>
            <a:ext cx="2346300" cy="59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d6ed68d53b_0_129"/>
          <p:cNvSpPr txBox="1"/>
          <p:nvPr/>
        </p:nvSpPr>
        <p:spPr>
          <a:xfrm>
            <a:off x="191300" y="306625"/>
            <a:ext cx="10617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 b="0" i="0" sz="8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g2d6ed68d53b_0_129"/>
          <p:cNvGrpSpPr/>
          <p:nvPr/>
        </p:nvGrpSpPr>
        <p:grpSpPr>
          <a:xfrm>
            <a:off x="1837475" y="871975"/>
            <a:ext cx="10354525" cy="5212799"/>
            <a:chOff x="1729850" y="1165375"/>
            <a:chExt cx="10354525" cy="5212799"/>
          </a:xfrm>
        </p:grpSpPr>
        <p:pic>
          <p:nvPicPr>
            <p:cNvPr id="358" name="Google Shape;358;g2d6ed68d53b_0_1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344225" y="1165375"/>
              <a:ext cx="740150" cy="16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g2d6ed68d53b_0_1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29862" y="1329971"/>
              <a:ext cx="10252212" cy="5048203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360" name="Google Shape;360;g2d6ed68d53b_0_1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266251" y="1407975"/>
              <a:ext cx="715824" cy="243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g2d6ed68d53b_0_129"/>
            <p:cNvSpPr/>
            <p:nvPr/>
          </p:nvSpPr>
          <p:spPr>
            <a:xfrm>
              <a:off x="1729850" y="4140350"/>
              <a:ext cx="1257300" cy="2910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g2d6ed68d53b_0_129"/>
          <p:cNvSpPr txBox="1"/>
          <p:nvPr/>
        </p:nvSpPr>
        <p:spPr>
          <a:xfrm>
            <a:off x="123075" y="1052575"/>
            <a:ext cx="1714500" cy="55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Ao selecionar a data, na guia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, é possível visualizar atividades pendentes, eventos e a agenda de aulas do dia.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2d6ed68d53b_0_129"/>
          <p:cNvSpPr/>
          <p:nvPr/>
        </p:nvSpPr>
        <p:spPr>
          <a:xfrm>
            <a:off x="3781425" y="2052700"/>
            <a:ext cx="335700" cy="291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g2d6ed68d53b_0_129"/>
          <p:cNvCxnSpPr>
            <a:endCxn id="363" idx="1"/>
          </p:cNvCxnSpPr>
          <p:nvPr/>
        </p:nvCxnSpPr>
        <p:spPr>
          <a:xfrm>
            <a:off x="1409625" y="1511200"/>
            <a:ext cx="2371800" cy="687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365" name="Google Shape;365;g2d6ed68d53b_0_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8563" y="4197363"/>
            <a:ext cx="923925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g2d6ed68d53b_0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575" y="1175950"/>
            <a:ext cx="9728648" cy="46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2d6ed68d53b_0_154"/>
          <p:cNvSpPr txBox="1"/>
          <p:nvPr/>
        </p:nvSpPr>
        <p:spPr>
          <a:xfrm>
            <a:off x="191300" y="306625"/>
            <a:ext cx="10617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 b="0" i="0" sz="8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d6ed68d53b_0_154"/>
          <p:cNvSpPr txBox="1"/>
          <p:nvPr/>
        </p:nvSpPr>
        <p:spPr>
          <a:xfrm>
            <a:off x="123075" y="1052575"/>
            <a:ext cx="1714500" cy="55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Na guia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Mês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, é possível visualizar os eventos e a agenda completa do período.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2d6ed68d53b_0_154"/>
          <p:cNvSpPr/>
          <p:nvPr/>
        </p:nvSpPr>
        <p:spPr>
          <a:xfrm>
            <a:off x="2662675" y="1817775"/>
            <a:ext cx="402600" cy="36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5" name="Google Shape;375;g2d6ed68d53b_0_154"/>
          <p:cNvCxnSpPr>
            <a:endCxn id="374" idx="1"/>
          </p:cNvCxnSpPr>
          <p:nvPr/>
        </p:nvCxnSpPr>
        <p:spPr>
          <a:xfrm>
            <a:off x="1689475" y="1734975"/>
            <a:ext cx="973200" cy="265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g2d6ed68d53b_0_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88" y="1708802"/>
            <a:ext cx="10544511" cy="47809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382" name="Google Shape;382;g2d6ed68d53b_0_169"/>
          <p:cNvSpPr txBox="1"/>
          <p:nvPr/>
        </p:nvSpPr>
        <p:spPr>
          <a:xfrm>
            <a:off x="191300" y="306625"/>
            <a:ext cx="19902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Boletim Escolar</a:t>
            </a:r>
            <a:endParaRPr b="0" i="0" sz="8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2d6ed68d53b_0_169"/>
          <p:cNvSpPr txBox="1"/>
          <p:nvPr/>
        </p:nvSpPr>
        <p:spPr>
          <a:xfrm>
            <a:off x="570575" y="1052575"/>
            <a:ext cx="113256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No Boletim Escolar é possível consultar a média do aluno e a média da turma por bimestre e por componente curricular.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g2d6ed68d53b_0_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1611" y="1765316"/>
            <a:ext cx="733501" cy="21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2d6ed68d53b_0_169"/>
          <p:cNvPicPr preferRelativeResize="0"/>
          <p:nvPr/>
        </p:nvPicPr>
        <p:blipFill rotWithShape="1">
          <a:blip r:embed="rId5">
            <a:alphaModFix/>
          </a:blip>
          <a:srcRect b="0" l="0" r="0" t="85551"/>
          <a:stretch/>
        </p:blipFill>
        <p:spPr>
          <a:xfrm>
            <a:off x="570575" y="4728400"/>
            <a:ext cx="1511575" cy="43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386" name="Google Shape;386;g2d6ed68d53b_0_169"/>
          <p:cNvSpPr/>
          <p:nvPr/>
        </p:nvSpPr>
        <p:spPr>
          <a:xfrm>
            <a:off x="570600" y="4749475"/>
            <a:ext cx="1511700" cy="353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d6ed68d53b_0_198"/>
          <p:cNvSpPr txBox="1"/>
          <p:nvPr/>
        </p:nvSpPr>
        <p:spPr>
          <a:xfrm>
            <a:off x="570575" y="1052575"/>
            <a:ext cx="113256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Clicando no ícone        é possível visualizar as legendas das notas, destacadas por cores de acordo com o desempenho obtido.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g2d6ed68d53b_0_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1611" y="1765316"/>
            <a:ext cx="733501" cy="21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2d6ed68d53b_0_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1774" y="2222850"/>
            <a:ext cx="4578675" cy="25951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395" name="Google Shape;395;g2d6ed68d53b_0_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600" y="2222850"/>
            <a:ext cx="2636100" cy="301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396" name="Google Shape;396;g2d6ed68d53b_0_1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16525" y="2222851"/>
            <a:ext cx="2491100" cy="3260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397" name="Google Shape;397;g2d6ed68d53b_0_1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3125" y="1108500"/>
            <a:ext cx="280850" cy="272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g2d6ed68d53b_0_198"/>
          <p:cNvCxnSpPr/>
          <p:nvPr/>
        </p:nvCxnSpPr>
        <p:spPr>
          <a:xfrm rot="10800000">
            <a:off x="2718475" y="2439750"/>
            <a:ext cx="4161900" cy="6042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99" name="Google Shape;399;g2d6ed68d53b_0_198"/>
          <p:cNvCxnSpPr/>
          <p:nvPr/>
        </p:nvCxnSpPr>
        <p:spPr>
          <a:xfrm flipH="1" rot="10800000">
            <a:off x="8055075" y="2518350"/>
            <a:ext cx="1174800" cy="5256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400" name="Google Shape;400;g2d6ed68d53b_0_1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61925" y="4892101"/>
            <a:ext cx="1881322" cy="173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401" name="Google Shape;401;g2d6ed68d53b_0_198"/>
          <p:cNvCxnSpPr/>
          <p:nvPr/>
        </p:nvCxnSpPr>
        <p:spPr>
          <a:xfrm flipH="1">
            <a:off x="5694600" y="3916600"/>
            <a:ext cx="704700" cy="11523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402" name="Google Shape;402;g2d6ed68d53b_0_198"/>
          <p:cNvSpPr txBox="1"/>
          <p:nvPr/>
        </p:nvSpPr>
        <p:spPr>
          <a:xfrm>
            <a:off x="5974175" y="5024175"/>
            <a:ext cx="2159100" cy="16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Clicando sobre a nota, é possível ver o peso, nota e data de cada bimestre. Inclusive é possível visualizar as avaliações futuras.</a:t>
            </a:r>
            <a:endParaRPr/>
          </a:p>
        </p:txBody>
      </p:sp>
      <p:sp>
        <p:nvSpPr>
          <p:cNvPr id="403" name="Google Shape;403;g2d6ed68d53b_0_198"/>
          <p:cNvSpPr txBox="1"/>
          <p:nvPr/>
        </p:nvSpPr>
        <p:spPr>
          <a:xfrm>
            <a:off x="191300" y="306625"/>
            <a:ext cx="19902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Boletim Escolar</a:t>
            </a:r>
            <a:endParaRPr b="0" i="0" sz="8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d6ed68d53b_0_211"/>
          <p:cNvSpPr txBox="1"/>
          <p:nvPr/>
        </p:nvSpPr>
        <p:spPr>
          <a:xfrm>
            <a:off x="465643" y="1069513"/>
            <a:ext cx="10934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Na parte inferior da página, é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possível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baixar o boletim, clicando no botão indicado abaixo: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g2d6ed68d53b_0_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3968" y="1830198"/>
            <a:ext cx="708144" cy="20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2d6ed68d53b_0_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625" y="1599375"/>
            <a:ext cx="11476268" cy="1150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412" name="Google Shape;412;g2d6ed68d53b_0_211"/>
          <p:cNvSpPr/>
          <p:nvPr/>
        </p:nvSpPr>
        <p:spPr>
          <a:xfrm>
            <a:off x="10433958" y="2303498"/>
            <a:ext cx="1112400" cy="402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g2d6ed68d53b_0_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6100" y="3334825"/>
            <a:ext cx="2626450" cy="2912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414" name="Google Shape;414;g2d6ed68d53b_0_2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3025" y="3334825"/>
            <a:ext cx="4916949" cy="3122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415" name="Google Shape;415;g2d6ed68d53b_0_2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5175" y="3831450"/>
            <a:ext cx="733100" cy="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2d6ed68d53b_0_2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34200" y="3831450"/>
            <a:ext cx="733100" cy="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2d6ed68d53b_0_2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39150" y="4058450"/>
            <a:ext cx="733100" cy="56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g2d6ed68d53b_0_211"/>
          <p:cNvCxnSpPr/>
          <p:nvPr/>
        </p:nvCxnSpPr>
        <p:spPr>
          <a:xfrm flipH="1" rot="10800000">
            <a:off x="3384175" y="4987525"/>
            <a:ext cx="1669500" cy="9189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419" name="Google Shape;419;g2d6ed68d53b_0_211"/>
          <p:cNvSpPr txBox="1"/>
          <p:nvPr/>
        </p:nvSpPr>
        <p:spPr>
          <a:xfrm>
            <a:off x="191300" y="306625"/>
            <a:ext cx="19902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Boletim Escolar</a:t>
            </a:r>
            <a:endParaRPr b="0" i="0" sz="8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d89d497452_0_68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d89d497452_0_68"/>
          <p:cNvSpPr txBox="1"/>
          <p:nvPr/>
        </p:nvSpPr>
        <p:spPr>
          <a:xfrm>
            <a:off x="465643" y="845763"/>
            <a:ext cx="10934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Em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mensagens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, podemos ver o Mural de avisos e as Notificações.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7" name="Google Shape;427;g2d89d497452_0_68"/>
          <p:cNvGrpSpPr/>
          <p:nvPr/>
        </p:nvGrpSpPr>
        <p:grpSpPr>
          <a:xfrm>
            <a:off x="465650" y="1869250"/>
            <a:ext cx="1831850" cy="3874200"/>
            <a:chOff x="465650" y="1869250"/>
            <a:chExt cx="1831850" cy="3874200"/>
          </a:xfrm>
        </p:grpSpPr>
        <p:pic>
          <p:nvPicPr>
            <p:cNvPr id="428" name="Google Shape;428;g2d89d497452_0_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5650" y="1869250"/>
              <a:ext cx="1831850" cy="3874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429" name="Google Shape;429;g2d89d497452_0_68"/>
            <p:cNvSpPr/>
            <p:nvPr/>
          </p:nvSpPr>
          <p:spPr>
            <a:xfrm>
              <a:off x="465650" y="4364100"/>
              <a:ext cx="18318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g2d89d497452_0_68"/>
          <p:cNvGrpSpPr/>
          <p:nvPr/>
        </p:nvGrpSpPr>
        <p:grpSpPr>
          <a:xfrm>
            <a:off x="2472250" y="1869238"/>
            <a:ext cx="5534025" cy="2343150"/>
            <a:chOff x="2986900" y="1869238"/>
            <a:chExt cx="5534025" cy="2343150"/>
          </a:xfrm>
        </p:grpSpPr>
        <p:pic>
          <p:nvPicPr>
            <p:cNvPr id="431" name="Google Shape;431;g2d89d497452_0_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86900" y="1869238"/>
              <a:ext cx="5534025" cy="23431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432" name="Google Shape;432;g2d89d497452_0_68"/>
            <p:cNvSpPr/>
            <p:nvPr/>
          </p:nvSpPr>
          <p:spPr>
            <a:xfrm>
              <a:off x="3191200" y="3677425"/>
              <a:ext cx="24027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3" name="Google Shape;433;g2d89d497452_0_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9175" y="4212388"/>
            <a:ext cx="2343150" cy="1114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434" name="Google Shape;434;g2d89d497452_0_68"/>
          <p:cNvSpPr txBox="1"/>
          <p:nvPr/>
        </p:nvSpPr>
        <p:spPr>
          <a:xfrm>
            <a:off x="447500" y="1332250"/>
            <a:ext cx="35130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pt-BR" sz="1500"/>
              <a:t>Mural de avisos</a:t>
            </a:r>
            <a:endParaRPr b="1" sz="1500"/>
          </a:p>
        </p:txBody>
      </p:sp>
      <p:sp>
        <p:nvSpPr>
          <p:cNvPr id="435" name="Google Shape;435;g2d89d497452_0_68"/>
          <p:cNvSpPr txBox="1"/>
          <p:nvPr/>
        </p:nvSpPr>
        <p:spPr>
          <a:xfrm>
            <a:off x="8435450" y="1869250"/>
            <a:ext cx="3278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Mural de avisos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 permite que os professores publiquem comunicados e informações importantes para sua turma. Nele, os estudantes podem visualizar recados sobre atividades, prazos, conteúdos e outras orientações enviadas diretamente pelos docentes. Ele realiza essa publicação através da plataforma </a:t>
            </a: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Sala do Futuro Professor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2d89d497452_0_68"/>
          <p:cNvSpPr txBox="1"/>
          <p:nvPr/>
        </p:nvSpPr>
        <p:spPr>
          <a:xfrm>
            <a:off x="5197250" y="5471675"/>
            <a:ext cx="2487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aqui a turma desejada.</a:t>
            </a:r>
            <a:endParaRPr/>
          </a:p>
        </p:txBody>
      </p:sp>
      <p:cxnSp>
        <p:nvCxnSpPr>
          <p:cNvPr id="437" name="Google Shape;437;g2d89d497452_0_68"/>
          <p:cNvCxnSpPr/>
          <p:nvPr/>
        </p:nvCxnSpPr>
        <p:spPr>
          <a:xfrm flipH="1" rot="10800000">
            <a:off x="4670750" y="1611900"/>
            <a:ext cx="1460100" cy="1341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438" name="Google Shape;438;g2d89d497452_0_68"/>
          <p:cNvSpPr txBox="1"/>
          <p:nvPr/>
        </p:nvSpPr>
        <p:spPr>
          <a:xfrm>
            <a:off x="6130850" y="1074900"/>
            <a:ext cx="1902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Mensagens já visualizadas ficam aqui.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2d6d6f88eb7_0_9"/>
          <p:cNvPicPr preferRelativeResize="0"/>
          <p:nvPr/>
        </p:nvPicPr>
        <p:blipFill rotWithShape="1">
          <a:blip r:embed="rId3">
            <a:alphaModFix/>
          </a:blip>
          <a:srcRect b="37027" l="17994" r="17692" t="14019"/>
          <a:stretch/>
        </p:blipFill>
        <p:spPr>
          <a:xfrm>
            <a:off x="4800128" y="391550"/>
            <a:ext cx="5872502" cy="63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2d6d6f88eb7_0_9"/>
          <p:cNvSpPr txBox="1"/>
          <p:nvPr/>
        </p:nvSpPr>
        <p:spPr>
          <a:xfrm>
            <a:off x="287475" y="795250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d6d6f88eb7_0_9"/>
          <p:cNvSpPr txBox="1"/>
          <p:nvPr/>
        </p:nvSpPr>
        <p:spPr>
          <a:xfrm>
            <a:off x="9425050" y="25586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studante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d6d6f88eb7_0_9"/>
          <p:cNvSpPr/>
          <p:nvPr/>
        </p:nvSpPr>
        <p:spPr>
          <a:xfrm>
            <a:off x="7171875" y="3268425"/>
            <a:ext cx="716100" cy="22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g2d6d6f88eb7_0_9"/>
          <p:cNvCxnSpPr>
            <a:stCxn id="56" idx="3"/>
            <a:endCxn id="55" idx="1"/>
          </p:cNvCxnSpPr>
          <p:nvPr/>
        </p:nvCxnSpPr>
        <p:spPr>
          <a:xfrm flipH="1" rot="10800000">
            <a:off x="7887975" y="2987775"/>
            <a:ext cx="1537200" cy="395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58" name="Google Shape;58;g2d6d6f88eb7_0_9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2d6d6f88eb7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2550" y="1998870"/>
            <a:ext cx="1113025" cy="11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2d6d6f88eb7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5900" y="3382876"/>
            <a:ext cx="906325" cy="1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d6d6f88eb7_0_9"/>
          <p:cNvSpPr txBox="1"/>
          <p:nvPr/>
        </p:nvSpPr>
        <p:spPr>
          <a:xfrm>
            <a:off x="3297975" y="2380238"/>
            <a:ext cx="111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hlinkClick r:id="rId6"/>
              </a:rPr>
              <a:t>Android</a:t>
            </a:r>
            <a:endParaRPr sz="1800"/>
          </a:p>
        </p:txBody>
      </p:sp>
      <p:pic>
        <p:nvPicPr>
          <p:cNvPr id="62" name="Google Shape;62;g2d6d6f88eb7_0_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2d6d6f88eb7_0_9"/>
          <p:cNvSpPr txBox="1"/>
          <p:nvPr/>
        </p:nvSpPr>
        <p:spPr>
          <a:xfrm>
            <a:off x="3361975" y="3722725"/>
            <a:ext cx="1208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u="sng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2d8bb7ca38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g2d8bb7ca380_0_0"/>
          <p:cNvPicPr preferRelativeResize="0"/>
          <p:nvPr/>
        </p:nvPicPr>
        <p:blipFill rotWithShape="1">
          <a:blip r:embed="rId4">
            <a:alphaModFix/>
          </a:blip>
          <a:srcRect b="38897" l="0" r="51767" t="0"/>
          <a:stretch/>
        </p:blipFill>
        <p:spPr>
          <a:xfrm>
            <a:off x="5844600" y="1026125"/>
            <a:ext cx="4747197" cy="567317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2d8bb7ca380_0_0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2d8bb7ca380_0_0"/>
          <p:cNvSpPr txBox="1"/>
          <p:nvPr/>
        </p:nvSpPr>
        <p:spPr>
          <a:xfrm>
            <a:off x="3547150" y="5197613"/>
            <a:ext cx="170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300"/>
              <a:t>Visualização Web</a:t>
            </a:r>
            <a:endParaRPr i="1" sz="1300"/>
          </a:p>
        </p:txBody>
      </p:sp>
      <p:sp>
        <p:nvSpPr>
          <p:cNvPr id="447" name="Google Shape;447;g2d8bb7ca380_0_0"/>
          <p:cNvSpPr txBox="1"/>
          <p:nvPr/>
        </p:nvSpPr>
        <p:spPr>
          <a:xfrm>
            <a:off x="10057125" y="5197625"/>
            <a:ext cx="170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300"/>
              <a:t>Visualização Mobile</a:t>
            </a:r>
            <a:endParaRPr i="1" sz="1300"/>
          </a:p>
        </p:txBody>
      </p:sp>
      <p:grpSp>
        <p:nvGrpSpPr>
          <p:cNvPr id="448" name="Google Shape;448;g2d8bb7ca380_0_0"/>
          <p:cNvGrpSpPr/>
          <p:nvPr/>
        </p:nvGrpSpPr>
        <p:grpSpPr>
          <a:xfrm>
            <a:off x="682429" y="2158501"/>
            <a:ext cx="4388246" cy="2878412"/>
            <a:chOff x="638579" y="2556263"/>
            <a:chExt cx="4388246" cy="2878412"/>
          </a:xfrm>
        </p:grpSpPr>
        <p:pic>
          <p:nvPicPr>
            <p:cNvPr id="449" name="Google Shape;449;g2d8bb7ca380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8579" y="2556263"/>
              <a:ext cx="1268190" cy="2878144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grpSp>
          <p:nvGrpSpPr>
            <p:cNvPr id="450" name="Google Shape;450;g2d8bb7ca380_0_0"/>
            <p:cNvGrpSpPr/>
            <p:nvPr/>
          </p:nvGrpSpPr>
          <p:grpSpPr>
            <a:xfrm>
              <a:off x="1906741" y="2556339"/>
              <a:ext cx="3120083" cy="1321068"/>
              <a:chOff x="2986900" y="1869238"/>
              <a:chExt cx="5534025" cy="2343150"/>
            </a:xfrm>
          </p:grpSpPr>
          <p:pic>
            <p:nvPicPr>
              <p:cNvPr id="451" name="Google Shape;451;g2d8bb7ca380_0_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986900" y="1869238"/>
                <a:ext cx="5534025" cy="23431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42900" rotWithShape="0" algn="bl" dir="5400000" dist="209550">
                  <a:srgbClr val="000000">
                    <a:alpha val="20000"/>
                  </a:srgbClr>
                </a:outerShdw>
              </a:effectLst>
            </p:spPr>
          </p:pic>
          <p:sp>
            <p:nvSpPr>
              <p:cNvPr id="452" name="Google Shape;452;g2d8bb7ca380_0_0"/>
              <p:cNvSpPr/>
              <p:nvPr/>
            </p:nvSpPr>
            <p:spPr>
              <a:xfrm>
                <a:off x="3191200" y="3677425"/>
                <a:ext cx="2402700" cy="431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38100">
                <a:solidFill>
                  <a:srgbClr val="F796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53" name="Google Shape;453;g2d8bb7ca380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1906749" y="3877400"/>
              <a:ext cx="3120076" cy="155727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454" name="Google Shape;454;g2d8bb7ca380_0_0"/>
            <p:cNvSpPr/>
            <p:nvPr/>
          </p:nvSpPr>
          <p:spPr>
            <a:xfrm>
              <a:off x="638579" y="4409687"/>
              <a:ext cx="1268155" cy="320264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Google Shape;455;g2d8bb7ca380_0_0"/>
          <p:cNvSpPr txBox="1"/>
          <p:nvPr/>
        </p:nvSpPr>
        <p:spPr>
          <a:xfrm>
            <a:off x="604125" y="1063750"/>
            <a:ext cx="44226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assim que as mensagens são exibidas no seu Mural de Avisos.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d89d497452_0_86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2d89d497452_0_86"/>
          <p:cNvSpPr txBox="1"/>
          <p:nvPr/>
        </p:nvSpPr>
        <p:spPr>
          <a:xfrm>
            <a:off x="74068" y="991188"/>
            <a:ext cx="10934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As mensagens podem incluir vídeos, imagens, arquivos em PDF e texto. Abaixo está um exemplo de comunicado enviado pelo professor da turma.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g2d89d497452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500" y="2002025"/>
            <a:ext cx="4440906" cy="44020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464" name="Google Shape;464;g2d89d497452_0_86"/>
          <p:cNvCxnSpPr/>
          <p:nvPr/>
        </p:nvCxnSpPr>
        <p:spPr>
          <a:xfrm flipH="1" rot="10800000">
            <a:off x="5956698" y="6142445"/>
            <a:ext cx="2437800" cy="105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465" name="Google Shape;465;g2d89d497452_0_86"/>
          <p:cNvCxnSpPr/>
          <p:nvPr/>
        </p:nvCxnSpPr>
        <p:spPr>
          <a:xfrm flipH="1" rot="10800000">
            <a:off x="7655767" y="2511957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466" name="Google Shape;466;g2d89d497452_0_86"/>
          <p:cNvSpPr txBox="1"/>
          <p:nvPr/>
        </p:nvSpPr>
        <p:spPr>
          <a:xfrm>
            <a:off x="8668650" y="2270525"/>
            <a:ext cx="30879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neste ícone para marcar a mensagem como lida </a:t>
            </a:r>
            <a:r>
              <a:rPr lang="pt-BR">
                <a:solidFill>
                  <a:schemeClr val="dk1"/>
                </a:solidFill>
              </a:rPr>
              <a:t>(após clicar, a mensagem ficará na guia </a:t>
            </a:r>
            <a:r>
              <a:rPr b="1" lang="pt-BR">
                <a:solidFill>
                  <a:schemeClr val="dk1"/>
                </a:solidFill>
              </a:rPr>
              <a:t>Todas</a:t>
            </a:r>
            <a:r>
              <a:rPr lang="pt-BR">
                <a:solidFill>
                  <a:schemeClr val="dk1"/>
                </a:solidFill>
              </a:rPr>
              <a:t>).</a:t>
            </a:r>
            <a:endParaRPr/>
          </a:p>
        </p:txBody>
      </p:sp>
      <p:sp>
        <p:nvSpPr>
          <p:cNvPr id="467" name="Google Shape;467;g2d89d497452_0_86"/>
          <p:cNvSpPr txBox="1"/>
          <p:nvPr/>
        </p:nvSpPr>
        <p:spPr>
          <a:xfrm>
            <a:off x="8478450" y="5292250"/>
            <a:ext cx="30879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ler a mensagem completa, caso ela tenha mais texto para ser visualizada (após clicar, a mensagem ficará na guia </a:t>
            </a:r>
            <a:r>
              <a:rPr b="1" lang="pt-BR"/>
              <a:t>Todas</a:t>
            </a:r>
            <a:r>
              <a:rPr lang="pt-BR"/>
              <a:t>).</a:t>
            </a:r>
            <a:endParaRPr/>
          </a:p>
        </p:txBody>
      </p:sp>
      <p:pic>
        <p:nvPicPr>
          <p:cNvPr id="468" name="Google Shape;468;g2d89d497452_0_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300" y="1647301"/>
            <a:ext cx="2648254" cy="43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cxnSp>
        <p:nvCxnSpPr>
          <p:cNvPr id="469" name="Google Shape;469;g2d89d497452_0_86"/>
          <p:cNvCxnSpPr/>
          <p:nvPr/>
        </p:nvCxnSpPr>
        <p:spPr>
          <a:xfrm>
            <a:off x="794325" y="1958775"/>
            <a:ext cx="0" cy="5481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470" name="Google Shape;470;g2d89d497452_0_86"/>
          <p:cNvCxnSpPr/>
          <p:nvPr/>
        </p:nvCxnSpPr>
        <p:spPr>
          <a:xfrm>
            <a:off x="2278050" y="1958775"/>
            <a:ext cx="0" cy="5481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471" name="Google Shape;471;g2d89d497452_0_86"/>
          <p:cNvSpPr txBox="1"/>
          <p:nvPr/>
        </p:nvSpPr>
        <p:spPr>
          <a:xfrm>
            <a:off x="74075" y="2569850"/>
            <a:ext cx="12126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Mensagens não lidas</a:t>
            </a:r>
            <a:endParaRPr/>
          </a:p>
        </p:txBody>
      </p:sp>
      <p:sp>
        <p:nvSpPr>
          <p:cNvPr id="472" name="Google Shape;472;g2d89d497452_0_86"/>
          <p:cNvSpPr txBox="1"/>
          <p:nvPr/>
        </p:nvSpPr>
        <p:spPr>
          <a:xfrm>
            <a:off x="1714288" y="2655125"/>
            <a:ext cx="12126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Todas as mensagens</a:t>
            </a:r>
            <a:endParaRPr/>
          </a:p>
        </p:txBody>
      </p:sp>
      <p:cxnSp>
        <p:nvCxnSpPr>
          <p:cNvPr id="473" name="Google Shape;473;g2d89d497452_0_86"/>
          <p:cNvCxnSpPr/>
          <p:nvPr/>
        </p:nvCxnSpPr>
        <p:spPr>
          <a:xfrm rot="10800000">
            <a:off x="7216000" y="1891725"/>
            <a:ext cx="0" cy="279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474" name="Google Shape;474;g2d89d497452_0_86"/>
          <p:cNvSpPr txBox="1"/>
          <p:nvPr/>
        </p:nvSpPr>
        <p:spPr>
          <a:xfrm>
            <a:off x="6376900" y="1570925"/>
            <a:ext cx="324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200"/>
              <a:t>Data do envio da mensagem.</a:t>
            </a:r>
            <a:endParaRPr i="1" sz="1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d89d497452_0_104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2d89d497452_0_104"/>
          <p:cNvSpPr txBox="1"/>
          <p:nvPr/>
        </p:nvSpPr>
        <p:spPr>
          <a:xfrm>
            <a:off x="447500" y="978475"/>
            <a:ext cx="35130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 startAt="2"/>
            </a:pPr>
            <a:r>
              <a:rPr b="1" lang="pt-BR" sz="1500"/>
              <a:t>Notificações</a:t>
            </a:r>
            <a:endParaRPr b="1" sz="1500"/>
          </a:p>
        </p:txBody>
      </p:sp>
      <p:sp>
        <p:nvSpPr>
          <p:cNvPr id="482" name="Google Shape;482;g2d89d497452_0_104"/>
          <p:cNvSpPr txBox="1"/>
          <p:nvPr/>
        </p:nvSpPr>
        <p:spPr>
          <a:xfrm>
            <a:off x="447500" y="1515450"/>
            <a:ext cx="11064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notificações são enviadas diretamente pela SEDUC.  Selecione </a:t>
            </a:r>
            <a:r>
              <a:rPr b="1" lang="pt-BR"/>
              <a:t>Notificações </a:t>
            </a:r>
            <a:r>
              <a:rPr lang="pt-BR"/>
              <a:t>no Menu. As demais funções são idênticas às do Mural de avisos.</a:t>
            </a:r>
            <a:endParaRPr/>
          </a:p>
        </p:txBody>
      </p:sp>
      <p:grpSp>
        <p:nvGrpSpPr>
          <p:cNvPr id="483" name="Google Shape;483;g2d89d497452_0_104"/>
          <p:cNvGrpSpPr/>
          <p:nvPr/>
        </p:nvGrpSpPr>
        <p:grpSpPr>
          <a:xfrm>
            <a:off x="447500" y="2278025"/>
            <a:ext cx="3573050" cy="2077725"/>
            <a:chOff x="447500" y="2278025"/>
            <a:chExt cx="3573050" cy="2077725"/>
          </a:xfrm>
        </p:grpSpPr>
        <p:pic>
          <p:nvPicPr>
            <p:cNvPr id="484" name="Google Shape;484;g2d89d497452_0_1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7500" y="2278025"/>
              <a:ext cx="3573050" cy="207772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485" name="Google Shape;485;g2d89d497452_0_104"/>
            <p:cNvSpPr/>
            <p:nvPr/>
          </p:nvSpPr>
          <p:spPr>
            <a:xfrm>
              <a:off x="942475" y="3699800"/>
              <a:ext cx="19998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g2d89d497452_0_104"/>
          <p:cNvGrpSpPr/>
          <p:nvPr/>
        </p:nvGrpSpPr>
        <p:grpSpPr>
          <a:xfrm>
            <a:off x="4363150" y="2278025"/>
            <a:ext cx="6858000" cy="2914650"/>
            <a:chOff x="4419075" y="2278025"/>
            <a:chExt cx="6858000" cy="2914650"/>
          </a:xfrm>
        </p:grpSpPr>
        <p:pic>
          <p:nvPicPr>
            <p:cNvPr id="487" name="Google Shape;487;g2d89d497452_0_10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19075" y="2278025"/>
              <a:ext cx="6858000" cy="29146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488" name="Google Shape;488;g2d89d497452_0_10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24675" y="2497475"/>
              <a:ext cx="446452" cy="3179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g2d89d497452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249" y="1942348"/>
            <a:ext cx="3215764" cy="43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2d89d497452_0_117"/>
          <p:cNvSpPr txBox="1"/>
          <p:nvPr/>
        </p:nvSpPr>
        <p:spPr>
          <a:xfrm>
            <a:off x="191300" y="306625"/>
            <a:ext cx="12294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F4CCCC"/>
                </a:solidFill>
                <a:latin typeface="Verdana"/>
                <a:ea typeface="Verdana"/>
                <a:cs typeface="Verdana"/>
                <a:sym typeface="Verdana"/>
              </a:rPr>
              <a:t>Pesquisa</a:t>
            </a:r>
            <a:endParaRPr b="0" i="0" sz="800" u="none" cap="none" strike="noStrike">
              <a:solidFill>
                <a:srgbClr val="F4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g2d89d497452_0_117"/>
          <p:cNvGrpSpPr/>
          <p:nvPr/>
        </p:nvGrpSpPr>
        <p:grpSpPr>
          <a:xfrm>
            <a:off x="727196" y="1942362"/>
            <a:ext cx="2007823" cy="3582886"/>
            <a:chOff x="191300" y="1315250"/>
            <a:chExt cx="2219325" cy="3924300"/>
          </a:xfrm>
        </p:grpSpPr>
        <p:pic>
          <p:nvPicPr>
            <p:cNvPr id="497" name="Google Shape;497;g2d89d497452_0_1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1300" y="1315250"/>
              <a:ext cx="2219325" cy="3924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498" name="Google Shape;498;g2d89d497452_0_117"/>
            <p:cNvSpPr/>
            <p:nvPr/>
          </p:nvSpPr>
          <p:spPr>
            <a:xfrm>
              <a:off x="268500" y="4639575"/>
              <a:ext cx="20811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9" name="Google Shape;499;g2d89d497452_0_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0043" y="3538279"/>
            <a:ext cx="1839906" cy="65832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500" name="Google Shape;500;g2d89d497452_0_117"/>
          <p:cNvSpPr txBox="1"/>
          <p:nvPr/>
        </p:nvSpPr>
        <p:spPr>
          <a:xfrm>
            <a:off x="190200" y="996625"/>
            <a:ext cx="117582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pesquisas são realizadas pela Secretaria da Educação. A dinâmica de participação segue o mesmo formato das tarefas e provas.</a:t>
            </a:r>
            <a:endParaRPr/>
          </a:p>
        </p:txBody>
      </p:sp>
      <p:cxnSp>
        <p:nvCxnSpPr>
          <p:cNvPr id="501" name="Google Shape;501;g2d89d497452_0_117"/>
          <p:cNvCxnSpPr/>
          <p:nvPr/>
        </p:nvCxnSpPr>
        <p:spPr>
          <a:xfrm flipH="1" rot="10800000">
            <a:off x="7801217" y="3864444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502" name="Google Shape;502;g2d89d497452_0_117"/>
          <p:cNvCxnSpPr/>
          <p:nvPr/>
        </p:nvCxnSpPr>
        <p:spPr>
          <a:xfrm flipH="1" rot="10800000">
            <a:off x="5839167" y="5707382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503" name="Google Shape;503;g2d89d497452_0_117"/>
          <p:cNvSpPr txBox="1"/>
          <p:nvPr/>
        </p:nvSpPr>
        <p:spPr>
          <a:xfrm>
            <a:off x="8804650" y="3651888"/>
            <a:ext cx="26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a turma desejada.</a:t>
            </a:r>
            <a:endParaRPr/>
          </a:p>
        </p:txBody>
      </p:sp>
      <p:sp>
        <p:nvSpPr>
          <p:cNvPr id="504" name="Google Shape;504;g2d89d497452_0_117"/>
          <p:cNvSpPr txBox="1"/>
          <p:nvPr/>
        </p:nvSpPr>
        <p:spPr>
          <a:xfrm>
            <a:off x="6932725" y="5494813"/>
            <a:ext cx="26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prosseguir.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2d6d6f88eb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700" y="1401850"/>
            <a:ext cx="6362700" cy="42195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69" name="Google Shape;69;g2d6d6f88eb7_0_24"/>
          <p:cNvSpPr txBox="1"/>
          <p:nvPr/>
        </p:nvSpPr>
        <p:spPr>
          <a:xfrm>
            <a:off x="7300525" y="253057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pt-BR" sz="1500">
                <a:latin typeface="Calibri"/>
                <a:ea typeface="Calibri"/>
                <a:cs typeface="Calibri"/>
                <a:sym typeface="Calibri"/>
              </a:rPr>
              <a:t>Digite seu 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i="1" lang="pt-BR" sz="1500">
                <a:latin typeface="Calibri"/>
                <a:ea typeface="Calibri"/>
                <a:cs typeface="Calibri"/>
                <a:sym typeface="Calibri"/>
              </a:rPr>
              <a:t>, com o </a:t>
            </a:r>
            <a:r>
              <a:rPr i="1" lang="pt-BR" sz="1500">
                <a:latin typeface="Calibri"/>
                <a:ea typeface="Calibri"/>
                <a:cs typeface="Calibri"/>
                <a:sym typeface="Calibri"/>
              </a:rPr>
              <a:t>dígito</a:t>
            </a:r>
            <a:r>
              <a:rPr i="1" lang="pt-BR" sz="1500"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2d6d6f88eb7_0_24"/>
          <p:cNvSpPr/>
          <p:nvPr/>
        </p:nvSpPr>
        <p:spPr>
          <a:xfrm>
            <a:off x="930300" y="2774925"/>
            <a:ext cx="5962800" cy="524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71;g2d6d6f88eb7_0_24"/>
          <p:cNvCxnSpPr>
            <a:stCxn id="70" idx="3"/>
            <a:endCxn id="69" idx="1"/>
          </p:cNvCxnSpPr>
          <p:nvPr/>
        </p:nvCxnSpPr>
        <p:spPr>
          <a:xfrm flipH="1" rot="10800000">
            <a:off x="6893100" y="2959575"/>
            <a:ext cx="407400" cy="77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2" name="Google Shape;72;g2d6d6f88eb7_0_2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d6d6f88eb7_0_24"/>
          <p:cNvSpPr/>
          <p:nvPr/>
        </p:nvSpPr>
        <p:spPr>
          <a:xfrm>
            <a:off x="930300" y="3917925"/>
            <a:ext cx="5962800" cy="524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g2d6d6f88eb7_0_24"/>
          <p:cNvCxnSpPr>
            <a:endCxn id="75" idx="1"/>
          </p:cNvCxnSpPr>
          <p:nvPr/>
        </p:nvCxnSpPr>
        <p:spPr>
          <a:xfrm flipH="1" rot="10800000">
            <a:off x="6893200" y="4180274"/>
            <a:ext cx="492600" cy="39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5" name="Google Shape;75;g2d6d6f88eb7_0_24"/>
          <p:cNvSpPr txBox="1"/>
          <p:nvPr/>
        </p:nvSpPr>
        <p:spPr>
          <a:xfrm>
            <a:off x="7385800" y="37511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pt-BR" sz="1500">
                <a:latin typeface="Calibri"/>
                <a:ea typeface="Calibri"/>
                <a:cs typeface="Calibri"/>
                <a:sym typeface="Calibri"/>
              </a:rPr>
              <a:t>Digite sua 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senha </a:t>
            </a:r>
            <a:r>
              <a:rPr i="1" lang="pt-BR" sz="1500">
                <a:latin typeface="Calibri"/>
                <a:ea typeface="Calibri"/>
                <a:cs typeface="Calibri"/>
                <a:sym typeface="Calibri"/>
              </a:rPr>
              <a:t>(a mesma senha da SED.)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d6d6f88eb7_0_24"/>
          <p:cNvSpPr/>
          <p:nvPr/>
        </p:nvSpPr>
        <p:spPr>
          <a:xfrm>
            <a:off x="3917400" y="4971675"/>
            <a:ext cx="2975700" cy="579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" name="Google Shape;77;g2d6d6f88eb7_0_24"/>
          <p:cNvCxnSpPr>
            <a:stCxn id="76" idx="3"/>
          </p:cNvCxnSpPr>
          <p:nvPr/>
        </p:nvCxnSpPr>
        <p:spPr>
          <a:xfrm flipH="1" rot="10800000">
            <a:off x="6893100" y="5260725"/>
            <a:ext cx="425400" cy="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8" name="Google Shape;78;g2d6d6f88eb7_0_24"/>
          <p:cNvSpPr txBox="1"/>
          <p:nvPr/>
        </p:nvSpPr>
        <p:spPr>
          <a:xfrm>
            <a:off x="7385800" y="5046525"/>
            <a:ext cx="2203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pt-BR" sz="1500">
                <a:latin typeface="Calibri"/>
                <a:ea typeface="Calibri"/>
                <a:cs typeface="Calibri"/>
                <a:sym typeface="Calibri"/>
              </a:rPr>
              <a:t>Clique no botão 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Acessar</a:t>
            </a:r>
            <a:r>
              <a:rPr i="1" lang="pt-BR" sz="1500"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d6d6f88eb7_0_24"/>
          <p:cNvSpPr txBox="1"/>
          <p:nvPr/>
        </p:nvSpPr>
        <p:spPr>
          <a:xfrm>
            <a:off x="1967700" y="6080625"/>
            <a:ext cx="825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Caso não tenha acesso, siga os passos em:</a:t>
            </a:r>
            <a:r>
              <a:rPr i="1" lang="pt-B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pt-B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https://sed.educacao.sp.gov.br/saiba-como-acessar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f38e7293f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000" y="1735000"/>
            <a:ext cx="9485926" cy="439049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85" name="Google Shape;85;g2f38e7293f2_0_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f38e7293f2_0_0"/>
          <p:cNvSpPr/>
          <p:nvPr/>
        </p:nvSpPr>
        <p:spPr>
          <a:xfrm>
            <a:off x="2942097" y="2499389"/>
            <a:ext cx="7896900" cy="3630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g2f38e7293f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8006" y="1815148"/>
            <a:ext cx="460847" cy="15858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f38e7293f2_0_0"/>
          <p:cNvSpPr txBox="1"/>
          <p:nvPr/>
        </p:nvSpPr>
        <p:spPr>
          <a:xfrm>
            <a:off x="689850" y="845175"/>
            <a:ext cx="10812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Aqui, o estudante acessa a plataforma de forma organizada, com o menu lateral à esquerda e os </a:t>
            </a: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blocos de informação à direita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, facilitando a navegação.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g2d6ed68d53b_0_233"/>
          <p:cNvGrpSpPr/>
          <p:nvPr/>
        </p:nvGrpSpPr>
        <p:grpSpPr>
          <a:xfrm>
            <a:off x="264450" y="2071113"/>
            <a:ext cx="4430800" cy="2558875"/>
            <a:chOff x="152400" y="1801150"/>
            <a:chExt cx="4430800" cy="2558875"/>
          </a:xfrm>
        </p:grpSpPr>
        <p:pic>
          <p:nvPicPr>
            <p:cNvPr id="94" name="Google Shape;94;g2d6ed68d53b_0_233"/>
            <p:cNvPicPr preferRelativeResize="0"/>
            <p:nvPr/>
          </p:nvPicPr>
          <p:blipFill rotWithShape="1">
            <a:blip r:embed="rId3">
              <a:alphaModFix/>
            </a:blip>
            <a:srcRect b="43246" l="0" r="62726" t="0"/>
            <a:stretch/>
          </p:blipFill>
          <p:spPr>
            <a:xfrm>
              <a:off x="152400" y="1801150"/>
              <a:ext cx="4430798" cy="25588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95" name="Google Shape;95;g2d6ed68d53b_0_2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98200" y="2239400"/>
              <a:ext cx="985000" cy="238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g2d6ed68d53b_0_233"/>
          <p:cNvSpPr txBox="1"/>
          <p:nvPr/>
        </p:nvSpPr>
        <p:spPr>
          <a:xfrm>
            <a:off x="469875" y="996625"/>
            <a:ext cx="10706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Os blocos de informação permitem a navegação por todas as opções disponíveis, começando por </a:t>
            </a: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Pendências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d6ed68d53b_0_233"/>
          <p:cNvSpPr txBox="1"/>
          <p:nvPr/>
        </p:nvSpPr>
        <p:spPr>
          <a:xfrm>
            <a:off x="191300" y="373875"/>
            <a:ext cx="14895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0097A7"/>
                </a:solidFill>
                <a:latin typeface="Verdana"/>
                <a:ea typeface="Verdana"/>
                <a:cs typeface="Verdana"/>
                <a:sym typeface="Verdana"/>
              </a:rPr>
              <a:t>Pendências</a:t>
            </a:r>
            <a:endParaRPr b="0" i="0" sz="800" u="none" cap="none" strike="noStrike">
              <a:solidFill>
                <a:srgbClr val="0097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d6ed68d53b_0_233"/>
          <p:cNvSpPr/>
          <p:nvPr/>
        </p:nvSpPr>
        <p:spPr>
          <a:xfrm>
            <a:off x="2342025" y="3139050"/>
            <a:ext cx="2289600" cy="72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2d6ed68d53b_0_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0200" y="2090963"/>
            <a:ext cx="2583500" cy="2676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00" name="Google Shape;100;g2d6ed68d53b_0_233"/>
          <p:cNvSpPr txBox="1"/>
          <p:nvPr/>
        </p:nvSpPr>
        <p:spPr>
          <a:xfrm>
            <a:off x="336175" y="4909100"/>
            <a:ext cx="43590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No exemplo acima, há três pendências para este estudante. Ao clicar no local indicado, é possível visualizar os detalhes e a origem de cada uma.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d6ed68d53b_0_233"/>
          <p:cNvSpPr txBox="1"/>
          <p:nvPr/>
        </p:nvSpPr>
        <p:spPr>
          <a:xfrm>
            <a:off x="9005025" y="2239975"/>
            <a:ext cx="27276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Clicando aqui, você será redirecionado diretamente para a seção de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tarefas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pendentes.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d6ed68d53b_0_233"/>
          <p:cNvSpPr txBox="1"/>
          <p:nvPr/>
        </p:nvSpPr>
        <p:spPr>
          <a:xfrm>
            <a:off x="9005025" y="3103950"/>
            <a:ext cx="27276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Clicando aqui, você será redirecionado diretamente para a seção de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redações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pendentes.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d6ed68d53b_0_233"/>
          <p:cNvSpPr txBox="1"/>
          <p:nvPr/>
        </p:nvSpPr>
        <p:spPr>
          <a:xfrm>
            <a:off x="9005025" y="3967925"/>
            <a:ext cx="27948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Clicando aqui, você será redirecionado diretamente para a seção de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provas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pendentes.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g2d6ed68d53b_0_233"/>
          <p:cNvCxnSpPr>
            <a:endCxn id="101" idx="1"/>
          </p:cNvCxnSpPr>
          <p:nvPr/>
        </p:nvCxnSpPr>
        <p:spPr>
          <a:xfrm flipH="1" rot="10800000">
            <a:off x="7765725" y="2603875"/>
            <a:ext cx="1239300" cy="355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05" name="Google Shape;105;g2d6ed68d53b_0_233"/>
          <p:cNvCxnSpPr>
            <a:endCxn id="102" idx="1"/>
          </p:cNvCxnSpPr>
          <p:nvPr/>
        </p:nvCxnSpPr>
        <p:spPr>
          <a:xfrm>
            <a:off x="7765725" y="3459450"/>
            <a:ext cx="1239300" cy="84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06" name="Google Shape;106;g2d6ed68d53b_0_233"/>
          <p:cNvCxnSpPr>
            <a:endCxn id="103" idx="1"/>
          </p:cNvCxnSpPr>
          <p:nvPr/>
        </p:nvCxnSpPr>
        <p:spPr>
          <a:xfrm>
            <a:off x="7765725" y="4015025"/>
            <a:ext cx="1239300" cy="351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07" name="Google Shape;107;g2d6ed68d53b_0_233"/>
          <p:cNvSpPr/>
          <p:nvPr/>
        </p:nvSpPr>
        <p:spPr>
          <a:xfrm>
            <a:off x="4925000" y="3155550"/>
            <a:ext cx="605100" cy="69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125" y="1126650"/>
            <a:ext cx="1580245" cy="286718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374" y="1150616"/>
            <a:ext cx="6854101" cy="2867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191301" y="306625"/>
            <a:ext cx="12183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Tarefa SP</a:t>
            </a:r>
            <a:endParaRPr b="0" i="0" sz="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246125" y="1305650"/>
            <a:ext cx="22710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3515451" y="2071463"/>
            <a:ext cx="1489800" cy="359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246125" y="874525"/>
            <a:ext cx="3222000" cy="3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No menu lateral, em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Tarefa SP,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são exibidas as tarefas publicadas para sua turma. Caso o estudante participe de mais de uma turma, é possível filtrar por turma, além de selecionar o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da tarefa, detalhado da seguinte forma: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A fazer:</a:t>
            </a:r>
            <a:r>
              <a:rPr b="1" lang="pt-BR" sz="13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s tarefas que ainda não foram realizadas ou enviadas;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Entregues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 tarefas já finalizadas e corrigidas;</a:t>
            </a:r>
            <a:br>
              <a:rPr lang="pt-BR" sz="1300">
                <a:latin typeface="Calibri"/>
                <a:ea typeface="Calibri"/>
                <a:cs typeface="Calibri"/>
                <a:sym typeface="Calibri"/>
              </a:rPr>
            </a:b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Expiradas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 tarefas que já passaram do prazo e não foram realizadas;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Google Shape;118;p15"/>
          <p:cNvCxnSpPr/>
          <p:nvPr/>
        </p:nvCxnSpPr>
        <p:spPr>
          <a:xfrm>
            <a:off x="9643725" y="2630025"/>
            <a:ext cx="346800" cy="15774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19" name="Google Shape;119;p15"/>
          <p:cNvCxnSpPr/>
          <p:nvPr/>
        </p:nvCxnSpPr>
        <p:spPr>
          <a:xfrm>
            <a:off x="5005250" y="2077625"/>
            <a:ext cx="2065200" cy="105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20" name="Google Shape;120;p15"/>
          <p:cNvSpPr/>
          <p:nvPr/>
        </p:nvSpPr>
        <p:spPr>
          <a:xfrm>
            <a:off x="7135000" y="2355800"/>
            <a:ext cx="1919100" cy="12657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73700" y="4114275"/>
            <a:ext cx="1813063" cy="253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9720700" y="4063275"/>
            <a:ext cx="1919100" cy="25863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6175550" y="4664050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campo 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Componente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é possível aplicar um filtro para exibir exclusivamente tarefas relacionadas ao componente escolhido (digite no campo para encontrar o componente com maior facilidade):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d6ed68d53b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220" y="1782475"/>
            <a:ext cx="7559951" cy="4276949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29" name="Google Shape;129;g2d6ed68d53b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825" y="1704100"/>
            <a:ext cx="2192300" cy="360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30" name="Google Shape;130;g2d6ed68d53b_0_21"/>
          <p:cNvSpPr txBox="1"/>
          <p:nvPr/>
        </p:nvSpPr>
        <p:spPr>
          <a:xfrm>
            <a:off x="191301" y="306625"/>
            <a:ext cx="20685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4A86E8"/>
                </a:solidFill>
                <a:latin typeface="Verdana"/>
                <a:ea typeface="Verdana"/>
                <a:cs typeface="Verdana"/>
                <a:sym typeface="Verdana"/>
              </a:rPr>
              <a:t>Materiais Digitais</a:t>
            </a:r>
            <a:endParaRPr b="0" i="0" sz="7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d6ed68d53b_0_21"/>
          <p:cNvSpPr/>
          <p:nvPr/>
        </p:nvSpPr>
        <p:spPr>
          <a:xfrm>
            <a:off x="714725" y="4856875"/>
            <a:ext cx="2068500" cy="41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d6ed68d53b_0_21"/>
          <p:cNvSpPr txBox="1"/>
          <p:nvPr/>
        </p:nvSpPr>
        <p:spPr>
          <a:xfrm>
            <a:off x="2450100" y="638625"/>
            <a:ext cx="90285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No menu, na opção </a:t>
            </a:r>
            <a:r>
              <a:rPr b="1" lang="pt-BR" sz="1500">
                <a:latin typeface="Calibri"/>
                <a:ea typeface="Calibri"/>
                <a:cs typeface="Calibri"/>
                <a:sym typeface="Calibri"/>
              </a:rPr>
              <a:t>Materiais Digitais</a:t>
            </a: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, o estudante pode acessar o Repositório diretamente. Ele é automaticamente autenticado e redirecionado, permitindo o acesso imediato aos materiais disponíveis. 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elecione os filtros correspondentes para sua busca.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2d6ed68d53b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8350" y="3233200"/>
            <a:ext cx="5047104" cy="4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d6ed68d53b_0_21"/>
          <p:cNvSpPr/>
          <p:nvPr/>
        </p:nvSpPr>
        <p:spPr>
          <a:xfrm>
            <a:off x="4102675" y="3233200"/>
            <a:ext cx="1297800" cy="41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2d6ed68d53b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65975" y="1837475"/>
            <a:ext cx="720250" cy="1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6ed68d53b_0_56"/>
          <p:cNvSpPr txBox="1"/>
          <p:nvPr/>
        </p:nvSpPr>
        <p:spPr>
          <a:xfrm>
            <a:off x="191301" y="306625"/>
            <a:ext cx="20238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93C47D"/>
                </a:solidFill>
                <a:latin typeface="Verdana"/>
                <a:ea typeface="Verdana"/>
                <a:cs typeface="Verdana"/>
                <a:sym typeface="Verdana"/>
              </a:rPr>
              <a:t>Redação Paulista</a:t>
            </a:r>
            <a:endParaRPr b="0" i="0" sz="7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2d6ed68d53b_0_56"/>
          <p:cNvPicPr preferRelativeResize="0"/>
          <p:nvPr/>
        </p:nvPicPr>
        <p:blipFill rotWithShape="1">
          <a:blip r:embed="rId3">
            <a:alphaModFix/>
          </a:blip>
          <a:srcRect b="40001" l="0" r="0" t="0"/>
          <a:stretch/>
        </p:blipFill>
        <p:spPr>
          <a:xfrm>
            <a:off x="3340875" y="1074926"/>
            <a:ext cx="8271474" cy="3087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42" name="Google Shape;142;g2d6ed68d53b_0_56"/>
          <p:cNvSpPr txBox="1"/>
          <p:nvPr/>
        </p:nvSpPr>
        <p:spPr>
          <a:xfrm>
            <a:off x="191300" y="1074925"/>
            <a:ext cx="2864100" cy="54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Assim como na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Tarefa SP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(slide 7), utilize os filtros para localizar a redação.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Todas as atividades de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redação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serão exibidas aqui.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d6ed68d53b_0_56"/>
          <p:cNvSpPr/>
          <p:nvPr/>
        </p:nvSpPr>
        <p:spPr>
          <a:xfrm>
            <a:off x="3340875" y="2876150"/>
            <a:ext cx="1653300" cy="41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