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SZlLTr36zOYXf+uGA/7OJeKty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30ad53e3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" name="Google Shape;188;g2d30ad53e3a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1110e9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1" name="Google Shape;201;g301110e905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30ad53e3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g2d30ad53e3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30ad53e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g2d30ad53e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30ad53e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g2d30ad53e3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30ad53e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3" name="Google Shape;253;g2d30ad53e3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30ad53e3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1" name="Google Shape;271;g2d30ad53e3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30ad53e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2" name="Google Shape;292;g2d30ad53e3a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20653a95d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3020653a95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020653a95d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20653a95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3020653a95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3020653a95d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6" name="Google Shape;35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1110e90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" name="Google Shape;61;g301110e905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20653a9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g3020653a95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6" name="Google Shape;156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Relationship Id="rId4" Type="http://schemas.openxmlformats.org/officeDocument/2006/relationships/image" Target="../media/image51.png"/><Relationship Id="rId5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7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Relationship Id="rId6" Type="http://schemas.openxmlformats.org/officeDocument/2006/relationships/image" Target="../media/image30.png"/><Relationship Id="rId7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2.png"/><Relationship Id="rId4" Type="http://schemas.openxmlformats.org/officeDocument/2006/relationships/image" Target="../media/image60.png"/><Relationship Id="rId5" Type="http://schemas.openxmlformats.org/officeDocument/2006/relationships/image" Target="../media/image65.png"/><Relationship Id="rId6" Type="http://schemas.openxmlformats.org/officeDocument/2006/relationships/image" Target="../media/image64.png"/><Relationship Id="rId7" Type="http://schemas.openxmlformats.org/officeDocument/2006/relationships/image" Target="../media/image63.png"/><Relationship Id="rId8" Type="http://schemas.openxmlformats.org/officeDocument/2006/relationships/image" Target="../media/image7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67.png"/><Relationship Id="rId7" Type="http://schemas.openxmlformats.org/officeDocument/2006/relationships/image" Target="../media/image70.png"/><Relationship Id="rId8" Type="http://schemas.openxmlformats.org/officeDocument/2006/relationships/image" Target="../media/image6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8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saladofuturo.educacao.sp.gov.br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5.jpg"/><Relationship Id="rId7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https://atendimento.educacao.sp.gov.b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0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2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7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44.png"/><Relationship Id="rId6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Relationship Id="rId6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43075" y="5714500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234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a prova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PAULISTA - 3º BIMESTRE - 2024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VERSÃO 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8216525" y="6310600"/>
            <a:ext cx="24990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67">
                <a:solidFill>
                  <a:srgbClr val="C00000"/>
                </a:solidFill>
              </a:rPr>
              <a:t>Piloto - Tempo mínimo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30ad53e3a_0_16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d30ad53e3a_0_163"/>
          <p:cNvSpPr txBox="1"/>
          <p:nvPr/>
        </p:nvSpPr>
        <p:spPr>
          <a:xfrm>
            <a:off x="1465800" y="76682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navegar entre as questões, clicando no botão: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Próxima 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 no botão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Anterior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para responder na sequência em que aparecem. Pelos botões do menu superior é possível ir para qualquer questão, clicando na botão com o número correspondente.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g2d30ad53e3a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93" name="Google Shape;193;g2d30ad53e3a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94" name="Google Shape;194;g2d30ad53e3a_0_163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d30ad53e3a_0_163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d30ad53e3a_0_163"/>
          <p:cNvSpPr txBox="1"/>
          <p:nvPr/>
        </p:nvSpPr>
        <p:spPr>
          <a:xfrm>
            <a:off x="252225" y="2805350"/>
            <a:ext cx="3177300" cy="1185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endParaRPr b="1" i="0" sz="13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Será exibida a mensagem abaixo, indicando que a resposta da sua questão foi salva em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7" name="Google Shape;197;g2d30ad53e3a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25" y="417902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198" name="Google Shape;198;g2d30ad53e3a_0_163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301110e905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04" name="Google Shape;204;g301110e905d_0_1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01110e905d_0_1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01110e905d_0_1"/>
          <p:cNvSpPr txBox="1"/>
          <p:nvPr/>
        </p:nvSpPr>
        <p:spPr>
          <a:xfrm>
            <a:off x="299125" y="2339400"/>
            <a:ext cx="2442000" cy="1385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Clicando neste ícone será possível visualizar todas as questões. Logo abaixo, a legenda mostrando o que significa cada situação mostrada. 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7" name="Google Shape;207;g301110e905d_0_1"/>
          <p:cNvCxnSpPr>
            <a:endCxn id="205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08" name="Google Shape;208;g301110e905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09" name="Google Shape;209;g301110e905d_0_1"/>
          <p:cNvCxnSpPr>
            <a:stCxn id="205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10" name="Google Shape;210;g301110e905d_0_1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30ad53e3a_0_3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d30ad53e3a_0_34"/>
          <p:cNvSpPr txBox="1"/>
          <p:nvPr/>
        </p:nvSpPr>
        <p:spPr>
          <a:xfrm>
            <a:off x="1465800" y="662475"/>
            <a:ext cx="92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Além dos botões, mencionados no slide anterior, temos mais 3 botões no canto inferior direito: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Voltar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Rascunho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g2d30ad53e3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175" y="1295675"/>
            <a:ext cx="7739662" cy="530142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18" name="Google Shape;218;g2d30ad53e3a_0_34"/>
          <p:cNvCxnSpPr/>
          <p:nvPr/>
        </p:nvCxnSpPr>
        <p:spPr>
          <a:xfrm flipH="1" rot="10800000">
            <a:off x="8528750" y="5730625"/>
            <a:ext cx="6600" cy="5544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19" name="Google Shape;219;g2d30ad53e3a_0_34"/>
          <p:cNvCxnSpPr/>
          <p:nvPr/>
        </p:nvCxnSpPr>
        <p:spPr>
          <a:xfrm rot="10800000">
            <a:off x="6270825" y="6367475"/>
            <a:ext cx="947400" cy="71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20" name="Google Shape;220;g2d30ad53e3a_0_34"/>
          <p:cNvCxnSpPr/>
          <p:nvPr/>
        </p:nvCxnSpPr>
        <p:spPr>
          <a:xfrm flipH="1" rot="10800000">
            <a:off x="9821100" y="6078575"/>
            <a:ext cx="456600" cy="288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21" name="Google Shape;221;g2d30ad53e3a_0_34"/>
          <p:cNvSpPr txBox="1"/>
          <p:nvPr/>
        </p:nvSpPr>
        <p:spPr>
          <a:xfrm>
            <a:off x="3874650" y="5993350"/>
            <a:ext cx="245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d30ad53e3a_0_34"/>
          <p:cNvSpPr txBox="1"/>
          <p:nvPr/>
        </p:nvSpPr>
        <p:spPr>
          <a:xfrm>
            <a:off x="7218225" y="5409625"/>
            <a:ext cx="26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d30ad53e3a_0_34"/>
          <p:cNvSpPr txBox="1"/>
          <p:nvPr/>
        </p:nvSpPr>
        <p:spPr>
          <a:xfrm>
            <a:off x="9821100" y="5869525"/>
            <a:ext cx="24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30ad53e3a_0_4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d30ad53e3a_0_40"/>
          <p:cNvSpPr txBox="1"/>
          <p:nvPr/>
        </p:nvSpPr>
        <p:spPr>
          <a:xfrm>
            <a:off x="687750" y="866875"/>
            <a:ext cx="926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ter terminado a prova, e ter revisto as questões, chegou a hora de enviá-la. Clique no botão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2d30ad53e3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d30ad53e3a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32" name="Google Shape;232;g2d30ad53e3a_0_4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2d30ad53e3a_0_4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34" name="Google Shape;234;g2d30ad53e3a_0_40"/>
          <p:cNvSpPr txBox="1"/>
          <p:nvPr/>
        </p:nvSpPr>
        <p:spPr>
          <a:xfrm>
            <a:off x="7566200" y="2454225"/>
            <a:ext cx="4276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1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g2d30ad53e3a_0_4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36" name="Google Shape;236;g2d30ad53e3a_0_40"/>
          <p:cNvSpPr txBox="1"/>
          <p:nvPr/>
        </p:nvSpPr>
        <p:spPr>
          <a:xfrm>
            <a:off x="6469975" y="3976350"/>
            <a:ext cx="28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Notem que a cor da questão que não foi respondida fica com fundo </a:t>
            </a:r>
            <a:r>
              <a:rPr b="0" i="1" lang="pt-BR" sz="13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laranja</a:t>
            </a:r>
            <a:r>
              <a:rPr b="0" i="1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g2d30ad53e3a_0_4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30ad53e3a_0_10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d30ad53e3a_0_103"/>
          <p:cNvSpPr txBox="1"/>
          <p:nvPr/>
        </p:nvSpPr>
        <p:spPr>
          <a:xfrm>
            <a:off x="687750" y="866875"/>
            <a:ext cx="103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Situação 2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Quando todas as questões forem respondidas, ao clicar no botão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seguinte mensagem de confirmação irá aparecer: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g2d30ad53e3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245" name="Google Shape;245;g2d30ad53e3a_0_103"/>
          <p:cNvSpPr txBox="1"/>
          <p:nvPr/>
        </p:nvSpPr>
        <p:spPr>
          <a:xfrm>
            <a:off x="605700" y="4215325"/>
            <a:ext cx="210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Digite seu primeiro nome e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enviá-la.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6" name="Google Shape;246;g2d30ad53e3a_0_103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47" name="Google Shape;247;g2d30ad53e3a_0_103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d30ad53e3a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803"/>
              </a:srgbClr>
            </a:outerShdw>
          </a:effectLst>
        </p:spPr>
      </p:pic>
      <p:cxnSp>
        <p:nvCxnSpPr>
          <p:cNvPr id="249" name="Google Shape;249;g2d30ad53e3a_0_103"/>
          <p:cNvCxnSpPr>
            <a:stCxn id="247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50" name="Google Shape;250;g2d30ad53e3a_0_103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entregue!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2d30ad53e3a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150" y="1786475"/>
            <a:ext cx="7610274" cy="377158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256" name="Google Shape;256;g2d30ad53e3a_0_12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d30ad53e3a_0_120"/>
          <p:cNvSpPr txBox="1"/>
          <p:nvPr/>
        </p:nvSpPr>
        <p:spPr>
          <a:xfrm>
            <a:off x="687750" y="866875"/>
            <a:ext cx="926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tenha salvo o rascunho de forma automática, ou através do botão "salvar rascunho", sua prova ficará no status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g2d30ad53e3a_0_120"/>
          <p:cNvSpPr txBox="1"/>
          <p:nvPr/>
        </p:nvSpPr>
        <p:spPr>
          <a:xfrm>
            <a:off x="2925900" y="6088650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9" name="Google Shape;259;g2d30ad53e3a_0_120"/>
          <p:cNvCxnSpPr/>
          <p:nvPr/>
        </p:nvCxnSpPr>
        <p:spPr>
          <a:xfrm>
            <a:off x="5041050" y="5427050"/>
            <a:ext cx="0" cy="763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60" name="Google Shape;260;g2d30ad53e3a_0_120"/>
          <p:cNvSpPr/>
          <p:nvPr/>
        </p:nvSpPr>
        <p:spPr>
          <a:xfrm>
            <a:off x="5683950" y="3293225"/>
            <a:ext cx="16866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2d30ad53e3a_0_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1528" y="3080053"/>
            <a:ext cx="1885850" cy="53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g2d30ad53e3a_0_120"/>
          <p:cNvCxnSpPr/>
          <p:nvPr/>
        </p:nvCxnSpPr>
        <p:spPr>
          <a:xfrm flipH="1" rot="10800000">
            <a:off x="4774675" y="2342625"/>
            <a:ext cx="408600" cy="9867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63" name="Google Shape;263;g2d30ad53e3a_0_120"/>
          <p:cNvCxnSpPr/>
          <p:nvPr/>
        </p:nvCxnSpPr>
        <p:spPr>
          <a:xfrm flipH="1" rot="10800000">
            <a:off x="6451075" y="2312625"/>
            <a:ext cx="745800" cy="9405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64" name="Google Shape;264;g2d30ad53e3a_0_120"/>
          <p:cNvCxnSpPr>
            <a:endCxn id="265" idx="1"/>
          </p:cNvCxnSpPr>
          <p:nvPr/>
        </p:nvCxnSpPr>
        <p:spPr>
          <a:xfrm flipH="1" rot="10800000">
            <a:off x="8279875" y="2017225"/>
            <a:ext cx="1131900" cy="12360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66" name="Google Shape;266;g2d30ad53e3a_0_120"/>
          <p:cNvSpPr txBox="1"/>
          <p:nvPr/>
        </p:nvSpPr>
        <p:spPr>
          <a:xfrm>
            <a:off x="5143375" y="1796725"/>
            <a:ext cx="1535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Todas as Turmas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d30ad53e3a_0_120"/>
          <p:cNvSpPr txBox="1"/>
          <p:nvPr/>
        </p:nvSpPr>
        <p:spPr>
          <a:xfrm>
            <a:off x="7156200" y="1796724"/>
            <a:ext cx="1316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d30ad53e3a_0_120"/>
          <p:cNvSpPr txBox="1"/>
          <p:nvPr/>
        </p:nvSpPr>
        <p:spPr>
          <a:xfrm>
            <a:off x="9411775" y="1709425"/>
            <a:ext cx="204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Selecione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Prova Paulista 3º bimestre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2d30ad53e3a_0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0073" y="3302000"/>
            <a:ext cx="1292206" cy="2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g2d30ad53e3a_0_55"/>
          <p:cNvGrpSpPr/>
          <p:nvPr/>
        </p:nvGrpSpPr>
        <p:grpSpPr>
          <a:xfrm>
            <a:off x="2717700" y="1694700"/>
            <a:ext cx="8077200" cy="4791075"/>
            <a:chOff x="191300" y="1396525"/>
            <a:chExt cx="8077200" cy="4791075"/>
          </a:xfrm>
        </p:grpSpPr>
        <p:pic>
          <p:nvPicPr>
            <p:cNvPr id="274" name="Google Shape;274;g2d30ad53e3a_0_55"/>
            <p:cNvPicPr preferRelativeResize="0"/>
            <p:nvPr/>
          </p:nvPicPr>
          <p:blipFill rotWithShape="1">
            <a:blip r:embed="rId3">
              <a:alphaModFix/>
            </a:blip>
            <a:srcRect b="-2718" l="-580" r="580" t="2720"/>
            <a:stretch/>
          </p:blipFill>
          <p:spPr>
            <a:xfrm>
              <a:off x="191300" y="1396525"/>
              <a:ext cx="8077200" cy="4791075"/>
            </a:xfrm>
            <a:prstGeom prst="rect">
              <a:avLst/>
            </a:prstGeom>
            <a:noFill/>
            <a:ln>
              <a:noFill/>
            </a:ln>
            <a:effectLst>
              <a:outerShdw blurRad="485775" rotWithShape="0" algn="bl" dir="5400000" dist="304800">
                <a:srgbClr val="000000">
                  <a:alpha val="29803"/>
                </a:srgbClr>
              </a:outerShdw>
            </a:effectLst>
          </p:spPr>
        </p:pic>
        <p:pic>
          <p:nvPicPr>
            <p:cNvPr id="275" name="Google Shape;275;g2d30ad53e3a_0_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7313" y="2487875"/>
              <a:ext cx="3012175" cy="135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g2d30ad53e3a_0_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825" y="3472750"/>
              <a:ext cx="504825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g2d30ad53e3a_0_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6700" y="1565400"/>
              <a:ext cx="2501700" cy="70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8" name="Google Shape;278;g2d30ad53e3a_0_55"/>
          <p:cNvSpPr txBox="1"/>
          <p:nvPr/>
        </p:nvSpPr>
        <p:spPr>
          <a:xfrm>
            <a:off x="687750" y="866875"/>
            <a:ext cx="926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Você pode consultar a sua prova após ela ter sido concluída. No menu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 a sua turma, em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No </a:t>
            </a:r>
            <a:r>
              <a:rPr b="0" i="0" lang="pt-BR" sz="13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componente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Paulista 3º bimestre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g2d30ad53e3a_0_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d30ad53e3a_0_55"/>
          <p:cNvSpPr/>
          <p:nvPr/>
        </p:nvSpPr>
        <p:spPr>
          <a:xfrm>
            <a:off x="5470875" y="2161750"/>
            <a:ext cx="2385300" cy="344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d30ad53e3a_0_55"/>
          <p:cNvSpPr/>
          <p:nvPr/>
        </p:nvSpPr>
        <p:spPr>
          <a:xfrm>
            <a:off x="3247225" y="4696250"/>
            <a:ext cx="24285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g2d30ad53e3a_0_55"/>
          <p:cNvCxnSpPr/>
          <p:nvPr/>
        </p:nvCxnSpPr>
        <p:spPr>
          <a:xfrm>
            <a:off x="5675725" y="4852400"/>
            <a:ext cx="577800" cy="2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83" name="Google Shape;283;g2d30ad53e3a_0_55"/>
          <p:cNvSpPr txBox="1"/>
          <p:nvPr/>
        </p:nvSpPr>
        <p:spPr>
          <a:xfrm>
            <a:off x="6111575" y="466895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g2d30ad53e3a_0_55"/>
          <p:cNvSpPr/>
          <p:nvPr/>
        </p:nvSpPr>
        <p:spPr>
          <a:xfrm>
            <a:off x="3691125" y="5258625"/>
            <a:ext cx="270300" cy="305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d30ad53e3a_0_55"/>
          <p:cNvSpPr txBox="1"/>
          <p:nvPr/>
        </p:nvSpPr>
        <p:spPr>
          <a:xfrm>
            <a:off x="3653850" y="5821000"/>
            <a:ext cx="558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Obs.: Esse </a:t>
            </a:r>
            <a:r>
              <a:rPr b="0" i="1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cronômetro 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o gabarito ainda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foi liberado.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6" name="Google Shape;286;g2d30ad53e3a_0_55"/>
          <p:cNvCxnSpPr/>
          <p:nvPr/>
        </p:nvCxnSpPr>
        <p:spPr>
          <a:xfrm>
            <a:off x="3805650" y="5584350"/>
            <a:ext cx="15900" cy="285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87" name="Google Shape;287;g2d30ad53e3a_0_55"/>
          <p:cNvCxnSpPr/>
          <p:nvPr/>
        </p:nvCxnSpPr>
        <p:spPr>
          <a:xfrm flipH="1" rot="10800000">
            <a:off x="4380325" y="4081100"/>
            <a:ext cx="1845300" cy="93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88" name="Google Shape;288;g2d30ad53e3a_0_55"/>
          <p:cNvSpPr txBox="1"/>
          <p:nvPr/>
        </p:nvSpPr>
        <p:spPr>
          <a:xfrm>
            <a:off x="5623275" y="3901100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9" name="Google Shape;289;g2d30ad53e3a_0_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4848" y="1792675"/>
            <a:ext cx="1983150" cy="4434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30ad53e3a_0_65"/>
          <p:cNvSpPr txBox="1"/>
          <p:nvPr/>
        </p:nvSpPr>
        <p:spPr>
          <a:xfrm>
            <a:off x="254750" y="893175"/>
            <a:ext cx="37320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a divulgação do gabarito, que será no dia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03/10/2024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será possível verificar os erros, acertos e a nota.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2d30ad53e3a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2038" y="1452500"/>
            <a:ext cx="3057525" cy="619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96" name="Google Shape;296;g2d30ad53e3a_0_6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divulgação do gabarito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2d30ad53e3a_0_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2175" y="3747719"/>
            <a:ext cx="3329124" cy="244105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98" name="Google Shape;298;g2d30ad53e3a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8075" y="3503526"/>
            <a:ext cx="3244700" cy="31199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99" name="Google Shape;299;g2d30ad53e3a_0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3650" y="1020713"/>
            <a:ext cx="3329125" cy="217551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grpSp>
        <p:nvGrpSpPr>
          <p:cNvPr id="300" name="Google Shape;300;g2d30ad53e3a_0_65"/>
          <p:cNvGrpSpPr/>
          <p:nvPr/>
        </p:nvGrpSpPr>
        <p:grpSpPr>
          <a:xfrm>
            <a:off x="-4" y="1910178"/>
            <a:ext cx="1975449" cy="1532508"/>
            <a:chOff x="8925950" y="152400"/>
            <a:chExt cx="2221852" cy="1854888"/>
          </a:xfrm>
        </p:grpSpPr>
        <p:pic>
          <p:nvPicPr>
            <p:cNvPr id="301" name="Google Shape;301;g2d30ad53e3a_0_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968412" y="311450"/>
              <a:ext cx="2179390" cy="169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g2d30ad53e3a_0_6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925950" y="152400"/>
              <a:ext cx="2221850" cy="685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g2d30ad53e3a_0_65"/>
            <p:cNvSpPr/>
            <p:nvPr/>
          </p:nvSpPr>
          <p:spPr>
            <a:xfrm>
              <a:off x="9308625" y="1630650"/>
              <a:ext cx="1472100" cy="258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g2d30ad53e3a_0_65"/>
          <p:cNvSpPr txBox="1"/>
          <p:nvPr/>
        </p:nvSpPr>
        <p:spPr>
          <a:xfrm>
            <a:off x="2492888" y="2960475"/>
            <a:ext cx="2987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Quando a questão estiver com o 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vermelho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significa que está errada.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g2d30ad53e3a_0_65"/>
          <p:cNvCxnSpPr>
            <a:endCxn id="304" idx="0"/>
          </p:cNvCxnSpPr>
          <p:nvPr/>
        </p:nvCxnSpPr>
        <p:spPr>
          <a:xfrm flipH="1">
            <a:off x="3986738" y="1910175"/>
            <a:ext cx="1566900" cy="1050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06" name="Google Shape;306;g2d30ad53e3a_0_65"/>
          <p:cNvCxnSpPr>
            <a:endCxn id="307" idx="0"/>
          </p:cNvCxnSpPr>
          <p:nvPr/>
        </p:nvCxnSpPr>
        <p:spPr>
          <a:xfrm>
            <a:off x="7146600" y="1937975"/>
            <a:ext cx="249900" cy="220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07" name="Google Shape;307;g2d30ad53e3a_0_65"/>
          <p:cNvSpPr txBox="1"/>
          <p:nvPr/>
        </p:nvSpPr>
        <p:spPr>
          <a:xfrm>
            <a:off x="6439350" y="4141475"/>
            <a:ext cx="1914300" cy="11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verde claro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significa que acertou parcialmente a questão (a nota será fracionada).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d30ad53e3a_0_65"/>
          <p:cNvSpPr txBox="1"/>
          <p:nvPr/>
        </p:nvSpPr>
        <p:spPr>
          <a:xfrm>
            <a:off x="8532325" y="417325"/>
            <a:ext cx="2895900" cy="55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Fundo </a:t>
            </a: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verde escuro</a:t>
            </a: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significa que acertou totalmente a questão.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g2d30ad53e3a_0_65"/>
          <p:cNvCxnSpPr>
            <a:stCxn id="294" idx="2"/>
            <a:endCxn id="302" idx="0"/>
          </p:cNvCxnSpPr>
          <p:nvPr/>
        </p:nvCxnSpPr>
        <p:spPr>
          <a:xfrm flipH="1">
            <a:off x="987650" y="1678275"/>
            <a:ext cx="1133100" cy="231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10" name="Google Shape;310;g2d30ad53e3a_0_65"/>
          <p:cNvCxnSpPr>
            <a:endCxn id="308" idx="1"/>
          </p:cNvCxnSpPr>
          <p:nvPr/>
        </p:nvCxnSpPr>
        <p:spPr>
          <a:xfrm flipH="1" rot="10800000">
            <a:off x="7817725" y="694375"/>
            <a:ext cx="714600" cy="899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11" name="Google Shape;311;g2d30ad53e3a_0_65"/>
          <p:cNvSpPr txBox="1"/>
          <p:nvPr/>
        </p:nvSpPr>
        <p:spPr>
          <a:xfrm>
            <a:off x="149075" y="3758300"/>
            <a:ext cx="1677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aqui para acessar 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(observem que não há mais o ícone do cronômetro).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2" name="Google Shape;312;g2d30ad53e3a_0_65"/>
          <p:cNvCxnSpPr>
            <a:stCxn id="311" idx="0"/>
            <a:endCxn id="303" idx="2"/>
          </p:cNvCxnSpPr>
          <p:nvPr/>
        </p:nvCxnSpPr>
        <p:spPr>
          <a:xfrm flipH="1" rot="10800000">
            <a:off x="987725" y="3345500"/>
            <a:ext cx="6900" cy="412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13" name="Google Shape;313;g2d30ad53e3a_0_65"/>
          <p:cNvCxnSpPr>
            <a:endCxn id="314" idx="1"/>
          </p:cNvCxnSpPr>
          <p:nvPr/>
        </p:nvCxnSpPr>
        <p:spPr>
          <a:xfrm flipH="1" rot="10800000">
            <a:off x="597950" y="2551875"/>
            <a:ext cx="1522800" cy="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14" name="Google Shape;314;g2d30ad53e3a_0_65"/>
          <p:cNvSpPr txBox="1"/>
          <p:nvPr/>
        </p:nvSpPr>
        <p:spPr>
          <a:xfrm>
            <a:off x="2120750" y="2367225"/>
            <a:ext cx="10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Sua nota.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20653a95d_0_57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020653a95d_0_57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2" name="Google Shape;322;g3020653a95d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150" y="1862675"/>
            <a:ext cx="6764500" cy="33218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304800">
              <a:srgbClr val="000000">
                <a:alpha val="29803"/>
              </a:srgbClr>
            </a:outerShdw>
          </a:effectLst>
        </p:spPr>
      </p:pic>
      <p:sp>
        <p:nvSpPr>
          <p:cNvPr id="323" name="Google Shape;323;g3020653a95d_0_57"/>
          <p:cNvSpPr txBox="1"/>
          <p:nvPr/>
        </p:nvSpPr>
        <p:spPr>
          <a:xfrm>
            <a:off x="1883950" y="5719825"/>
            <a:ext cx="26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no botão para prosseguir para a prova.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4" name="Google Shape;324;g3020653a95d_0_57"/>
          <p:cNvCxnSpPr/>
          <p:nvPr/>
        </p:nvCxnSpPr>
        <p:spPr>
          <a:xfrm>
            <a:off x="3148757" y="5069120"/>
            <a:ext cx="0" cy="672600"/>
          </a:xfrm>
          <a:prstGeom prst="straightConnector1">
            <a:avLst/>
          </a:prstGeom>
          <a:noFill/>
          <a:ln cap="flat" cmpd="sng" w="19050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325" name="Google Shape;325;g3020653a95d_0_57"/>
          <p:cNvSpPr/>
          <p:nvPr/>
        </p:nvSpPr>
        <p:spPr>
          <a:xfrm>
            <a:off x="3720208" y="3189749"/>
            <a:ext cx="1499100" cy="246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3020653a95d_0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2547" y="3001997"/>
            <a:ext cx="1676265" cy="47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020653a95d_0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6807" y="3197477"/>
            <a:ext cx="1148595" cy="24625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3020653a95d_0_57"/>
          <p:cNvSpPr txBox="1"/>
          <p:nvPr/>
        </p:nvSpPr>
        <p:spPr>
          <a:xfrm>
            <a:off x="203150" y="1080625"/>
            <a:ext cx="66150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Já verificou se ela está salva como rascunho?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Verifique no status: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Rascunhos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9" name="Google Shape;329;g3020653a95d_0_57"/>
          <p:cNvCxnSpPr/>
          <p:nvPr/>
        </p:nvCxnSpPr>
        <p:spPr>
          <a:xfrm flipH="1">
            <a:off x="3986850" y="1634750"/>
            <a:ext cx="389100" cy="132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30" name="Google Shape;330;g3020653a95d_0_57"/>
          <p:cNvSpPr txBox="1"/>
          <p:nvPr/>
        </p:nvSpPr>
        <p:spPr>
          <a:xfrm>
            <a:off x="6967650" y="1080625"/>
            <a:ext cx="5209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Verifique se a prova já foi entregue, acessando 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status: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Concluídas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1" name="Google Shape;331;g3020653a95d_0_57"/>
          <p:cNvGrpSpPr/>
          <p:nvPr/>
        </p:nvGrpSpPr>
        <p:grpSpPr>
          <a:xfrm>
            <a:off x="7120050" y="1634874"/>
            <a:ext cx="4919551" cy="3555650"/>
            <a:chOff x="7120050" y="1634874"/>
            <a:chExt cx="4919551" cy="3555650"/>
          </a:xfrm>
        </p:grpSpPr>
        <p:pic>
          <p:nvPicPr>
            <p:cNvPr id="332" name="Google Shape;332;g3020653a95d_0_5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20050" y="1857925"/>
              <a:ext cx="4919551" cy="3332599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33" name="Google Shape;333;g3020653a95d_0_5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36763" y="3249838"/>
              <a:ext cx="1971675" cy="181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g3020653a95d_0_5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263400" y="3249850"/>
              <a:ext cx="2060275" cy="18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3020653a95d_0_5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378625" y="3238475"/>
              <a:ext cx="660975" cy="97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g3020653a95d_0_57"/>
            <p:cNvSpPr/>
            <p:nvPr/>
          </p:nvSpPr>
          <p:spPr>
            <a:xfrm>
              <a:off x="8830283" y="2845074"/>
              <a:ext cx="1499100" cy="246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7" name="Google Shape;337;g3020653a95d_0_57"/>
            <p:cNvCxnSpPr>
              <a:endCxn id="336" idx="0"/>
            </p:cNvCxnSpPr>
            <p:nvPr/>
          </p:nvCxnSpPr>
          <p:spPr>
            <a:xfrm flipH="1">
              <a:off x="9579833" y="1634874"/>
              <a:ext cx="401100" cy="1210200"/>
            </a:xfrm>
            <a:prstGeom prst="straightConnector1">
              <a:avLst/>
            </a:prstGeom>
            <a:noFill/>
            <a:ln cap="flat" cmpd="sng" w="9525">
              <a:solidFill>
                <a:srgbClr val="F79646"/>
              </a:solidFill>
              <a:prstDash val="dash"/>
              <a:round/>
              <a:headEnd len="med" w="med" type="oval"/>
              <a:tailEnd len="med" w="med" type="triangl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20653a95d_0_111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020653a95d_0_11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g3020653a95d_0_111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Caso não tenha aparecido ainda, clique no seu nome. Depois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6" name="Google Shape;346;g3020653a95d_0_111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347" name="Google Shape;347;g3020653a95d_0_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48" name="Google Shape;348;g3020653a95d_0_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49" name="Google Shape;349;g3020653a95d_0_111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g3020653a95d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51" name="Google Shape;351;g3020653a95d_0_111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52" name="Google Shape;352;g3020653a95d_0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53" name="Google Shape;353;g3020653a95d_0_111"/>
          <p:cNvCxnSpPr>
            <a:endCxn id="352" idx="0"/>
          </p:cNvCxnSpPr>
          <p:nvPr/>
        </p:nvCxnSpPr>
        <p:spPr>
          <a:xfrm>
            <a:off x="9184257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247848" y="897100"/>
            <a:ext cx="72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a Sala do Futuro, com seu RA e senha da SED: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 PAULISTA PELA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1604828" y="1559953"/>
            <a:ext cx="29769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 WEB (desktop/notebook): </a:t>
            </a:r>
            <a:endParaRPr b="1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/>
          <p:nvPr/>
        </p:nvSpPr>
        <p:spPr>
          <a:xfrm>
            <a:off x="7908900" y="1584100"/>
            <a:ext cx="2492100" cy="35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móvel: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 txBox="1"/>
          <p:nvPr/>
        </p:nvSpPr>
        <p:spPr>
          <a:xfrm>
            <a:off x="-76199" y="4066525"/>
            <a:ext cx="1495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4"/>
          <p:cNvPicPr preferRelativeResize="0"/>
          <p:nvPr/>
        </p:nvPicPr>
        <p:blipFill rotWithShape="1">
          <a:blip r:embed="rId3">
            <a:alphaModFix/>
          </a:blip>
          <a:srcRect b="3557" l="2537" r="1712" t="2581"/>
          <a:stretch/>
        </p:blipFill>
        <p:spPr>
          <a:xfrm>
            <a:off x="1419000" y="2492000"/>
            <a:ext cx="3389550" cy="3618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7" name="Google Shape;47;p14"/>
          <p:cNvSpPr/>
          <p:nvPr/>
        </p:nvSpPr>
        <p:spPr>
          <a:xfrm>
            <a:off x="1967250" y="4385925"/>
            <a:ext cx="2251200" cy="4593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4"/>
          <p:cNvSpPr txBox="1"/>
          <p:nvPr/>
        </p:nvSpPr>
        <p:spPr>
          <a:xfrm>
            <a:off x="1234478" y="1916475"/>
            <a:ext cx="375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https://saladofuturo.educacao.sp.gov.br/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0699" y="2296600"/>
            <a:ext cx="2251200" cy="399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8261" y="2501405"/>
            <a:ext cx="1913408" cy="364645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/>
          <p:nvPr/>
        </p:nvSpPr>
        <p:spPr>
          <a:xfrm>
            <a:off x="8526326" y="4925397"/>
            <a:ext cx="1244700" cy="1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4"/>
          <p:cNvSpPr txBox="1"/>
          <p:nvPr/>
        </p:nvSpPr>
        <p:spPr>
          <a:xfrm>
            <a:off x="10337610" y="4280857"/>
            <a:ext cx="16704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para alunos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53;p14"/>
          <p:cNvCxnSpPr>
            <a:stCxn id="47" idx="1"/>
          </p:cNvCxnSpPr>
          <p:nvPr/>
        </p:nvCxnSpPr>
        <p:spPr>
          <a:xfrm rot="10800000">
            <a:off x="1368150" y="4482075"/>
            <a:ext cx="599100" cy="133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4" name="Google Shape;54;p14"/>
          <p:cNvCxnSpPr>
            <a:stCxn id="51" idx="3"/>
          </p:cNvCxnSpPr>
          <p:nvPr/>
        </p:nvCxnSpPr>
        <p:spPr>
          <a:xfrm flipH="1" rot="10800000">
            <a:off x="9771026" y="4735197"/>
            <a:ext cx="625500" cy="27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55" name="Google Shape;5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69663" y="3841977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6" name="Google Shape;56;p14"/>
          <p:cNvSpPr txBox="1"/>
          <p:nvPr/>
        </p:nvSpPr>
        <p:spPr>
          <a:xfrm>
            <a:off x="5585825" y="3523300"/>
            <a:ext cx="1495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Login:</a:t>
            </a:r>
            <a:endParaRPr b="0" i="1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14"/>
          <p:cNvCxnSpPr>
            <a:stCxn id="51" idx="1"/>
          </p:cNvCxnSpPr>
          <p:nvPr/>
        </p:nvCxnSpPr>
        <p:spPr>
          <a:xfrm rot="10800000">
            <a:off x="7406426" y="4300197"/>
            <a:ext cx="1119900" cy="714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58" name="Google Shape;58;p14"/>
          <p:cNvCxnSpPr>
            <a:stCxn id="47" idx="3"/>
          </p:cNvCxnSpPr>
          <p:nvPr/>
        </p:nvCxnSpPr>
        <p:spPr>
          <a:xfrm flipH="1" rot="10800000">
            <a:off x="4218450" y="4290675"/>
            <a:ext cx="1085700" cy="32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1110e905d_0_20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Tempo mínimo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301110e905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950" y="2143125"/>
            <a:ext cx="6503024" cy="2628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65" name="Google Shape;65;g301110e905d_0_20"/>
          <p:cNvSpPr txBox="1"/>
          <p:nvPr/>
        </p:nvSpPr>
        <p:spPr>
          <a:xfrm>
            <a:off x="191300" y="807500"/>
            <a:ext cx="120201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novo formato, será contabilizado o tempo decorrido desde o seu primeiro acesso à prova.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Haverá um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mínimo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a realização da prova, sendo de um minuto por questão. (exemplo: 40 questões = tempo mínimo de 40 minutos).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Assim, para habilitar 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período contabilizado desde o seu primeiro acesso deverá ser maior que o tempo mínimo indicado.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301110e905d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0250" y="214312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67" name="Google Shape;67;g301110e905d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8393" y="2870800"/>
            <a:ext cx="5860507" cy="2563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68" name="Google Shape;68;g301110e905d_0_20"/>
          <p:cNvSpPr/>
          <p:nvPr/>
        </p:nvSpPr>
        <p:spPr>
          <a:xfrm>
            <a:off x="4883900" y="4176600"/>
            <a:ext cx="1445400" cy="20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g301110e905d_0_20"/>
          <p:cNvCxnSpPr/>
          <p:nvPr/>
        </p:nvCxnSpPr>
        <p:spPr>
          <a:xfrm flipH="1" rot="10800000">
            <a:off x="4847550" y="4754825"/>
            <a:ext cx="1096500" cy="9900"/>
          </a:xfrm>
          <a:prstGeom prst="straightConnector1">
            <a:avLst/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g301110e905d_0_20"/>
          <p:cNvCxnSpPr/>
          <p:nvPr/>
        </p:nvCxnSpPr>
        <p:spPr>
          <a:xfrm flipH="1">
            <a:off x="4235888" y="4386000"/>
            <a:ext cx="648000" cy="1375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1" name="Google Shape;71;g301110e905d_0_20"/>
          <p:cNvSpPr txBox="1"/>
          <p:nvPr/>
        </p:nvSpPr>
        <p:spPr>
          <a:xfrm>
            <a:off x="4032200" y="5761500"/>
            <a:ext cx="3148800" cy="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Aqui você pode ver 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mínimo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precisa para fazer a prova. No caso do exemplo, 30 minutos.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g301110e905d_0_20"/>
          <p:cNvCxnSpPr/>
          <p:nvPr/>
        </p:nvCxnSpPr>
        <p:spPr>
          <a:xfrm>
            <a:off x="5990350" y="4684975"/>
            <a:ext cx="2073300" cy="966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3" name="Google Shape;73;g301110e905d_0_20"/>
          <p:cNvSpPr txBox="1"/>
          <p:nvPr/>
        </p:nvSpPr>
        <p:spPr>
          <a:xfrm>
            <a:off x="8136350" y="5651875"/>
            <a:ext cx="3625800" cy="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duração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o tempo em que você esteve ativo na tela da prova, ou seja, o período que efetivamente gastou para realizá-la.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01110e905d_0_20"/>
          <p:cNvSpPr/>
          <p:nvPr/>
        </p:nvSpPr>
        <p:spPr>
          <a:xfrm>
            <a:off x="10053750" y="5037475"/>
            <a:ext cx="269100" cy="209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g301110e905d_0_20"/>
          <p:cNvCxnSpPr>
            <a:endCxn id="74" idx="1"/>
          </p:cNvCxnSpPr>
          <p:nvPr/>
        </p:nvCxnSpPr>
        <p:spPr>
          <a:xfrm>
            <a:off x="8791350" y="4485475"/>
            <a:ext cx="1262400" cy="6567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6" name="Google Shape;76;g301110e905d_0_20"/>
          <p:cNvSpPr txBox="1"/>
          <p:nvPr/>
        </p:nvSpPr>
        <p:spPr>
          <a:xfrm>
            <a:off x="7965050" y="3716600"/>
            <a:ext cx="182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expandir o menu e ver todas as opções.</a:t>
            </a:r>
            <a:endParaRPr b="1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301110e905d_0_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0125" y="3548650"/>
            <a:ext cx="1262400" cy="2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301110e905d_0_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83900" y="3548650"/>
            <a:ext cx="1727613" cy="2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01110e905d_0_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7425" y="3591900"/>
            <a:ext cx="1361225" cy="1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301110e905d_0_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84550" y="3013650"/>
            <a:ext cx="1438300" cy="3338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01110e905d_0_20"/>
          <p:cNvSpPr/>
          <p:nvPr/>
        </p:nvSpPr>
        <p:spPr>
          <a:xfrm>
            <a:off x="8961675" y="3013650"/>
            <a:ext cx="1361100" cy="33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301110e905d_0_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32839" y="1903900"/>
            <a:ext cx="2205486" cy="96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83" name="Google Shape;83;g301110e905d_0_20"/>
          <p:cNvCxnSpPr>
            <a:endCxn id="82" idx="1"/>
          </p:cNvCxnSpPr>
          <p:nvPr/>
        </p:nvCxnSpPr>
        <p:spPr>
          <a:xfrm flipH="1" rot="10800000">
            <a:off x="9492139" y="2387350"/>
            <a:ext cx="440700" cy="6624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3020653a95d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062" y="3037325"/>
            <a:ext cx="3895725" cy="581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9" name="Google Shape;89;g3020653a95d_0_5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Tempo mínimo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3020653a95d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6299" y="4342300"/>
            <a:ext cx="2147225" cy="192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91" name="Google Shape;91;g3020653a95d_0_5"/>
          <p:cNvCxnSpPr>
            <a:endCxn id="90" idx="0"/>
          </p:cNvCxnSpPr>
          <p:nvPr/>
        </p:nvCxnSpPr>
        <p:spPr>
          <a:xfrm>
            <a:off x="6140412" y="3578500"/>
            <a:ext cx="19500" cy="7638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2" name="Google Shape;92;g3020653a95d_0_5"/>
          <p:cNvSpPr txBox="1"/>
          <p:nvPr/>
        </p:nvSpPr>
        <p:spPr>
          <a:xfrm>
            <a:off x="6327475" y="1966000"/>
            <a:ext cx="301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ficará com esse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ícone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caso o tempo mínimo não tenha sido atingido ainda.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g3020653a95d_0_5"/>
          <p:cNvCxnSpPr/>
          <p:nvPr/>
        </p:nvCxnSpPr>
        <p:spPr>
          <a:xfrm flipH="1">
            <a:off x="5814763" y="2348875"/>
            <a:ext cx="512700" cy="846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4" name="Google Shape;94;g3020653a95d_0_5"/>
          <p:cNvSpPr txBox="1"/>
          <p:nvPr/>
        </p:nvSpPr>
        <p:spPr>
          <a:xfrm>
            <a:off x="677825" y="826200"/>
            <a:ext cx="8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acontece se você tentar entregar a prova antes do tempo mínimo ter sido atingido?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020653a95d_0_5"/>
          <p:cNvSpPr txBox="1"/>
          <p:nvPr/>
        </p:nvSpPr>
        <p:spPr>
          <a:xfrm>
            <a:off x="8074750" y="5058950"/>
            <a:ext cx="301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você tente finalizar a prova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tempo mínimo, irá aparecer essa mensagem. Siga as instruções e clique no botão: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g3020653a95d_0_5"/>
          <p:cNvCxnSpPr>
            <a:stCxn id="90" idx="3"/>
            <a:endCxn id="95" idx="1"/>
          </p:cNvCxnSpPr>
          <p:nvPr/>
        </p:nvCxnSpPr>
        <p:spPr>
          <a:xfrm>
            <a:off x="7233524" y="5306500"/>
            <a:ext cx="841200" cy="2757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97" name="Google Shape;97;g3020653a95d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875" y="156497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98" name="Google Shape;98;g3020653a95d_0_5"/>
          <p:cNvPicPr preferRelativeResize="0"/>
          <p:nvPr/>
        </p:nvPicPr>
        <p:blipFill rotWithShape="1">
          <a:blip r:embed="rId6">
            <a:alphaModFix amt="74000"/>
          </a:blip>
          <a:srcRect b="0" l="0" r="0" t="0"/>
          <a:stretch/>
        </p:blipFill>
        <p:spPr>
          <a:xfrm>
            <a:off x="2273650" y="1564975"/>
            <a:ext cx="314203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020653a95d_0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73650" y="2305350"/>
            <a:ext cx="3142025" cy="3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020653a95d_0_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4475" y="1586947"/>
            <a:ext cx="841200" cy="19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f38e7293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863" y="2013550"/>
            <a:ext cx="10294274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6" name="Google Shape;106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f38e7293f2_0_0"/>
          <p:cNvSpPr txBox="1"/>
          <p:nvPr/>
        </p:nvSpPr>
        <p:spPr>
          <a:xfrm>
            <a:off x="1056600" y="1167738"/>
            <a:ext cx="54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Acesse o card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8" name="Google Shape;108;g2f38e7293f2_0_0"/>
          <p:cNvCxnSpPr>
            <a:endCxn id="109" idx="0"/>
          </p:cNvCxnSpPr>
          <p:nvPr/>
        </p:nvCxnSpPr>
        <p:spPr>
          <a:xfrm>
            <a:off x="3319275" y="1405575"/>
            <a:ext cx="4538700" cy="16422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110" name="Google Shape;110;g2f38e7293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5775" y="3047775"/>
            <a:ext cx="8661923" cy="11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f38e7293f2_0_0"/>
          <p:cNvSpPr/>
          <p:nvPr/>
        </p:nvSpPr>
        <p:spPr>
          <a:xfrm>
            <a:off x="6811275" y="3047775"/>
            <a:ext cx="2093400" cy="1086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f38e7293f2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00" y="2013575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050" y="1604225"/>
            <a:ext cx="9877512" cy="4209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7" name="Google Shape;117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8313325" y="3023200"/>
            <a:ext cx="2332500" cy="415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874850" y="706400"/>
            <a:ext cx="85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Em: </a:t>
            </a:r>
            <a:r>
              <a:rPr b="0" i="1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Todas as turmas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Em: </a:t>
            </a:r>
            <a:r>
              <a:rPr b="0" i="1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Status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Fazer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Agora, em Componente, selecione: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PROVA PAULISTA 3º BIMESTRE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874850" y="6095488"/>
            <a:ext cx="7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Clique na prova e depois em: 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Prosseguir para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para iniciá-la.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4453" y="3612625"/>
            <a:ext cx="2237375" cy="16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4850" y="3438700"/>
            <a:ext cx="5083700" cy="18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6287" y="2765562"/>
            <a:ext cx="2533700" cy="7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3424450" y="3038500"/>
            <a:ext cx="2344500" cy="40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4450" y="3650325"/>
            <a:ext cx="2165775" cy="1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/>
          <p:nvPr/>
        </p:nvSpPr>
        <p:spPr>
          <a:xfrm rot="10800000">
            <a:off x="4152900" y="5277425"/>
            <a:ext cx="351000" cy="6777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>
            <a:off x="2980450" y="2073350"/>
            <a:ext cx="558000" cy="70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28" name="Google Shape;12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36514" y="3062388"/>
            <a:ext cx="1628775" cy="35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5"/>
          <p:cNvCxnSpPr/>
          <p:nvPr/>
        </p:nvCxnSpPr>
        <p:spPr>
          <a:xfrm>
            <a:off x="54425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30" name="Google Shape;130;p15"/>
          <p:cNvCxnSpPr/>
          <p:nvPr/>
        </p:nvCxnSpPr>
        <p:spPr>
          <a:xfrm>
            <a:off x="7880950" y="2093275"/>
            <a:ext cx="511200" cy="669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f39484023d_0_25"/>
          <p:cNvSpPr txBox="1"/>
          <p:nvPr/>
        </p:nvSpPr>
        <p:spPr>
          <a:xfrm>
            <a:off x="306511" y="1307375"/>
            <a:ext cx="42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Agora digite seu primeiro nome. Em seguida, clique em:</a:t>
            </a:r>
            <a:r>
              <a:rPr b="1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Iniciar a Prova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7" name="Google Shape;137;g2f39484023d_0_25"/>
          <p:cNvGrpSpPr/>
          <p:nvPr/>
        </p:nvGrpSpPr>
        <p:grpSpPr>
          <a:xfrm>
            <a:off x="427335" y="2094628"/>
            <a:ext cx="3500268" cy="3479736"/>
            <a:chOff x="188084" y="1873150"/>
            <a:chExt cx="4028391" cy="4126823"/>
          </a:xfrm>
        </p:grpSpPr>
        <p:pic>
          <p:nvPicPr>
            <p:cNvPr id="138" name="Google Shape;138;g2f39484023d_0_25"/>
            <p:cNvPicPr preferRelativeResize="0"/>
            <p:nvPr/>
          </p:nvPicPr>
          <p:blipFill rotWithShape="1">
            <a:blip r:embed="rId3">
              <a:alphaModFix/>
            </a:blip>
            <a:srcRect b="2091" l="1633" r="2296" t="1522"/>
            <a:stretch/>
          </p:blipFill>
          <p:spPr>
            <a:xfrm>
              <a:off x="737625" y="1993600"/>
              <a:ext cx="3339300" cy="355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g2f39484023d_0_25"/>
            <p:cNvSpPr/>
            <p:nvPr/>
          </p:nvSpPr>
          <p:spPr>
            <a:xfrm>
              <a:off x="737625" y="1993600"/>
              <a:ext cx="3339300" cy="35586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4550" y="5317675"/>
              <a:ext cx="447075" cy="36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3200" y="54503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2700000">
              <a:off x="66003" y="5313548"/>
              <a:ext cx="1387563" cy="22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7026109">
              <a:off x="404821" y="2135823"/>
              <a:ext cx="459841" cy="229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3320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g2f39484023d_0_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8150" y="1873150"/>
              <a:ext cx="283275" cy="2294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6" name="Google Shape;146;g2f39484023d_0_25"/>
          <p:cNvCxnSpPr/>
          <p:nvPr/>
        </p:nvCxnSpPr>
        <p:spPr>
          <a:xfrm>
            <a:off x="244350" y="39110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g2f39484023d_0_25"/>
          <p:cNvCxnSpPr/>
          <p:nvPr/>
        </p:nvCxnSpPr>
        <p:spPr>
          <a:xfrm>
            <a:off x="320550" y="4901600"/>
            <a:ext cx="860400" cy="78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48" name="Google Shape;148;g2f39484023d_0_25"/>
          <p:cNvSpPr txBox="1"/>
          <p:nvPr/>
        </p:nvSpPr>
        <p:spPr>
          <a:xfrm>
            <a:off x="306511" y="5429200"/>
            <a:ext cx="420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Esse processo é realizado para garantir que você está autenticado no equipamento com seu login e realizando a sua prova.</a:t>
            </a:r>
            <a:endParaRPr b="0" i="1" sz="1400" u="none" cap="none" strike="noStrike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9" name="Google Shape;149;g2f39484023d_0_25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50" name="Google Shape;150;g2f39484023d_0_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51" name="Google Shape;151;g2f39484023d_0_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g2f39484023d_0_25"/>
          <p:cNvSpPr/>
          <p:nvPr/>
        </p:nvSpPr>
        <p:spPr>
          <a:xfrm rot="-5400000">
            <a:off x="4807800" y="30048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f39484023d_0_25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1e6af0842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60" name="Google Shape;160;g1e6af08429c_0_0"/>
          <p:cNvSpPr txBox="1"/>
          <p:nvPr/>
        </p:nvSpPr>
        <p:spPr>
          <a:xfrm>
            <a:off x="100550" y="1017500"/>
            <a:ext cx="34776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6AA84F"/>
                </a:solidFill>
                <a:latin typeface="Verdana"/>
                <a:ea typeface="Verdana"/>
                <a:cs typeface="Verdana"/>
                <a:sym typeface="Verdana"/>
              </a:rPr>
              <a:t>Novidade:</a:t>
            </a: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Será exibida uma questão por página, e você poderá pular ou retornar para outras questões utilizando o mapa de questões. 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1e6af08429c_0_0"/>
          <p:cNvSpPr txBox="1"/>
          <p:nvPr/>
        </p:nvSpPr>
        <p:spPr>
          <a:xfrm>
            <a:off x="159775" y="2524225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questões podem ser de resposta única, certo ou errado, ou múltipla escolha.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1e6af08429c_0_0"/>
          <p:cNvSpPr txBox="1"/>
          <p:nvPr/>
        </p:nvSpPr>
        <p:spPr>
          <a:xfrm>
            <a:off x="159775" y="3637050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slide seguinte mostraremos os tipos de questões.</a:t>
            </a:r>
            <a:endParaRPr b="0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3" name="Google Shape;163;g1e6af08429c_0_0"/>
          <p:cNvCxnSpPr>
            <a:stCxn id="160" idx="3"/>
          </p:cNvCxnSpPr>
          <p:nvPr/>
        </p:nvCxnSpPr>
        <p:spPr>
          <a:xfrm flipH="1" rot="10800000">
            <a:off x="3578150" y="1016750"/>
            <a:ext cx="787800" cy="631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64" name="Google Shape;164;g1e6af08429c_0_0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e6af08429c_0_0"/>
          <p:cNvSpPr txBox="1"/>
          <p:nvPr/>
        </p:nvSpPr>
        <p:spPr>
          <a:xfrm>
            <a:off x="8870625" y="950300"/>
            <a:ext cx="211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Avança para as próximas questões.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g1e6af08429c_0_0"/>
          <p:cNvCxnSpPr/>
          <p:nvPr/>
        </p:nvCxnSpPr>
        <p:spPr>
          <a:xfrm>
            <a:off x="8628525" y="797450"/>
            <a:ext cx="298200" cy="199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 rotWithShape="1">
          <a:blip r:embed="rId3">
            <a:alphaModFix/>
          </a:blip>
          <a:srcRect b="0" l="0" r="11979" t="0"/>
          <a:stretch/>
        </p:blipFill>
        <p:spPr>
          <a:xfrm>
            <a:off x="8357700" y="2049375"/>
            <a:ext cx="3392225" cy="305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 b="0" l="0" r="19535" t="0"/>
          <a:stretch/>
        </p:blipFill>
        <p:spPr>
          <a:xfrm>
            <a:off x="4057700" y="2049375"/>
            <a:ext cx="4016051" cy="244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5">
            <a:alphaModFix/>
          </a:blip>
          <a:srcRect b="0" l="0" r="8382" t="18287"/>
          <a:stretch/>
        </p:blipFill>
        <p:spPr>
          <a:xfrm>
            <a:off x="191263" y="2049375"/>
            <a:ext cx="3582475" cy="2759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0000"/>
              </a:srgbClr>
            </a:outerShdw>
          </a:effectLst>
        </p:spPr>
      </p:pic>
      <p:sp>
        <p:nvSpPr>
          <p:cNvPr id="174" name="Google Shape;174;p18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-238925" y="895763"/>
            <a:ext cx="991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Teremos 3 tipos possíveis de questões (todas estarão discriminadas com a informação do tipo na prova):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4609" y="116575"/>
            <a:ext cx="4649443" cy="4545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77" name="Google Shape;177;p18"/>
          <p:cNvSpPr/>
          <p:nvPr/>
        </p:nvSpPr>
        <p:spPr>
          <a:xfrm>
            <a:off x="266700" y="3289200"/>
            <a:ext cx="35070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4261400" y="253775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4232575" y="3335800"/>
            <a:ext cx="36663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-238925" y="1454300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única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3768775" y="1454288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múltipla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7849675" y="1493375"/>
            <a:ext cx="459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Questão de certo ou errado</a:t>
            </a:r>
            <a:endParaRPr b="1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8362675" y="5236025"/>
            <a:ext cx="350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3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Novidade!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Agora é possível ter questões de certo ou errado.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4202275" y="4706450"/>
            <a:ext cx="3726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mais de uma alternativa como resposta.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266700" y="5018800"/>
            <a:ext cx="358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É permitido selecionar apenas uma alternativa como resposta.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