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hHXwqm83gX44MmFYsi8f8gXeB2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d6d6f88e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" name="Google Shape;50;g2d6d6f88eb7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a3c47e1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" name="Google Shape;64;g32ca3c47e13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d89d3d04a8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2d89d3d04a8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g2d89d3d04a8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89d3d04a8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d89d3d04a8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2d89d3d04a8_0_1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89d3d04a8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2d89d3d04a8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2d89d3d04a8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" name="Google Shape;13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8.png"/><Relationship Id="rId6" Type="http://schemas.openxmlformats.org/officeDocument/2006/relationships/hyperlink" Target="https://play.google.com/store/apps/details?id=br.gov.sp.educacao.saladofuturo" TargetMode="External"/><Relationship Id="rId7" Type="http://schemas.openxmlformats.org/officeDocument/2006/relationships/image" Target="../media/image21.png"/><Relationship Id="rId8" Type="http://schemas.openxmlformats.org/officeDocument/2006/relationships/hyperlink" Target="https://apps.apple.com/br/app/sala-do-futuro/id647402396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atendimento.educacao.sp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8115975" y="5398500"/>
            <a:ext cx="2599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rPr b="1" lang="pt-BR" sz="2167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Mural de Avisos</a:t>
            </a:r>
            <a:endParaRPr b="1" i="0" sz="21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305475" y="4970100"/>
            <a:ext cx="622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23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 DO FUTURO - 2025</a:t>
            </a:r>
            <a:endParaRPr b="1" i="0" sz="23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i="0" sz="19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36" y="4970100"/>
            <a:ext cx="886964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"/>
          <p:cNvSpPr txBox="1"/>
          <p:nvPr/>
        </p:nvSpPr>
        <p:spPr>
          <a:xfrm>
            <a:off x="358025" y="769875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/>
          <p:nvPr/>
        </p:nvSpPr>
        <p:spPr>
          <a:xfrm>
            <a:off x="3334125" y="113837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4"/>
          <p:cNvPicPr preferRelativeResize="0"/>
          <p:nvPr/>
        </p:nvPicPr>
        <p:blipFill rotWithShape="1">
          <a:blip r:embed="rId4">
            <a:alphaModFix/>
          </a:blip>
          <a:srcRect b="43058" l="12396" r="9634" t="22216"/>
          <a:stretch/>
        </p:blipFill>
        <p:spPr>
          <a:xfrm>
            <a:off x="1522553" y="1298825"/>
            <a:ext cx="8613348" cy="542584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4"/>
          <p:cNvSpPr txBox="1"/>
          <p:nvPr/>
        </p:nvSpPr>
        <p:spPr>
          <a:xfrm>
            <a:off x="9167075" y="3855675"/>
            <a:ext cx="2074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Selecione o seu perfil</a:t>
            </a:r>
            <a:endParaRPr b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4"/>
          <p:cNvSpPr/>
          <p:nvPr/>
        </p:nvSpPr>
        <p:spPr>
          <a:xfrm>
            <a:off x="6729875" y="3614525"/>
            <a:ext cx="2074800" cy="1051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2d6d6f88eb7_0_9"/>
          <p:cNvPicPr preferRelativeResize="0"/>
          <p:nvPr/>
        </p:nvPicPr>
        <p:blipFill rotWithShape="1">
          <a:blip r:embed="rId3">
            <a:alphaModFix/>
          </a:blip>
          <a:srcRect b="37027" l="17994" r="17692" t="14019"/>
          <a:stretch/>
        </p:blipFill>
        <p:spPr>
          <a:xfrm>
            <a:off x="4800128" y="391550"/>
            <a:ext cx="5872502" cy="63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d6d6f88eb7_0_9"/>
          <p:cNvSpPr txBox="1"/>
          <p:nvPr/>
        </p:nvSpPr>
        <p:spPr>
          <a:xfrm>
            <a:off x="287475" y="795250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2d6d6f88eb7_0_9"/>
          <p:cNvSpPr txBox="1"/>
          <p:nvPr/>
        </p:nvSpPr>
        <p:spPr>
          <a:xfrm>
            <a:off x="9044650" y="3321668"/>
            <a:ext cx="207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500">
                <a:latin typeface="Calibri"/>
                <a:ea typeface="Calibri"/>
                <a:cs typeface="Calibri"/>
                <a:sym typeface="Calibri"/>
              </a:rPr>
              <a:t>Selecione o seu perfil</a:t>
            </a:r>
            <a:endParaRPr b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d6d6f88eb7_0_9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g2d6d6f88eb7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2550" y="1998870"/>
            <a:ext cx="1113025" cy="11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2d6d6f88eb7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5900" y="3382876"/>
            <a:ext cx="906325" cy="1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2d6d6f88eb7_0_9"/>
          <p:cNvSpPr txBox="1"/>
          <p:nvPr/>
        </p:nvSpPr>
        <p:spPr>
          <a:xfrm>
            <a:off x="3297975" y="2380238"/>
            <a:ext cx="111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Android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2d6d6f88eb7_0_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d6d6f88eb7_0_9"/>
          <p:cNvSpPr txBox="1"/>
          <p:nvPr/>
        </p:nvSpPr>
        <p:spPr>
          <a:xfrm>
            <a:off x="3361975" y="3722725"/>
            <a:ext cx="1208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d6d6f88eb7_0_9"/>
          <p:cNvSpPr/>
          <p:nvPr/>
        </p:nvSpPr>
        <p:spPr>
          <a:xfrm>
            <a:off x="7194275" y="3043950"/>
            <a:ext cx="715500" cy="939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32ca3c47e13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32ca3c47e13_0_2"/>
          <p:cNvPicPr preferRelativeResize="0"/>
          <p:nvPr/>
        </p:nvPicPr>
        <p:blipFill rotWithShape="1">
          <a:blip r:embed="rId4">
            <a:alphaModFix/>
          </a:blip>
          <a:srcRect b="34512" l="0" r="46960" t="0"/>
          <a:stretch/>
        </p:blipFill>
        <p:spPr>
          <a:xfrm>
            <a:off x="5897025" y="1221725"/>
            <a:ext cx="4753398" cy="553667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32ca3c47e13_0_2"/>
          <p:cNvSpPr txBox="1"/>
          <p:nvPr/>
        </p:nvSpPr>
        <p:spPr>
          <a:xfrm>
            <a:off x="191375" y="1058050"/>
            <a:ext cx="4504500" cy="141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Mural de </a:t>
            </a: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visos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você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 vai visualizar os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comunicados e informações importantes para sua turma. Nele, os estudantes podem 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receber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recados sobre atividades, prazos, conteúdos e outras orientações enviadas diretamente pelos docentes.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32ca3c47e13_0_2"/>
          <p:cNvSpPr txBox="1"/>
          <p:nvPr/>
        </p:nvSpPr>
        <p:spPr>
          <a:xfrm>
            <a:off x="3164886" y="5757027"/>
            <a:ext cx="15309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300"/>
              <a:t>Visualização Web</a:t>
            </a:r>
            <a:endParaRPr i="1" sz="1300"/>
          </a:p>
        </p:txBody>
      </p:sp>
      <p:grpSp>
        <p:nvGrpSpPr>
          <p:cNvPr id="70" name="Google Shape;70;g32ca3c47e13_0_2"/>
          <p:cNvGrpSpPr/>
          <p:nvPr/>
        </p:nvGrpSpPr>
        <p:grpSpPr>
          <a:xfrm>
            <a:off x="585754" y="3408002"/>
            <a:ext cx="3951177" cy="2224725"/>
            <a:chOff x="638579" y="2556263"/>
            <a:chExt cx="4388246" cy="2878412"/>
          </a:xfrm>
        </p:grpSpPr>
        <p:pic>
          <p:nvPicPr>
            <p:cNvPr id="71" name="Google Shape;71;g32ca3c47e13_0_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8579" y="2556263"/>
              <a:ext cx="1268190" cy="2878144"/>
            </a:xfrm>
            <a:prstGeom prst="rect">
              <a:avLst/>
            </a:prstGeom>
            <a:noFill/>
            <a:ln cap="flat" cmpd="sng" w="9525">
              <a:solidFill>
                <a:srgbClr val="44546A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grpSp>
          <p:nvGrpSpPr>
            <p:cNvPr id="72" name="Google Shape;72;g32ca3c47e13_0_2"/>
            <p:cNvGrpSpPr/>
            <p:nvPr/>
          </p:nvGrpSpPr>
          <p:grpSpPr>
            <a:xfrm>
              <a:off x="1906741" y="2556339"/>
              <a:ext cx="3120083" cy="1321068"/>
              <a:chOff x="2986900" y="1869238"/>
              <a:chExt cx="5534025" cy="2343150"/>
            </a:xfrm>
          </p:grpSpPr>
          <p:pic>
            <p:nvPicPr>
              <p:cNvPr id="73" name="Google Shape;73;g32ca3c47e13_0_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986900" y="1869238"/>
                <a:ext cx="5534025" cy="23431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42900" rotWithShape="0" algn="bl" dir="5400000" dist="209550">
                  <a:srgbClr val="000000">
                    <a:alpha val="20000"/>
                  </a:srgbClr>
                </a:outerShdw>
              </a:effectLst>
            </p:spPr>
          </p:pic>
          <p:sp>
            <p:nvSpPr>
              <p:cNvPr id="74" name="Google Shape;74;g32ca3c47e13_0_2"/>
              <p:cNvSpPr/>
              <p:nvPr/>
            </p:nvSpPr>
            <p:spPr>
              <a:xfrm>
                <a:off x="3191200" y="3677425"/>
                <a:ext cx="2402700" cy="431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38100">
                <a:solidFill>
                  <a:srgbClr val="F796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5" name="Google Shape;75;g32ca3c47e13_0_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1906749" y="3877400"/>
              <a:ext cx="3120076" cy="155727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76" name="Google Shape;76;g32ca3c47e13_0_2"/>
            <p:cNvSpPr/>
            <p:nvPr/>
          </p:nvSpPr>
          <p:spPr>
            <a:xfrm>
              <a:off x="638579" y="4409687"/>
              <a:ext cx="1268100" cy="320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g32ca3c47e13_0_2"/>
          <p:cNvSpPr txBox="1"/>
          <p:nvPr/>
        </p:nvSpPr>
        <p:spPr>
          <a:xfrm>
            <a:off x="191374" y="492275"/>
            <a:ext cx="2555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MURAL DE AVISOS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89d3d04a8_0_115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d89d3d04a8_0_115"/>
          <p:cNvSpPr txBox="1"/>
          <p:nvPr/>
        </p:nvSpPr>
        <p:spPr>
          <a:xfrm>
            <a:off x="2076647" y="362750"/>
            <a:ext cx="56076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Em: </a:t>
            </a: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ensagens</a:t>
            </a:r>
            <a:r>
              <a:rPr b="0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podemos ver o </a:t>
            </a:r>
            <a:r>
              <a:rPr b="1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Mural de avisos</a:t>
            </a:r>
            <a:r>
              <a:rPr b="0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as </a:t>
            </a:r>
            <a:r>
              <a:rPr b="1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Notificações</a:t>
            </a:r>
            <a:r>
              <a:rPr b="0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g2d89d3d04a8_0_115"/>
          <p:cNvGrpSpPr/>
          <p:nvPr/>
        </p:nvGrpSpPr>
        <p:grpSpPr>
          <a:xfrm>
            <a:off x="2854878" y="1880460"/>
            <a:ext cx="1902010" cy="4022582"/>
            <a:chOff x="465650" y="1869250"/>
            <a:chExt cx="1831850" cy="3874200"/>
          </a:xfrm>
        </p:grpSpPr>
        <p:pic>
          <p:nvPicPr>
            <p:cNvPr id="86" name="Google Shape;86;g2d89d3d04a8_0_1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50" y="1869250"/>
              <a:ext cx="1831850" cy="3874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87" name="Google Shape;87;g2d89d3d04a8_0_115"/>
            <p:cNvSpPr/>
            <p:nvPr/>
          </p:nvSpPr>
          <p:spPr>
            <a:xfrm>
              <a:off x="465650" y="4364100"/>
              <a:ext cx="18318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g2d89d3d04a8_0_115"/>
          <p:cNvGrpSpPr/>
          <p:nvPr/>
        </p:nvGrpSpPr>
        <p:grpSpPr>
          <a:xfrm>
            <a:off x="4861475" y="1880438"/>
            <a:ext cx="5534025" cy="2343150"/>
            <a:chOff x="2986900" y="1869238"/>
            <a:chExt cx="5534025" cy="2343150"/>
          </a:xfrm>
        </p:grpSpPr>
        <p:pic>
          <p:nvPicPr>
            <p:cNvPr id="89" name="Google Shape;89;g2d89d3d04a8_0_1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86900" y="1869238"/>
              <a:ext cx="5534025" cy="23431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90" name="Google Shape;90;g2d89d3d04a8_0_115"/>
            <p:cNvSpPr/>
            <p:nvPr/>
          </p:nvSpPr>
          <p:spPr>
            <a:xfrm>
              <a:off x="3191200" y="3677425"/>
              <a:ext cx="24027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1" name="Google Shape;91;g2d89d3d04a8_0_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8400" y="4223588"/>
            <a:ext cx="2343150" cy="1114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92" name="Google Shape;92;g2d89d3d04a8_0_115"/>
          <p:cNvSpPr txBox="1"/>
          <p:nvPr/>
        </p:nvSpPr>
        <p:spPr>
          <a:xfrm>
            <a:off x="628800" y="1130138"/>
            <a:ext cx="23433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1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Mural de avisos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d89d3d04a8_0_115"/>
          <p:cNvSpPr txBox="1"/>
          <p:nvPr/>
        </p:nvSpPr>
        <p:spPr>
          <a:xfrm>
            <a:off x="7586475" y="5482875"/>
            <a:ext cx="2487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Selecione aqui a turma desejada.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g2d89d3d04a8_0_115"/>
          <p:cNvCxnSpPr/>
          <p:nvPr/>
        </p:nvCxnSpPr>
        <p:spPr>
          <a:xfrm flipH="1" rot="10800000">
            <a:off x="7059975" y="1623100"/>
            <a:ext cx="1460100" cy="1341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95" name="Google Shape;95;g2d89d3d04a8_0_115"/>
          <p:cNvSpPr txBox="1"/>
          <p:nvPr/>
        </p:nvSpPr>
        <p:spPr>
          <a:xfrm>
            <a:off x="8520075" y="1086100"/>
            <a:ext cx="1902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Mensagens já visualizadas ficam aqui.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89d3d04a8_0_133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d89d3d04a8_0_133"/>
          <p:cNvSpPr txBox="1"/>
          <p:nvPr/>
        </p:nvSpPr>
        <p:spPr>
          <a:xfrm>
            <a:off x="119700" y="986675"/>
            <a:ext cx="119526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mensagens podem incluir vídeos, imagens, arquivos em PDF e texto. Abaixo está um exemplo de comunicado enviado pelo professor da sua  turma.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2d89d3d04a8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4500" y="2002025"/>
            <a:ext cx="4440906" cy="44020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104" name="Google Shape;104;g2d89d3d04a8_0_133"/>
          <p:cNvCxnSpPr/>
          <p:nvPr/>
        </p:nvCxnSpPr>
        <p:spPr>
          <a:xfrm flipH="1" rot="10800000">
            <a:off x="5956698" y="6142445"/>
            <a:ext cx="2437800" cy="105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05" name="Google Shape;105;g2d89d3d04a8_0_133"/>
          <p:cNvCxnSpPr/>
          <p:nvPr/>
        </p:nvCxnSpPr>
        <p:spPr>
          <a:xfrm flipH="1" rot="10800000">
            <a:off x="7655767" y="2511957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06" name="Google Shape;106;g2d89d3d04a8_0_133"/>
          <p:cNvSpPr txBox="1"/>
          <p:nvPr/>
        </p:nvSpPr>
        <p:spPr>
          <a:xfrm>
            <a:off x="8668650" y="2270525"/>
            <a:ext cx="3087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neste ícone para marcar a mensagem como lida.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d89d3d04a8_0_133"/>
          <p:cNvSpPr txBox="1"/>
          <p:nvPr/>
        </p:nvSpPr>
        <p:spPr>
          <a:xfrm>
            <a:off x="8478450" y="5292250"/>
            <a:ext cx="30879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para ler a mensagem completa, caso ela tenha mais texto para ser visualizada (após clicar, a mensagem </a:t>
            </a:r>
            <a:r>
              <a:rPr lang="pt-BR"/>
              <a:t>passará a ficar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guia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Todas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2d89d3d04a8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708" y="1712625"/>
            <a:ext cx="2539446" cy="41531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cxnSp>
        <p:nvCxnSpPr>
          <p:cNvPr id="109" name="Google Shape;109;g2d89d3d04a8_0_133"/>
          <p:cNvCxnSpPr/>
          <p:nvPr/>
        </p:nvCxnSpPr>
        <p:spPr>
          <a:xfrm>
            <a:off x="881957" y="2012693"/>
            <a:ext cx="0" cy="528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10" name="Google Shape;110;g2d89d3d04a8_0_133"/>
          <p:cNvCxnSpPr/>
          <p:nvPr/>
        </p:nvCxnSpPr>
        <p:spPr>
          <a:xfrm>
            <a:off x="2304720" y="2012693"/>
            <a:ext cx="0" cy="528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11" name="Google Shape;111;g2d89d3d04a8_0_133"/>
          <p:cNvSpPr txBox="1"/>
          <p:nvPr/>
        </p:nvSpPr>
        <p:spPr>
          <a:xfrm>
            <a:off x="191299" y="2601392"/>
            <a:ext cx="11628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Mensagens não lidas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d89d3d04a8_0_133"/>
          <p:cNvSpPr txBox="1"/>
          <p:nvPr/>
        </p:nvSpPr>
        <p:spPr>
          <a:xfrm>
            <a:off x="1764121" y="2683544"/>
            <a:ext cx="11628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Todas as mensagens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g2d89d3d04a8_0_133"/>
          <p:cNvCxnSpPr/>
          <p:nvPr/>
        </p:nvCxnSpPr>
        <p:spPr>
          <a:xfrm rot="10800000">
            <a:off x="7216000" y="1891725"/>
            <a:ext cx="0" cy="279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14" name="Google Shape;114;g2d89d3d04a8_0_133"/>
          <p:cNvSpPr txBox="1"/>
          <p:nvPr/>
        </p:nvSpPr>
        <p:spPr>
          <a:xfrm>
            <a:off x="6376900" y="1570925"/>
            <a:ext cx="324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do envio da mensagem.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89d3d04a8_0_151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d89d3d04a8_0_151"/>
          <p:cNvSpPr txBox="1"/>
          <p:nvPr/>
        </p:nvSpPr>
        <p:spPr>
          <a:xfrm>
            <a:off x="447500" y="978475"/>
            <a:ext cx="35130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 startAt="2"/>
            </a:pPr>
            <a:r>
              <a:rPr b="1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Notificações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d89d3d04a8_0_151"/>
          <p:cNvSpPr txBox="1"/>
          <p:nvPr/>
        </p:nvSpPr>
        <p:spPr>
          <a:xfrm>
            <a:off x="447500" y="1515450"/>
            <a:ext cx="11064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notificações são enviadas diretamente pela S</a:t>
            </a:r>
            <a:r>
              <a:rPr lang="pt-BR"/>
              <a:t>ecretaria da Educação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Selecione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Notificações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pt-BR"/>
              <a:t> menu para visualizá-las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As demais funções são idênticas às do Mural de avisos.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g2d89d3d04a8_0_151"/>
          <p:cNvGrpSpPr/>
          <p:nvPr/>
        </p:nvGrpSpPr>
        <p:grpSpPr>
          <a:xfrm>
            <a:off x="447500" y="2659025"/>
            <a:ext cx="3573050" cy="2077725"/>
            <a:chOff x="447500" y="2278025"/>
            <a:chExt cx="3573050" cy="2077725"/>
          </a:xfrm>
        </p:grpSpPr>
        <p:pic>
          <p:nvPicPr>
            <p:cNvPr id="124" name="Google Shape;124;g2d89d3d04a8_0_1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500" y="2278025"/>
              <a:ext cx="3573050" cy="207772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125" name="Google Shape;125;g2d89d3d04a8_0_151"/>
            <p:cNvSpPr/>
            <p:nvPr/>
          </p:nvSpPr>
          <p:spPr>
            <a:xfrm>
              <a:off x="942475" y="3699800"/>
              <a:ext cx="19998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g2d89d3d04a8_0_151"/>
          <p:cNvGrpSpPr/>
          <p:nvPr/>
        </p:nvGrpSpPr>
        <p:grpSpPr>
          <a:xfrm>
            <a:off x="4363150" y="2659025"/>
            <a:ext cx="6858000" cy="2914650"/>
            <a:chOff x="4419075" y="2278025"/>
            <a:chExt cx="6858000" cy="2914650"/>
          </a:xfrm>
        </p:grpSpPr>
        <p:pic>
          <p:nvPicPr>
            <p:cNvPr id="127" name="Google Shape;127;g2d89d3d04a8_0_1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19075" y="2278025"/>
              <a:ext cx="6858000" cy="29146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128" name="Google Shape;128;g2d89d3d04a8_0_1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24675" y="2497475"/>
              <a:ext cx="446452" cy="3179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