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i9YTQk7o6PgnCC+AkO/YUbIdlD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d30ad53e3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8" name="Google Shape;178;g2d30ad53e3a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d30ad53e3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1" name="Google Shape;191;g2d30ad53e3a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d30ad53e3a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7" name="Google Shape;207;g2d30ad53e3a_0_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30ad53e3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0" name="Google Shape;220;g2d30ad53e3a_0_1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d30ad53e3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8" name="Google Shape;238;g2d30ad53e3a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d30ad53e3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9" name="Google Shape;259;g2d30ad53e3a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020653a95d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020653a95d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3020653a95d_0_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020653a95d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020653a95d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3020653a95d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3" name="Google Shape;32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" name="Google Shape;3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38e7293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0" name="Google Shape;60;g2f38e7293f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1" name="Google Shape;7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39484023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0" name="Google Shape;90;g2f39484023d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e6af0842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5" name="Google Shape;115;g1e6af08429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4" name="Google Shape;13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d30ad53e3a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3" name="Google Shape;153;g2d30ad53e3a_0_1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01110e905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6" name="Google Shape;166;g301110e905d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2" name="Google Shape;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780" y="4186431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09540" y="112734"/>
            <a:ext cx="432148" cy="20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312" y="112734"/>
            <a:ext cx="1876817" cy="8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de Título">
  <p:cSld name="2_Slide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9" name="Google Shape;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95" y="1924406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e596acf2cd_0_292"/>
          <p:cNvSpPr txBox="1"/>
          <p:nvPr>
            <p:ph type="title"/>
          </p:nvPr>
        </p:nvSpPr>
        <p:spPr>
          <a:xfrm>
            <a:off x="485867" y="488931"/>
            <a:ext cx="112203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e596acf2cd_0_292"/>
          <p:cNvSpPr txBox="1"/>
          <p:nvPr>
            <p:ph idx="1" type="body"/>
          </p:nvPr>
        </p:nvSpPr>
        <p:spPr>
          <a:xfrm>
            <a:off x="212133" y="1613216"/>
            <a:ext cx="117675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1e596acf2cd_0_292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e596acf2cd_0_292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1e596acf2cd_0_292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e596acf2cd_0_29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1e596acf2cd_0_29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e596acf2cd_0_298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3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0.png"/><Relationship Id="rId4" Type="http://schemas.openxmlformats.org/officeDocument/2006/relationships/image" Target="../media/image49.png"/><Relationship Id="rId5" Type="http://schemas.openxmlformats.org/officeDocument/2006/relationships/image" Target="../media/image51.png"/><Relationship Id="rId6" Type="http://schemas.openxmlformats.org/officeDocument/2006/relationships/image" Target="../media/image8.png"/><Relationship Id="rId7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5.png"/><Relationship Id="rId4" Type="http://schemas.openxmlformats.org/officeDocument/2006/relationships/image" Target="../media/image54.png"/><Relationship Id="rId5" Type="http://schemas.openxmlformats.org/officeDocument/2006/relationships/image" Target="../media/image52.png"/><Relationship Id="rId6" Type="http://schemas.openxmlformats.org/officeDocument/2006/relationships/image" Target="../media/image56.png"/><Relationship Id="rId7" Type="http://schemas.openxmlformats.org/officeDocument/2006/relationships/image" Target="../media/image53.png"/><Relationship Id="rId8" Type="http://schemas.openxmlformats.org/officeDocument/2006/relationships/image" Target="../media/image5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3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59.png"/><Relationship Id="rId7" Type="http://schemas.openxmlformats.org/officeDocument/2006/relationships/image" Target="../media/image58.png"/><Relationship Id="rId8" Type="http://schemas.openxmlformats.org/officeDocument/2006/relationships/image" Target="../media/image6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2.png"/><Relationship Id="rId4" Type="http://schemas.openxmlformats.org/officeDocument/2006/relationships/image" Target="../media/image65.png"/><Relationship Id="rId5" Type="http://schemas.openxmlformats.org/officeDocument/2006/relationships/image" Target="../media/image64.png"/><Relationship Id="rId6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hyperlink" Target="https://atendimento.educacao.sp.gov.b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hyperlink" Target="https://saladofuturo.educacao.sp.gov.br/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9.jpg"/><Relationship Id="rId7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26.png"/><Relationship Id="rId6" Type="http://schemas.openxmlformats.org/officeDocument/2006/relationships/image" Target="../media/image21.png"/><Relationship Id="rId7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png"/><Relationship Id="rId4" Type="http://schemas.openxmlformats.org/officeDocument/2006/relationships/image" Target="../media/image35.png"/><Relationship Id="rId5" Type="http://schemas.openxmlformats.org/officeDocument/2006/relationships/image" Target="../media/image32.png"/><Relationship Id="rId6" Type="http://schemas.openxmlformats.org/officeDocument/2006/relationships/image" Target="../media/image3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37.png"/><Relationship Id="rId5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/>
        </p:nvSpPr>
        <p:spPr>
          <a:xfrm>
            <a:off x="6943075" y="5714500"/>
            <a:ext cx="46797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2348"/>
              <a:buFont typeface="Arial"/>
              <a:buNone/>
            </a:pPr>
            <a:r>
              <a:rPr b="1" i="0" lang="pt-BR" sz="2167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Como realizar a pr</a:t>
            </a:r>
            <a:r>
              <a:rPr b="1" lang="pt-BR" sz="2167">
                <a:solidFill>
                  <a:srgbClr val="C00000"/>
                </a:solidFill>
              </a:rPr>
              <a:t>ova</a:t>
            </a:r>
            <a:r>
              <a:rPr b="1" i="0" lang="pt-BR" sz="2167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21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Sala do Futuro </a:t>
            </a:r>
            <a:endParaRPr b="1" i="0" sz="21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6070525" y="4971775"/>
            <a:ext cx="62208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lang="pt-BR" sz="1704">
                <a:solidFill>
                  <a:schemeClr val="dk1"/>
                </a:solidFill>
              </a:rPr>
              <a:t>PROVA PAULISTA - 3º BIMESTRE -</a:t>
            </a:r>
            <a:r>
              <a:rPr b="1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2024</a:t>
            </a:r>
            <a:endParaRPr b="1" i="0" sz="17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pt-BR" sz="1704" u="none" cap="none" strike="noStrike">
                <a:solidFill>
                  <a:schemeClr val="dk1"/>
                </a:solidFill>
              </a:rPr>
              <a:t>VERSÃO </a:t>
            </a:r>
            <a:r>
              <a:rPr b="1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ESTUDANTE</a:t>
            </a:r>
            <a:endParaRPr b="1" i="0" sz="17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d30ad53e3a_0_34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d30ad53e3a_0_34"/>
          <p:cNvSpPr txBox="1"/>
          <p:nvPr/>
        </p:nvSpPr>
        <p:spPr>
          <a:xfrm>
            <a:off x="1465800" y="662475"/>
            <a:ext cx="926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Além dos botões, mencionados no slide anterior, temos mais 3 botões no canto inferior direito: </a:t>
            </a:r>
            <a:r>
              <a:rPr b="1"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Voltar</a:t>
            </a: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Salvar Rascunho</a:t>
            </a: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 </a:t>
            </a:r>
            <a:r>
              <a:rPr b="1"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Finalizar</a:t>
            </a: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g2d30ad53e3a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6175" y="1295675"/>
            <a:ext cx="7739662" cy="5301425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304800">
              <a:srgbClr val="000000">
                <a:alpha val="30000"/>
              </a:srgbClr>
            </a:outerShdw>
          </a:effectLst>
        </p:spPr>
      </p:pic>
      <p:cxnSp>
        <p:nvCxnSpPr>
          <p:cNvPr id="183" name="Google Shape;183;g2d30ad53e3a_0_34"/>
          <p:cNvCxnSpPr/>
          <p:nvPr/>
        </p:nvCxnSpPr>
        <p:spPr>
          <a:xfrm flipH="1" rot="10800000">
            <a:off x="8528750" y="5730625"/>
            <a:ext cx="6600" cy="5544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184" name="Google Shape;184;g2d30ad53e3a_0_34"/>
          <p:cNvCxnSpPr/>
          <p:nvPr/>
        </p:nvCxnSpPr>
        <p:spPr>
          <a:xfrm rot="10800000">
            <a:off x="6270825" y="6367475"/>
            <a:ext cx="947400" cy="71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185" name="Google Shape;185;g2d30ad53e3a_0_34"/>
          <p:cNvCxnSpPr/>
          <p:nvPr/>
        </p:nvCxnSpPr>
        <p:spPr>
          <a:xfrm flipH="1" rot="10800000">
            <a:off x="9821100" y="6078575"/>
            <a:ext cx="456600" cy="288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86" name="Google Shape;186;g2d30ad53e3a_0_34"/>
          <p:cNvSpPr txBox="1"/>
          <p:nvPr/>
        </p:nvSpPr>
        <p:spPr>
          <a:xfrm>
            <a:off x="3874650" y="5993350"/>
            <a:ext cx="245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Sair da prova e volta para o menu da Sala do Futuro.</a:t>
            </a:r>
            <a:endParaRPr b="1" i="0" sz="1200" u="none" cap="none" strike="noStrike">
              <a:solidFill>
                <a:srgbClr val="000000"/>
              </a:solidFill>
            </a:endParaRPr>
          </a:p>
        </p:txBody>
      </p:sp>
      <p:sp>
        <p:nvSpPr>
          <p:cNvPr id="187" name="Google Shape;187;g2d30ad53e3a_0_34"/>
          <p:cNvSpPr txBox="1"/>
          <p:nvPr/>
        </p:nvSpPr>
        <p:spPr>
          <a:xfrm>
            <a:off x="7218225" y="5409625"/>
            <a:ext cx="26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Salvar o rascunho da prova.</a:t>
            </a:r>
            <a:endParaRPr b="1" i="0" sz="1200" u="none" cap="none" strike="noStrike">
              <a:solidFill>
                <a:srgbClr val="000000"/>
              </a:solidFill>
            </a:endParaRPr>
          </a:p>
        </p:txBody>
      </p:sp>
      <p:sp>
        <p:nvSpPr>
          <p:cNvPr id="188" name="Google Shape;188;g2d30ad53e3a_0_34"/>
          <p:cNvSpPr txBox="1"/>
          <p:nvPr/>
        </p:nvSpPr>
        <p:spPr>
          <a:xfrm>
            <a:off x="9821100" y="5869525"/>
            <a:ext cx="245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Finalizar a prova.</a:t>
            </a:r>
            <a:endParaRPr b="1" i="0" sz="12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d30ad53e3a_0_40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Finalizando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d30ad53e3a_0_40"/>
          <p:cNvSpPr txBox="1"/>
          <p:nvPr/>
        </p:nvSpPr>
        <p:spPr>
          <a:xfrm>
            <a:off x="687750" y="866875"/>
            <a:ext cx="9260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Após ter terminado a prova, e ter revisto as questões, chegou a hora de enviá-la. Clique no botão </a:t>
            </a: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Finalizar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g2d30ad53e3a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975" y="1396525"/>
            <a:ext cx="9163651" cy="482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d30ad53e3a_0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2400" y="5686550"/>
            <a:ext cx="1415525" cy="532575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197" name="Google Shape;197;g2d30ad53e3a_0_40"/>
          <p:cNvPicPr preferRelativeResize="0"/>
          <p:nvPr/>
        </p:nvPicPr>
        <p:blipFill rotWithShape="1">
          <a:blip r:embed="rId5">
            <a:alphaModFix/>
          </a:blip>
          <a:srcRect b="0" l="0" r="0" t="7364"/>
          <a:stretch/>
        </p:blipFill>
        <p:spPr>
          <a:xfrm>
            <a:off x="6400000" y="5834225"/>
            <a:ext cx="2367000" cy="384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g2d30ad53e3a_0_40"/>
          <p:cNvCxnSpPr/>
          <p:nvPr/>
        </p:nvCxnSpPr>
        <p:spPr>
          <a:xfrm flipH="1" rot="10800000">
            <a:off x="9424350" y="3801650"/>
            <a:ext cx="5400" cy="1884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99" name="Google Shape;199;g2d30ad53e3a_0_40"/>
          <p:cNvSpPr txBox="1"/>
          <p:nvPr/>
        </p:nvSpPr>
        <p:spPr>
          <a:xfrm>
            <a:off x="7566200" y="2454225"/>
            <a:ext cx="4276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Situação 1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Uma ou mais questões não foram respondidas. Quando isso acontecer, um alerta será mostrado (acima, em laranja) indicando que faltam questões a serem respondidas. Responda as questões faltantes para poder enviar a prova.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Google Shape;200;g2d30ad53e3a_0_40"/>
          <p:cNvCxnSpPr/>
          <p:nvPr/>
        </p:nvCxnSpPr>
        <p:spPr>
          <a:xfrm rot="10800000">
            <a:off x="8283650" y="2087150"/>
            <a:ext cx="9300" cy="438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01" name="Google Shape;201;g2d30ad53e3a_0_40"/>
          <p:cNvSpPr txBox="1"/>
          <p:nvPr/>
        </p:nvSpPr>
        <p:spPr>
          <a:xfrm>
            <a:off x="6469975" y="3976350"/>
            <a:ext cx="2863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Notem que a cor da questão que não foi respondida fica com fundo </a:t>
            </a:r>
            <a:r>
              <a:rPr i="1" lang="pt-BR" sz="1300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laranja</a:t>
            </a:r>
            <a:r>
              <a:rPr i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i="1" sz="1300" u="none" cap="none" strike="noStrike">
              <a:solidFill>
                <a:srgbClr val="000000"/>
              </a:solidFill>
            </a:endParaRPr>
          </a:p>
        </p:txBody>
      </p:sp>
      <p:cxnSp>
        <p:nvCxnSpPr>
          <p:cNvPr id="202" name="Google Shape;202;g2d30ad53e3a_0_40"/>
          <p:cNvCxnSpPr/>
          <p:nvPr/>
        </p:nvCxnSpPr>
        <p:spPr>
          <a:xfrm>
            <a:off x="4994425" y="2562425"/>
            <a:ext cx="2599800" cy="14256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203" name="Google Shape;203;g2d30ad53e3a_0_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96475" y="3544350"/>
            <a:ext cx="39444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d30ad53e3a_0_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9225" y="3692750"/>
            <a:ext cx="85725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d30ad53e3a_0_103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Finalizando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2d30ad53e3a_0_103"/>
          <p:cNvSpPr txBox="1"/>
          <p:nvPr/>
        </p:nvSpPr>
        <p:spPr>
          <a:xfrm>
            <a:off x="687750" y="866875"/>
            <a:ext cx="10307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Situação 2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Quando todas as questões forem respondidas, ao clicar no botão </a:t>
            </a: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Finalizar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a seguinte 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mensagem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de confirmação irá aparecer: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1" name="Google Shape;211;g2d30ad53e3a_0_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9223" y="1508500"/>
            <a:ext cx="6641050" cy="4996150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304800">
              <a:srgbClr val="000000">
                <a:alpha val="30000"/>
              </a:srgbClr>
            </a:outerShdw>
          </a:effectLst>
        </p:spPr>
      </p:pic>
      <p:sp>
        <p:nvSpPr>
          <p:cNvPr id="212" name="Google Shape;212;g2d30ad53e3a_0_103"/>
          <p:cNvSpPr txBox="1"/>
          <p:nvPr/>
        </p:nvSpPr>
        <p:spPr>
          <a:xfrm>
            <a:off x="605700" y="4215325"/>
            <a:ext cx="2106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Digite seu primeiro nome e clique em: </a:t>
            </a: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Finalizar a Prova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para enviá-la.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13" name="Google Shape;213;g2d30ad53e3a_0_103"/>
          <p:cNvCxnSpPr/>
          <p:nvPr/>
        </p:nvCxnSpPr>
        <p:spPr>
          <a:xfrm flipH="1" rot="10800000">
            <a:off x="2573825" y="4873175"/>
            <a:ext cx="1703100" cy="69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14" name="Google Shape;214;g2d30ad53e3a_0_103"/>
          <p:cNvSpPr/>
          <p:nvPr/>
        </p:nvSpPr>
        <p:spPr>
          <a:xfrm>
            <a:off x="4276925" y="5609400"/>
            <a:ext cx="21060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g2d30ad53e3a_0_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9098" y="3001950"/>
            <a:ext cx="2305050" cy="1524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  <a:effectLst>
            <a:outerShdw blurRad="485775" rotWithShape="0" algn="bl" dir="5400000" dist="304800">
              <a:srgbClr val="000000">
                <a:alpha val="30000"/>
              </a:srgbClr>
            </a:outerShdw>
          </a:effectLst>
        </p:spPr>
      </p:pic>
      <p:cxnSp>
        <p:nvCxnSpPr>
          <p:cNvPr id="216" name="Google Shape;216;g2d30ad53e3a_0_103"/>
          <p:cNvCxnSpPr>
            <a:stCxn id="214" idx="3"/>
          </p:cNvCxnSpPr>
          <p:nvPr/>
        </p:nvCxnSpPr>
        <p:spPr>
          <a:xfrm flipH="1" rot="10800000">
            <a:off x="6382925" y="4016100"/>
            <a:ext cx="1202100" cy="17331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17" name="Google Shape;217;g2d30ad53e3a_0_103"/>
          <p:cNvSpPr txBox="1"/>
          <p:nvPr/>
        </p:nvSpPr>
        <p:spPr>
          <a:xfrm>
            <a:off x="9787175" y="3631200"/>
            <a:ext cx="230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Significa que sua prova foi 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entregue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2d30ad53e3a_0_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7150" y="1786475"/>
            <a:ext cx="7610274" cy="377158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304800">
              <a:srgbClr val="000000">
                <a:alpha val="30000"/>
              </a:srgbClr>
            </a:outerShdw>
          </a:effectLst>
        </p:spPr>
      </p:pic>
      <p:sp>
        <p:nvSpPr>
          <p:cNvPr id="223" name="Google Shape;223;g2d30ad53e3a_0_120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Consultando o status da prova - Rascunho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d30ad53e3a_0_120"/>
          <p:cNvSpPr txBox="1"/>
          <p:nvPr/>
        </p:nvSpPr>
        <p:spPr>
          <a:xfrm>
            <a:off x="687750" y="866875"/>
            <a:ext cx="9260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Caso tenha salvo o rascunho de forma automática, ou através do botão "salvar rascunho", sua prova ficará no status </a:t>
            </a: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Rascunhos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5" name="Google Shape;225;g2d30ad53e3a_0_120"/>
          <p:cNvSpPr txBox="1"/>
          <p:nvPr/>
        </p:nvSpPr>
        <p:spPr>
          <a:xfrm>
            <a:off x="2925900" y="6088650"/>
            <a:ext cx="423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Clique no botão para prosseguir para a prova.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26" name="Google Shape;226;g2d30ad53e3a_0_120"/>
          <p:cNvCxnSpPr/>
          <p:nvPr/>
        </p:nvCxnSpPr>
        <p:spPr>
          <a:xfrm>
            <a:off x="5041050" y="5427050"/>
            <a:ext cx="0" cy="76350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27" name="Google Shape;227;g2d30ad53e3a_0_120"/>
          <p:cNvSpPr/>
          <p:nvPr/>
        </p:nvSpPr>
        <p:spPr>
          <a:xfrm>
            <a:off x="5683950" y="3293225"/>
            <a:ext cx="16866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g2d30ad53e3a_0_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1528" y="3080053"/>
            <a:ext cx="1885850" cy="533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g2d30ad53e3a_0_120"/>
          <p:cNvCxnSpPr/>
          <p:nvPr/>
        </p:nvCxnSpPr>
        <p:spPr>
          <a:xfrm flipH="1" rot="10800000">
            <a:off x="4774675" y="2342625"/>
            <a:ext cx="408600" cy="98670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230" name="Google Shape;230;g2d30ad53e3a_0_120"/>
          <p:cNvCxnSpPr/>
          <p:nvPr/>
        </p:nvCxnSpPr>
        <p:spPr>
          <a:xfrm flipH="1" rot="10800000">
            <a:off x="6451075" y="2312625"/>
            <a:ext cx="745800" cy="94050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231" name="Google Shape;231;g2d30ad53e3a_0_120"/>
          <p:cNvCxnSpPr>
            <a:endCxn id="232" idx="1"/>
          </p:cNvCxnSpPr>
          <p:nvPr/>
        </p:nvCxnSpPr>
        <p:spPr>
          <a:xfrm flipH="1" rot="10800000">
            <a:off x="8279875" y="2017225"/>
            <a:ext cx="1131900" cy="123600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33" name="Google Shape;233;g2d30ad53e3a_0_120"/>
          <p:cNvSpPr txBox="1"/>
          <p:nvPr/>
        </p:nvSpPr>
        <p:spPr>
          <a:xfrm>
            <a:off x="5143375" y="1796725"/>
            <a:ext cx="1535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</a:rPr>
              <a:t>S</a:t>
            </a:r>
            <a:r>
              <a:rPr lang="pt-BR" sz="1300">
                <a:solidFill>
                  <a:schemeClr val="dk1"/>
                </a:solidFill>
              </a:rPr>
              <a:t>elecione </a:t>
            </a:r>
            <a:r>
              <a:rPr b="1" lang="pt-BR" sz="1300">
                <a:solidFill>
                  <a:schemeClr val="dk1"/>
                </a:solidFill>
              </a:rPr>
              <a:t>Todas as Turmas</a:t>
            </a:r>
            <a:r>
              <a:rPr lang="pt-BR" sz="1300">
                <a:solidFill>
                  <a:schemeClr val="dk1"/>
                </a:solidFill>
              </a:rPr>
              <a:t>.</a:t>
            </a:r>
            <a:endParaRPr sz="1300"/>
          </a:p>
        </p:txBody>
      </p:sp>
      <p:sp>
        <p:nvSpPr>
          <p:cNvPr id="234" name="Google Shape;234;g2d30ad53e3a_0_120"/>
          <p:cNvSpPr txBox="1"/>
          <p:nvPr/>
        </p:nvSpPr>
        <p:spPr>
          <a:xfrm>
            <a:off x="7156200" y="1796724"/>
            <a:ext cx="1316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</a:rPr>
              <a:t>Selecione </a:t>
            </a:r>
            <a:r>
              <a:rPr b="1" lang="pt-BR" sz="1300">
                <a:solidFill>
                  <a:schemeClr val="dk1"/>
                </a:solidFill>
              </a:rPr>
              <a:t>Rascunhos</a:t>
            </a:r>
            <a:r>
              <a:rPr lang="pt-BR" sz="1300">
                <a:solidFill>
                  <a:schemeClr val="dk1"/>
                </a:solidFill>
              </a:rPr>
              <a:t>. </a:t>
            </a:r>
            <a:endParaRPr sz="1300"/>
          </a:p>
        </p:txBody>
      </p:sp>
      <p:sp>
        <p:nvSpPr>
          <p:cNvPr id="232" name="Google Shape;232;g2d30ad53e3a_0_120"/>
          <p:cNvSpPr txBox="1"/>
          <p:nvPr/>
        </p:nvSpPr>
        <p:spPr>
          <a:xfrm>
            <a:off x="9411775" y="1709425"/>
            <a:ext cx="204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S</a:t>
            </a:r>
            <a:r>
              <a:rPr lang="pt-BR">
                <a:solidFill>
                  <a:schemeClr val="dk1"/>
                </a:solidFill>
              </a:rPr>
              <a:t>elecione</a:t>
            </a:r>
            <a:r>
              <a:rPr b="1" lang="pt-BR">
                <a:solidFill>
                  <a:schemeClr val="dk1"/>
                </a:solidFill>
              </a:rPr>
              <a:t> Prova Paulista 3º bimestre</a:t>
            </a:r>
            <a:r>
              <a:rPr lang="pt-BR">
                <a:solidFill>
                  <a:schemeClr val="dk1"/>
                </a:solidFill>
              </a:rPr>
              <a:t>.</a:t>
            </a:r>
            <a:endParaRPr/>
          </a:p>
        </p:txBody>
      </p:sp>
      <p:pic>
        <p:nvPicPr>
          <p:cNvPr id="235" name="Google Shape;235;g2d30ad53e3a_0_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0073" y="3302000"/>
            <a:ext cx="1292206" cy="2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g2d30ad53e3a_0_55"/>
          <p:cNvGrpSpPr/>
          <p:nvPr/>
        </p:nvGrpSpPr>
        <p:grpSpPr>
          <a:xfrm>
            <a:off x="2717700" y="1694700"/>
            <a:ext cx="8077200" cy="4791075"/>
            <a:chOff x="191300" y="1396525"/>
            <a:chExt cx="8077200" cy="4791075"/>
          </a:xfrm>
        </p:grpSpPr>
        <p:pic>
          <p:nvPicPr>
            <p:cNvPr id="241" name="Google Shape;241;g2d30ad53e3a_0_55"/>
            <p:cNvPicPr preferRelativeResize="0"/>
            <p:nvPr/>
          </p:nvPicPr>
          <p:blipFill rotWithShape="1">
            <a:blip r:embed="rId3">
              <a:alphaModFix/>
            </a:blip>
            <a:srcRect b="-2719" l="-580" r="580" t="2720"/>
            <a:stretch/>
          </p:blipFill>
          <p:spPr>
            <a:xfrm>
              <a:off x="191300" y="1396525"/>
              <a:ext cx="8077200" cy="4791075"/>
            </a:xfrm>
            <a:prstGeom prst="rect">
              <a:avLst/>
            </a:prstGeom>
            <a:noFill/>
            <a:ln>
              <a:noFill/>
            </a:ln>
            <a:effectLst>
              <a:outerShdw blurRad="485775" rotWithShape="0" algn="bl" dir="5400000" dist="304800">
                <a:srgbClr val="000000">
                  <a:alpha val="30000"/>
                </a:srgbClr>
              </a:outerShdw>
            </a:effectLst>
          </p:spPr>
        </p:pic>
        <p:pic>
          <p:nvPicPr>
            <p:cNvPr id="242" name="Google Shape;242;g2d30ad53e3a_0_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37313" y="2487875"/>
              <a:ext cx="3012175" cy="1351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g2d30ad53e3a_0_5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8825" y="3472750"/>
              <a:ext cx="504825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g2d30ad53e3a_0_5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26700" y="1565400"/>
              <a:ext cx="2501700" cy="70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5" name="Google Shape;245;g2d30ad53e3a_0_55"/>
          <p:cNvSpPr txBox="1"/>
          <p:nvPr/>
        </p:nvSpPr>
        <p:spPr>
          <a:xfrm>
            <a:off x="687750" y="866875"/>
            <a:ext cx="926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Você pode consultar a sua prova após ela ter sido concluída. No menu </a:t>
            </a: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Provas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selecione a sua turma, em </a:t>
            </a:r>
            <a:r>
              <a:rPr lang="pt-BR" sz="13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visualizar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Em </a:t>
            </a:r>
            <a:r>
              <a:rPr lang="pt-BR" sz="13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status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selecione: </a:t>
            </a: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concluídas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No </a:t>
            </a:r>
            <a:r>
              <a:rPr lang="pt-BR" sz="13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componente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selecione: </a:t>
            </a: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Prova Paulista 3º bimestre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g2d30ad53e3a_0_55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Consultando o status da prova - após concluída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2d30ad53e3a_0_55"/>
          <p:cNvSpPr/>
          <p:nvPr/>
        </p:nvSpPr>
        <p:spPr>
          <a:xfrm>
            <a:off x="5470875" y="2161750"/>
            <a:ext cx="2385300" cy="344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2d30ad53e3a_0_55"/>
          <p:cNvSpPr/>
          <p:nvPr/>
        </p:nvSpPr>
        <p:spPr>
          <a:xfrm>
            <a:off x="3247225" y="4696250"/>
            <a:ext cx="2428500" cy="305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9" name="Google Shape;249;g2d30ad53e3a_0_55"/>
          <p:cNvCxnSpPr/>
          <p:nvPr/>
        </p:nvCxnSpPr>
        <p:spPr>
          <a:xfrm>
            <a:off x="5675725" y="4852400"/>
            <a:ext cx="577800" cy="24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50" name="Google Shape;250;g2d30ad53e3a_0_55"/>
          <p:cNvSpPr txBox="1"/>
          <p:nvPr/>
        </p:nvSpPr>
        <p:spPr>
          <a:xfrm>
            <a:off x="6111575" y="4668950"/>
            <a:ext cx="379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 que será liberado o gabarito e a nota.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1" name="Google Shape;251;g2d30ad53e3a_0_55"/>
          <p:cNvSpPr/>
          <p:nvPr/>
        </p:nvSpPr>
        <p:spPr>
          <a:xfrm>
            <a:off x="3691125" y="5258625"/>
            <a:ext cx="270300" cy="305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d30ad53e3a_0_55"/>
          <p:cNvSpPr txBox="1"/>
          <p:nvPr/>
        </p:nvSpPr>
        <p:spPr>
          <a:xfrm>
            <a:off x="3653850" y="5821000"/>
            <a:ext cx="558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Obs.: Esse </a:t>
            </a:r>
            <a:r>
              <a:rPr i="1"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cronômetro </a:t>
            </a: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significa que o gabarito ainda </a:t>
            </a:r>
            <a:r>
              <a:rPr b="1"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não</a:t>
            </a: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foi liberado.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53" name="Google Shape;253;g2d30ad53e3a_0_55"/>
          <p:cNvCxnSpPr/>
          <p:nvPr/>
        </p:nvCxnSpPr>
        <p:spPr>
          <a:xfrm>
            <a:off x="3805650" y="5584350"/>
            <a:ext cx="15900" cy="2859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254" name="Google Shape;254;g2d30ad53e3a_0_55"/>
          <p:cNvCxnSpPr/>
          <p:nvPr/>
        </p:nvCxnSpPr>
        <p:spPr>
          <a:xfrm flipH="1" rot="10800000">
            <a:off x="4380325" y="4081100"/>
            <a:ext cx="1845300" cy="93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55" name="Google Shape;255;g2d30ad53e3a_0_55"/>
          <p:cNvSpPr txBox="1"/>
          <p:nvPr/>
        </p:nvSpPr>
        <p:spPr>
          <a:xfrm>
            <a:off x="5623275" y="3901100"/>
            <a:ext cx="379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Tempo de realização da prova.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6" name="Google Shape;256;g2d30ad53e3a_0_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4848" y="1792675"/>
            <a:ext cx="1983150" cy="4434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d30ad53e3a_0_65"/>
          <p:cNvSpPr txBox="1"/>
          <p:nvPr/>
        </p:nvSpPr>
        <p:spPr>
          <a:xfrm>
            <a:off x="254750" y="893175"/>
            <a:ext cx="3732000" cy="785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Após a divulgação do gabarito, que será no dia </a:t>
            </a: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03/10/2024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será possível verificar os erros, acertos e a nota.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2d30ad53e3a_0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2038" y="1452500"/>
            <a:ext cx="3057525" cy="6191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63" name="Google Shape;263;g2d30ad53e3a_0_65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Consultando o status da prova - após divulgação do gabarito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g2d30ad53e3a_0_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2175" y="3747719"/>
            <a:ext cx="3329124" cy="2441053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65" name="Google Shape;265;g2d30ad53e3a_0_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38075" y="3503526"/>
            <a:ext cx="3244700" cy="31199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66" name="Google Shape;266;g2d30ad53e3a_0_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53650" y="1020713"/>
            <a:ext cx="3329125" cy="2175513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grpSp>
        <p:nvGrpSpPr>
          <p:cNvPr id="267" name="Google Shape;267;g2d30ad53e3a_0_65"/>
          <p:cNvGrpSpPr/>
          <p:nvPr/>
        </p:nvGrpSpPr>
        <p:grpSpPr>
          <a:xfrm>
            <a:off x="-4" y="1910178"/>
            <a:ext cx="1975449" cy="1532508"/>
            <a:chOff x="8925950" y="152400"/>
            <a:chExt cx="2221852" cy="1854888"/>
          </a:xfrm>
        </p:grpSpPr>
        <p:pic>
          <p:nvPicPr>
            <p:cNvPr id="268" name="Google Shape;268;g2d30ad53e3a_0_6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968412" y="311450"/>
              <a:ext cx="2179390" cy="1695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g2d30ad53e3a_0_6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925950" y="152400"/>
              <a:ext cx="2221850" cy="685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g2d30ad53e3a_0_65"/>
            <p:cNvSpPr/>
            <p:nvPr/>
          </p:nvSpPr>
          <p:spPr>
            <a:xfrm>
              <a:off x="9308625" y="1630650"/>
              <a:ext cx="1472100" cy="2589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g2d30ad53e3a_0_65"/>
          <p:cNvSpPr txBox="1"/>
          <p:nvPr/>
        </p:nvSpPr>
        <p:spPr>
          <a:xfrm>
            <a:off x="2492888" y="2960475"/>
            <a:ext cx="2987700" cy="73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Quando a questão estiver com o fundo </a:t>
            </a:r>
            <a:r>
              <a:rPr b="1"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vermelho</a:t>
            </a: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significa que está errada.</a:t>
            </a:r>
            <a:endParaRPr sz="1200">
              <a:solidFill>
                <a:schemeClr val="dk1"/>
              </a:solidFill>
            </a:endParaRPr>
          </a:p>
        </p:txBody>
      </p:sp>
      <p:cxnSp>
        <p:nvCxnSpPr>
          <p:cNvPr id="272" name="Google Shape;272;g2d30ad53e3a_0_65"/>
          <p:cNvCxnSpPr>
            <a:endCxn id="271" idx="0"/>
          </p:cNvCxnSpPr>
          <p:nvPr/>
        </p:nvCxnSpPr>
        <p:spPr>
          <a:xfrm flipH="1">
            <a:off x="3986738" y="1910175"/>
            <a:ext cx="1566900" cy="10503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273" name="Google Shape;273;g2d30ad53e3a_0_65"/>
          <p:cNvCxnSpPr>
            <a:endCxn id="274" idx="0"/>
          </p:cNvCxnSpPr>
          <p:nvPr/>
        </p:nvCxnSpPr>
        <p:spPr>
          <a:xfrm>
            <a:off x="7146600" y="1937975"/>
            <a:ext cx="249900" cy="22035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74" name="Google Shape;274;g2d30ad53e3a_0_65"/>
          <p:cNvSpPr txBox="1"/>
          <p:nvPr/>
        </p:nvSpPr>
        <p:spPr>
          <a:xfrm>
            <a:off x="6439350" y="4141475"/>
            <a:ext cx="1914300" cy="110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Fundo</a:t>
            </a: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verde claro</a:t>
            </a: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significa</a:t>
            </a: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que acertou parcialmente a questão (a nota será fracionada).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75" name="Google Shape;275;g2d30ad53e3a_0_65"/>
          <p:cNvSpPr txBox="1"/>
          <p:nvPr/>
        </p:nvSpPr>
        <p:spPr>
          <a:xfrm>
            <a:off x="8532325" y="417325"/>
            <a:ext cx="2895900" cy="55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Fundo </a:t>
            </a:r>
            <a:r>
              <a:rPr b="1"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b="1"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erde escuro</a:t>
            </a: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significa que acertou totalmente a questão.</a:t>
            </a:r>
            <a:endParaRPr sz="1200">
              <a:solidFill>
                <a:schemeClr val="dk1"/>
              </a:solidFill>
            </a:endParaRPr>
          </a:p>
        </p:txBody>
      </p:sp>
      <p:cxnSp>
        <p:nvCxnSpPr>
          <p:cNvPr id="276" name="Google Shape;276;g2d30ad53e3a_0_65"/>
          <p:cNvCxnSpPr>
            <a:stCxn id="261" idx="2"/>
            <a:endCxn id="269" idx="0"/>
          </p:cNvCxnSpPr>
          <p:nvPr/>
        </p:nvCxnSpPr>
        <p:spPr>
          <a:xfrm flipH="1">
            <a:off x="987650" y="1678275"/>
            <a:ext cx="1133100" cy="231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277" name="Google Shape;277;g2d30ad53e3a_0_65"/>
          <p:cNvCxnSpPr>
            <a:endCxn id="275" idx="1"/>
          </p:cNvCxnSpPr>
          <p:nvPr/>
        </p:nvCxnSpPr>
        <p:spPr>
          <a:xfrm flipH="1" rot="10800000">
            <a:off x="7817725" y="694375"/>
            <a:ext cx="714600" cy="8991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78" name="Google Shape;278;g2d30ad53e3a_0_65"/>
          <p:cNvSpPr txBox="1"/>
          <p:nvPr/>
        </p:nvSpPr>
        <p:spPr>
          <a:xfrm>
            <a:off x="149075" y="3758300"/>
            <a:ext cx="16773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Clique aqui para acessar a prova.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pt-BR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observem</a:t>
            </a:r>
            <a:r>
              <a:rPr i="1" lang="pt-BR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que não há mais o ícone do cronômetro).</a:t>
            </a:r>
            <a:endParaRPr i="1"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79" name="Google Shape;279;g2d30ad53e3a_0_65"/>
          <p:cNvCxnSpPr>
            <a:stCxn id="278" idx="0"/>
            <a:endCxn id="270" idx="2"/>
          </p:cNvCxnSpPr>
          <p:nvPr/>
        </p:nvCxnSpPr>
        <p:spPr>
          <a:xfrm flipH="1" rot="10800000">
            <a:off x="987725" y="3345500"/>
            <a:ext cx="6900" cy="412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280" name="Google Shape;280;g2d30ad53e3a_0_65"/>
          <p:cNvCxnSpPr>
            <a:endCxn id="281" idx="1"/>
          </p:cNvCxnSpPr>
          <p:nvPr/>
        </p:nvCxnSpPr>
        <p:spPr>
          <a:xfrm flipH="1" rot="10800000">
            <a:off x="597950" y="2551875"/>
            <a:ext cx="1522800" cy="9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81" name="Google Shape;281;g2d30ad53e3a_0_65"/>
          <p:cNvSpPr txBox="1"/>
          <p:nvPr/>
        </p:nvSpPr>
        <p:spPr>
          <a:xfrm>
            <a:off x="2120750" y="2367225"/>
            <a:ext cx="103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Sua nota.</a:t>
            </a:r>
            <a:endParaRPr i="1"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020653a95d_0_57"/>
          <p:cNvSpPr txBox="1"/>
          <p:nvPr/>
        </p:nvSpPr>
        <p:spPr>
          <a:xfrm>
            <a:off x="191301" y="306625"/>
            <a:ext cx="773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8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FAQ</a:t>
            </a:r>
            <a:endParaRPr b="1" i="0" sz="1000" u="none" cap="none" strike="noStrike">
              <a:solidFill>
                <a:schemeClr val="accent3"/>
              </a:solidFill>
            </a:endParaRPr>
          </a:p>
        </p:txBody>
      </p:sp>
      <p:sp>
        <p:nvSpPr>
          <p:cNvPr id="288" name="Google Shape;288;g3020653a95d_0_57"/>
          <p:cNvSpPr txBox="1"/>
          <p:nvPr/>
        </p:nvSpPr>
        <p:spPr>
          <a:xfrm>
            <a:off x="1734400" y="508000"/>
            <a:ext cx="9260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Não estou encontrando a minha prova. O que fazer?</a:t>
            </a:r>
            <a:endParaRPr b="1"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9" name="Google Shape;289;g3020653a95d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150" y="1862675"/>
            <a:ext cx="6764500" cy="332183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304800">
              <a:srgbClr val="000000">
                <a:alpha val="30000"/>
              </a:srgbClr>
            </a:outerShdw>
          </a:effectLst>
        </p:spPr>
      </p:pic>
      <p:sp>
        <p:nvSpPr>
          <p:cNvPr id="290" name="Google Shape;290;g3020653a95d_0_57"/>
          <p:cNvSpPr txBox="1"/>
          <p:nvPr/>
        </p:nvSpPr>
        <p:spPr>
          <a:xfrm>
            <a:off x="1883950" y="5719825"/>
            <a:ext cx="2671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Clique no botão para prosseguir para a prova.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91" name="Google Shape;291;g3020653a95d_0_57"/>
          <p:cNvCxnSpPr/>
          <p:nvPr/>
        </p:nvCxnSpPr>
        <p:spPr>
          <a:xfrm>
            <a:off x="3148757" y="5069120"/>
            <a:ext cx="0" cy="67260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92" name="Google Shape;292;g3020653a95d_0_57"/>
          <p:cNvSpPr/>
          <p:nvPr/>
        </p:nvSpPr>
        <p:spPr>
          <a:xfrm>
            <a:off x="3720208" y="3189749"/>
            <a:ext cx="1499100" cy="246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g3020653a95d_0_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2547" y="3001997"/>
            <a:ext cx="1676265" cy="47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3020653a95d_0_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6807" y="3197477"/>
            <a:ext cx="1148595" cy="24625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3020653a95d_0_57"/>
          <p:cNvSpPr txBox="1"/>
          <p:nvPr/>
        </p:nvSpPr>
        <p:spPr>
          <a:xfrm>
            <a:off x="203150" y="1080625"/>
            <a:ext cx="66150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Já verificou se ela está salva como rascunho?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Verifique no status: </a:t>
            </a: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Rascunhos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96" name="Google Shape;296;g3020653a95d_0_57"/>
          <p:cNvCxnSpPr/>
          <p:nvPr/>
        </p:nvCxnSpPr>
        <p:spPr>
          <a:xfrm flipH="1">
            <a:off x="3986850" y="1634750"/>
            <a:ext cx="389100" cy="1325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97" name="Google Shape;297;g3020653a95d_0_57"/>
          <p:cNvSpPr txBox="1"/>
          <p:nvPr/>
        </p:nvSpPr>
        <p:spPr>
          <a:xfrm>
            <a:off x="6967650" y="1080625"/>
            <a:ext cx="52098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Verifique se a prova já foi entregue, acessando 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 status: </a:t>
            </a: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Concluídas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98" name="Google Shape;298;g3020653a95d_0_57"/>
          <p:cNvGrpSpPr/>
          <p:nvPr/>
        </p:nvGrpSpPr>
        <p:grpSpPr>
          <a:xfrm>
            <a:off x="7120050" y="1634874"/>
            <a:ext cx="4919551" cy="3555650"/>
            <a:chOff x="7120050" y="1634874"/>
            <a:chExt cx="4919551" cy="3555650"/>
          </a:xfrm>
        </p:grpSpPr>
        <p:pic>
          <p:nvPicPr>
            <p:cNvPr id="299" name="Google Shape;299;g3020653a95d_0_5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20050" y="1857925"/>
              <a:ext cx="4919551" cy="3332599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300" name="Google Shape;300;g3020653a95d_0_5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236763" y="3249838"/>
              <a:ext cx="1971675" cy="181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g3020653a95d_0_5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263400" y="3249850"/>
              <a:ext cx="2060275" cy="189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g3020653a95d_0_5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1378625" y="3238475"/>
              <a:ext cx="660975" cy="97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g3020653a95d_0_57"/>
            <p:cNvSpPr/>
            <p:nvPr/>
          </p:nvSpPr>
          <p:spPr>
            <a:xfrm>
              <a:off x="8830283" y="2845074"/>
              <a:ext cx="1499100" cy="246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4" name="Google Shape;304;g3020653a95d_0_57"/>
            <p:cNvCxnSpPr>
              <a:endCxn id="303" idx="0"/>
            </p:cNvCxnSpPr>
            <p:nvPr/>
          </p:nvCxnSpPr>
          <p:spPr>
            <a:xfrm flipH="1">
              <a:off x="9579833" y="1634874"/>
              <a:ext cx="401100" cy="1210200"/>
            </a:xfrm>
            <a:prstGeom prst="straightConnector1">
              <a:avLst/>
            </a:prstGeom>
            <a:noFill/>
            <a:ln cap="flat" cmpd="sng" w="9525">
              <a:solidFill>
                <a:srgbClr val="F79646"/>
              </a:solidFill>
              <a:prstDash val="dash"/>
              <a:round/>
              <a:headEnd len="med" w="med" type="oval"/>
              <a:tailEnd len="med" w="med" type="triangle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020653a95d_0_111"/>
          <p:cNvSpPr txBox="1"/>
          <p:nvPr/>
        </p:nvSpPr>
        <p:spPr>
          <a:xfrm>
            <a:off x="191301" y="306625"/>
            <a:ext cx="773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8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FAQ</a:t>
            </a:r>
            <a:endParaRPr b="1" i="0" sz="1000" u="none" cap="none" strike="noStrike">
              <a:solidFill>
                <a:schemeClr val="accent3"/>
              </a:solidFill>
            </a:endParaRPr>
          </a:p>
        </p:txBody>
      </p:sp>
      <p:sp>
        <p:nvSpPr>
          <p:cNvPr id="311" name="Google Shape;311;g3020653a95d_0_111"/>
          <p:cNvSpPr txBox="1"/>
          <p:nvPr/>
        </p:nvSpPr>
        <p:spPr>
          <a:xfrm>
            <a:off x="1734400" y="508000"/>
            <a:ext cx="9260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Não estou encontrando a minha prova. O que fazer?</a:t>
            </a:r>
            <a:endParaRPr b="1"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2" name="Google Shape;312;g3020653a95d_0_111"/>
          <p:cNvSpPr txBox="1"/>
          <p:nvPr/>
        </p:nvSpPr>
        <p:spPr>
          <a:xfrm>
            <a:off x="647925" y="1180300"/>
            <a:ext cx="10685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Caso não tenha aparecido ainda, clique no seu nome. Depois clique em: </a:t>
            </a: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Sair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Acesse novamente o sistema.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13" name="Google Shape;313;g3020653a95d_0_111"/>
          <p:cNvGrpSpPr/>
          <p:nvPr/>
        </p:nvGrpSpPr>
        <p:grpSpPr>
          <a:xfrm>
            <a:off x="1248900" y="1867900"/>
            <a:ext cx="6372225" cy="3495225"/>
            <a:chOff x="1079425" y="2784950"/>
            <a:chExt cx="6372225" cy="3495225"/>
          </a:xfrm>
        </p:grpSpPr>
        <p:pic>
          <p:nvPicPr>
            <p:cNvPr id="314" name="Google Shape;314;g3020653a95d_0_1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65575" y="3203600"/>
              <a:ext cx="2886075" cy="3076575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315" name="Google Shape;315;g3020653a95d_0_1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79425" y="2784950"/>
              <a:ext cx="6372225" cy="1047750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316" name="Google Shape;316;g3020653a95d_0_111"/>
          <p:cNvSpPr/>
          <p:nvPr/>
        </p:nvSpPr>
        <p:spPr>
          <a:xfrm>
            <a:off x="5305150" y="4734825"/>
            <a:ext cx="2101200" cy="348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g3020653a95d_0_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3700" y="2321925"/>
            <a:ext cx="2324100" cy="495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318" name="Google Shape;318;g3020653a95d_0_111"/>
          <p:cNvCxnSpPr/>
          <p:nvPr/>
        </p:nvCxnSpPr>
        <p:spPr>
          <a:xfrm>
            <a:off x="5771475" y="1525100"/>
            <a:ext cx="299100" cy="889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319" name="Google Shape;319;g3020653a95d_0_1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18288" y="2496302"/>
            <a:ext cx="1971338" cy="234444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320" name="Google Shape;320;g3020653a95d_0_111"/>
          <p:cNvCxnSpPr>
            <a:endCxn id="319" idx="0"/>
          </p:cNvCxnSpPr>
          <p:nvPr/>
        </p:nvCxnSpPr>
        <p:spPr>
          <a:xfrm>
            <a:off x="9184256" y="1485302"/>
            <a:ext cx="719700" cy="1011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4"/>
          <p:cNvSpPr txBox="1"/>
          <p:nvPr/>
        </p:nvSpPr>
        <p:spPr>
          <a:xfrm>
            <a:off x="3596025" y="4898200"/>
            <a:ext cx="5458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Dúvidas?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6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Entre em contato com a Central de Atendimento da SEDUC:</a:t>
            </a:r>
            <a:endParaRPr b="0" i="0" sz="16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📞</a:t>
            </a:r>
            <a:r>
              <a:rPr b="1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0800-770-0012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(de segunda a sexta, das 07h às 19h)</a:t>
            </a:r>
            <a:endParaRPr b="0" i="0" sz="17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💻 </a:t>
            </a:r>
            <a:r>
              <a:rPr b="0" i="0" lang="pt-BR" sz="1900" u="sng" cap="none" strike="noStrike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https://atendimento.educacao.sp.gov.br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/>
          <p:nvPr/>
        </p:nvSpPr>
        <p:spPr>
          <a:xfrm>
            <a:off x="247848" y="897100"/>
            <a:ext cx="72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Acesse a Sala do Futuro, </a:t>
            </a: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 seu RA e senha da SED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" name="Google Shape;41;p14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PROVA PAULISTA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PELA </a:t>
            </a: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SALA DO FUTURO - ESTUDANTE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4"/>
          <p:cNvSpPr txBox="1"/>
          <p:nvPr/>
        </p:nvSpPr>
        <p:spPr>
          <a:xfrm>
            <a:off x="1604828" y="1559953"/>
            <a:ext cx="29769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Pela WEB (desktop/notebook): </a:t>
            </a:r>
            <a:endParaRPr b="1" i="0" sz="1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4"/>
          <p:cNvSpPr txBox="1"/>
          <p:nvPr/>
        </p:nvSpPr>
        <p:spPr>
          <a:xfrm>
            <a:off x="7908900" y="1584100"/>
            <a:ext cx="2492100" cy="35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Pelo dispositivo móvel: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4"/>
          <p:cNvSpPr txBox="1"/>
          <p:nvPr/>
        </p:nvSpPr>
        <p:spPr>
          <a:xfrm>
            <a:off x="-76199" y="4066525"/>
            <a:ext cx="14952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acesso para alunos </a:t>
            </a:r>
            <a:r>
              <a:rPr b="0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14"/>
          <p:cNvPicPr preferRelativeResize="0"/>
          <p:nvPr/>
        </p:nvPicPr>
        <p:blipFill rotWithShape="1">
          <a:blip r:embed="rId3">
            <a:alphaModFix/>
          </a:blip>
          <a:srcRect b="3557" l="2537" r="1712" t="2581"/>
          <a:stretch/>
        </p:blipFill>
        <p:spPr>
          <a:xfrm>
            <a:off x="1419000" y="2492000"/>
            <a:ext cx="3389550" cy="3618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46" name="Google Shape;46;p14"/>
          <p:cNvSpPr/>
          <p:nvPr/>
        </p:nvSpPr>
        <p:spPr>
          <a:xfrm>
            <a:off x="1967250" y="4385925"/>
            <a:ext cx="2251200" cy="459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4"/>
          <p:cNvSpPr txBox="1"/>
          <p:nvPr/>
        </p:nvSpPr>
        <p:spPr>
          <a:xfrm>
            <a:off x="1234478" y="1916475"/>
            <a:ext cx="375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https://saladofuturo.educacao.sp.gov.br/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10699" y="2296600"/>
            <a:ext cx="2251200" cy="399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8261" y="2501405"/>
            <a:ext cx="1913408" cy="3646456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4"/>
          <p:cNvSpPr/>
          <p:nvPr/>
        </p:nvSpPr>
        <p:spPr>
          <a:xfrm>
            <a:off x="8526326" y="4925397"/>
            <a:ext cx="1244700" cy="17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4"/>
          <p:cNvSpPr txBox="1"/>
          <p:nvPr/>
        </p:nvSpPr>
        <p:spPr>
          <a:xfrm>
            <a:off x="10337610" y="4280857"/>
            <a:ext cx="16704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acesso para alunos </a:t>
            </a:r>
            <a:r>
              <a:rPr b="0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" name="Google Shape;52;p14"/>
          <p:cNvCxnSpPr>
            <a:stCxn id="46" idx="1"/>
          </p:cNvCxnSpPr>
          <p:nvPr/>
        </p:nvCxnSpPr>
        <p:spPr>
          <a:xfrm rot="10800000">
            <a:off x="1368150" y="4482075"/>
            <a:ext cx="599100" cy="1335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53" name="Google Shape;53;p14"/>
          <p:cNvCxnSpPr>
            <a:stCxn id="50" idx="3"/>
          </p:cNvCxnSpPr>
          <p:nvPr/>
        </p:nvCxnSpPr>
        <p:spPr>
          <a:xfrm flipH="1" rot="10800000">
            <a:off x="9771026" y="4735197"/>
            <a:ext cx="625500" cy="279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54" name="Google Shape;5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69663" y="3841977"/>
            <a:ext cx="1971338" cy="234444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55" name="Google Shape;55;p14"/>
          <p:cNvSpPr txBox="1"/>
          <p:nvPr/>
        </p:nvSpPr>
        <p:spPr>
          <a:xfrm>
            <a:off x="5585825" y="3523300"/>
            <a:ext cx="14952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pt-BR" sz="1100">
                <a:latin typeface="Calibri"/>
                <a:ea typeface="Calibri"/>
                <a:cs typeface="Calibri"/>
                <a:sym typeface="Calibri"/>
              </a:rPr>
              <a:t>Login:</a:t>
            </a:r>
            <a:endParaRPr b="0" i="1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" name="Google Shape;56;p14"/>
          <p:cNvCxnSpPr>
            <a:stCxn id="50" idx="1"/>
          </p:cNvCxnSpPr>
          <p:nvPr/>
        </p:nvCxnSpPr>
        <p:spPr>
          <a:xfrm rot="10800000">
            <a:off x="7406426" y="4300197"/>
            <a:ext cx="1119900" cy="714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57" name="Google Shape;57;p14"/>
          <p:cNvCxnSpPr>
            <a:stCxn id="46" idx="3"/>
          </p:cNvCxnSpPr>
          <p:nvPr/>
        </p:nvCxnSpPr>
        <p:spPr>
          <a:xfrm flipH="1" rot="10800000">
            <a:off x="4218450" y="4290675"/>
            <a:ext cx="1085700" cy="324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g2f38e7293f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863" y="2013550"/>
            <a:ext cx="10294274" cy="398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63" name="Google Shape;63;g2f38e7293f2_0_0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2f38e7293f2_0_0"/>
          <p:cNvSpPr txBox="1"/>
          <p:nvPr/>
        </p:nvSpPr>
        <p:spPr>
          <a:xfrm>
            <a:off x="1056600" y="1167738"/>
            <a:ext cx="54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Acesse o card </a:t>
            </a:r>
            <a:r>
              <a:rPr b="1"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Provas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5" name="Google Shape;65;g2f38e7293f2_0_0"/>
          <p:cNvCxnSpPr>
            <a:endCxn id="66" idx="0"/>
          </p:cNvCxnSpPr>
          <p:nvPr/>
        </p:nvCxnSpPr>
        <p:spPr>
          <a:xfrm>
            <a:off x="3319275" y="1405575"/>
            <a:ext cx="4538700" cy="16422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pic>
        <p:nvPicPr>
          <p:cNvPr id="67" name="Google Shape;67;g2f38e7293f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5775" y="3047775"/>
            <a:ext cx="8661923" cy="11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2f38e7293f2_0_0"/>
          <p:cNvSpPr/>
          <p:nvPr/>
        </p:nvSpPr>
        <p:spPr>
          <a:xfrm>
            <a:off x="6811275" y="3047775"/>
            <a:ext cx="2093400" cy="1086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g2f38e7293f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700" y="2013575"/>
            <a:ext cx="1758175" cy="398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050" y="1604225"/>
            <a:ext cx="9877512" cy="42090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74" name="Google Shape;74;p15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8313325" y="3023200"/>
            <a:ext cx="2332500" cy="415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874850" y="706400"/>
            <a:ext cx="858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Em: </a:t>
            </a:r>
            <a:r>
              <a:rPr i="1"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Visualizar</a:t>
            </a: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selecione: </a:t>
            </a:r>
            <a:r>
              <a:rPr b="1"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Todas as turmas</a:t>
            </a: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Em: </a:t>
            </a:r>
            <a:r>
              <a:rPr i="1"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Status</a:t>
            </a: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selecione: </a:t>
            </a:r>
            <a:r>
              <a:rPr b="1"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Fazer</a:t>
            </a: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Agora, em Componente, selecione: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PROVA PAULISTA 3º BIMESTRE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874850" y="6095488"/>
            <a:ext cx="778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 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Clique na </a:t>
            </a: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prova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 depois em: </a:t>
            </a: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Prosseguir para a </a:t>
            </a:r>
            <a:r>
              <a:rPr b="1"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prova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para iniciá-la.</a:t>
            </a:r>
            <a:endParaRPr b="0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4453" y="3612625"/>
            <a:ext cx="2237375" cy="167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4850" y="3438700"/>
            <a:ext cx="5083700" cy="18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6287" y="2765562"/>
            <a:ext cx="2533700" cy="7172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>
            <a:off x="3424450" y="3038500"/>
            <a:ext cx="2344500" cy="400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24450" y="3650325"/>
            <a:ext cx="2165775" cy="17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/>
          <p:nvPr/>
        </p:nvSpPr>
        <p:spPr>
          <a:xfrm rot="10800000">
            <a:off x="4152900" y="5277425"/>
            <a:ext cx="351000" cy="6777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15"/>
          <p:cNvCxnSpPr/>
          <p:nvPr/>
        </p:nvCxnSpPr>
        <p:spPr>
          <a:xfrm>
            <a:off x="2980450" y="2073350"/>
            <a:ext cx="558000" cy="707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85" name="Google Shape;8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36514" y="3062388"/>
            <a:ext cx="1628775" cy="352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5"/>
          <p:cNvCxnSpPr/>
          <p:nvPr/>
        </p:nvCxnSpPr>
        <p:spPr>
          <a:xfrm>
            <a:off x="5442550" y="2093275"/>
            <a:ext cx="511200" cy="669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87" name="Google Shape;87;p15"/>
          <p:cNvCxnSpPr/>
          <p:nvPr/>
        </p:nvCxnSpPr>
        <p:spPr>
          <a:xfrm>
            <a:off x="7880950" y="2093275"/>
            <a:ext cx="511200" cy="669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39484023d_0_25"/>
          <p:cNvSpPr txBox="1"/>
          <p:nvPr/>
        </p:nvSpPr>
        <p:spPr>
          <a:xfrm>
            <a:off x="38899" y="230425"/>
            <a:ext cx="447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</a:t>
            </a:r>
            <a:r>
              <a:rPr b="1" lang="pt-BR" sz="16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prova</a:t>
            </a:r>
            <a:endParaRPr b="0" i="0" sz="8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2f39484023d_0_25"/>
          <p:cNvSpPr txBox="1"/>
          <p:nvPr/>
        </p:nvSpPr>
        <p:spPr>
          <a:xfrm>
            <a:off x="306511" y="1307375"/>
            <a:ext cx="420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Agora digite seu primeiro nome. Em seguida, clique em:</a:t>
            </a:r>
            <a:r>
              <a:rPr b="1"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Iniciar a Prova</a:t>
            </a: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4" name="Google Shape;94;g2f39484023d_0_25"/>
          <p:cNvGrpSpPr/>
          <p:nvPr/>
        </p:nvGrpSpPr>
        <p:grpSpPr>
          <a:xfrm>
            <a:off x="427335" y="2094628"/>
            <a:ext cx="3500268" cy="3479736"/>
            <a:chOff x="188085" y="1873150"/>
            <a:chExt cx="4028390" cy="4126822"/>
          </a:xfrm>
        </p:grpSpPr>
        <p:pic>
          <p:nvPicPr>
            <p:cNvPr id="95" name="Google Shape;95;g2f39484023d_0_25"/>
            <p:cNvPicPr preferRelativeResize="0"/>
            <p:nvPr/>
          </p:nvPicPr>
          <p:blipFill rotWithShape="1">
            <a:blip r:embed="rId3">
              <a:alphaModFix/>
            </a:blip>
            <a:srcRect b="2091" l="1633" r="2296" t="1522"/>
            <a:stretch/>
          </p:blipFill>
          <p:spPr>
            <a:xfrm>
              <a:off x="737625" y="1993600"/>
              <a:ext cx="3339300" cy="355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g2f39484023d_0_25"/>
            <p:cNvSpPr/>
            <p:nvPr/>
          </p:nvSpPr>
          <p:spPr>
            <a:xfrm>
              <a:off x="737625" y="1993600"/>
              <a:ext cx="3339300" cy="3558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7" name="Google Shape;97;g2f39484023d_0_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4550" y="5317675"/>
              <a:ext cx="447075" cy="362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g2f39484023d_0_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33200" y="5450350"/>
              <a:ext cx="283275" cy="22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g2f39484023d_0_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 rot="2700000">
              <a:off x="66003" y="5313548"/>
              <a:ext cx="1387563" cy="22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g2f39484023d_0_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 rot="7026109">
              <a:off x="404821" y="2135823"/>
              <a:ext cx="459841" cy="229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g2f39484023d_0_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33200" y="1873150"/>
              <a:ext cx="283275" cy="22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g2f39484023d_0_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8150" y="1873150"/>
              <a:ext cx="283275" cy="22945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3" name="Google Shape;103;g2f39484023d_0_25"/>
          <p:cNvCxnSpPr/>
          <p:nvPr/>
        </p:nvCxnSpPr>
        <p:spPr>
          <a:xfrm>
            <a:off x="244350" y="3911000"/>
            <a:ext cx="860400" cy="78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104" name="Google Shape;104;g2f39484023d_0_25"/>
          <p:cNvCxnSpPr/>
          <p:nvPr/>
        </p:nvCxnSpPr>
        <p:spPr>
          <a:xfrm>
            <a:off x="320550" y="4901600"/>
            <a:ext cx="860400" cy="78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105" name="Google Shape;105;g2f39484023d_0_25"/>
          <p:cNvSpPr txBox="1"/>
          <p:nvPr/>
        </p:nvSpPr>
        <p:spPr>
          <a:xfrm>
            <a:off x="306511" y="5429200"/>
            <a:ext cx="4209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pt-BR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Esse processo é realizado para garantir que você está autenticado no equipamento com seu login e realizando a sua prova.</a:t>
            </a:r>
            <a:endParaRPr i="1" sz="1400" u="none" cap="none" strike="noStrik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06" name="Google Shape;106;g2f39484023d_0_25"/>
          <p:cNvGrpSpPr/>
          <p:nvPr/>
        </p:nvGrpSpPr>
        <p:grpSpPr>
          <a:xfrm>
            <a:off x="6549014" y="1368854"/>
            <a:ext cx="4324235" cy="4931300"/>
            <a:chOff x="6773299" y="807400"/>
            <a:chExt cx="4688026" cy="5619075"/>
          </a:xfrm>
        </p:grpSpPr>
        <p:pic>
          <p:nvPicPr>
            <p:cNvPr id="107" name="Google Shape;107;g2f39484023d_0_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73299" y="807400"/>
              <a:ext cx="4688024" cy="561907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108" name="Google Shape;108;g2f39484023d_0_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775600" y="807400"/>
              <a:ext cx="4685725" cy="1187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" name="Google Shape;109;g2f39484023d_0_25"/>
          <p:cNvSpPr/>
          <p:nvPr/>
        </p:nvSpPr>
        <p:spPr>
          <a:xfrm rot="-5400000">
            <a:off x="4807800" y="3004850"/>
            <a:ext cx="663900" cy="11640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2f39484023d_0_25"/>
          <p:cNvSpPr txBox="1"/>
          <p:nvPr/>
        </p:nvSpPr>
        <p:spPr>
          <a:xfrm>
            <a:off x="6549038" y="752250"/>
            <a:ext cx="432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prova está aberta, e você já pode começar!</a:t>
            </a:r>
            <a:endParaRPr b="1" i="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1" name="Google Shape;111;g2f39484023d_0_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29025" y="3561475"/>
            <a:ext cx="31965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f39484023d_0_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91700" y="5697225"/>
            <a:ext cx="40339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e6af08429c_0_0"/>
          <p:cNvSpPr txBox="1"/>
          <p:nvPr/>
        </p:nvSpPr>
        <p:spPr>
          <a:xfrm>
            <a:off x="38899" y="230425"/>
            <a:ext cx="447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8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1e6af08429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7900" y="594225"/>
            <a:ext cx="7428050" cy="57700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19" name="Google Shape;119;g1e6af08429c_0_0"/>
          <p:cNvSpPr txBox="1"/>
          <p:nvPr/>
        </p:nvSpPr>
        <p:spPr>
          <a:xfrm>
            <a:off x="100550" y="1017500"/>
            <a:ext cx="3477600" cy="126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Novidade:</a:t>
            </a: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Será exibida uma questão por página, e você poderá pular ou retornar para outras questões utilizando o mapa de questões.</a:t>
            </a: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g1e6af08429c_0_0"/>
          <p:cNvSpPr txBox="1"/>
          <p:nvPr/>
        </p:nvSpPr>
        <p:spPr>
          <a:xfrm>
            <a:off x="159775" y="2524225"/>
            <a:ext cx="34776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 questões podem ser de resposta única, certo ou errado, ou </a:t>
            </a: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múltipla</a:t>
            </a: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escolha.</a:t>
            </a:r>
            <a:endParaRPr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g1e6af08429c_0_0"/>
          <p:cNvSpPr txBox="1"/>
          <p:nvPr/>
        </p:nvSpPr>
        <p:spPr>
          <a:xfrm>
            <a:off x="159775" y="3637050"/>
            <a:ext cx="34776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slide seguinte mostraremos os tipos de questões.</a:t>
            </a:r>
            <a:endParaRPr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22" name="Google Shape;122;g1e6af08429c_0_0"/>
          <p:cNvCxnSpPr>
            <a:stCxn id="119" idx="3"/>
          </p:cNvCxnSpPr>
          <p:nvPr/>
        </p:nvCxnSpPr>
        <p:spPr>
          <a:xfrm flipH="1" rot="10800000">
            <a:off x="3578150" y="1016750"/>
            <a:ext cx="787800" cy="631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23" name="Google Shape;123;g1e6af08429c_0_0"/>
          <p:cNvSpPr/>
          <p:nvPr/>
        </p:nvSpPr>
        <p:spPr>
          <a:xfrm>
            <a:off x="8367525" y="670700"/>
            <a:ext cx="2610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1e6af08429c_0_0"/>
          <p:cNvSpPr txBox="1"/>
          <p:nvPr/>
        </p:nvSpPr>
        <p:spPr>
          <a:xfrm>
            <a:off x="8870625" y="950300"/>
            <a:ext cx="211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Avança para as próximas questões.</a:t>
            </a:r>
            <a:endParaRPr i="0" sz="1200" u="none" cap="none" strike="noStrike">
              <a:solidFill>
                <a:srgbClr val="000000"/>
              </a:solidFill>
            </a:endParaRPr>
          </a:p>
        </p:txBody>
      </p:sp>
      <p:cxnSp>
        <p:nvCxnSpPr>
          <p:cNvPr id="125" name="Google Shape;125;g1e6af08429c_0_0"/>
          <p:cNvCxnSpPr/>
          <p:nvPr/>
        </p:nvCxnSpPr>
        <p:spPr>
          <a:xfrm>
            <a:off x="8628525" y="797450"/>
            <a:ext cx="298200" cy="1995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126" name="Google Shape;126;g1e6af08429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8600" y="2341675"/>
            <a:ext cx="31146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e6af08429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8600" y="3331600"/>
            <a:ext cx="38148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e6af08429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8600" y="2859125"/>
            <a:ext cx="31146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e6af08429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8600" y="3912625"/>
            <a:ext cx="38148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e6af08429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5800" y="4583350"/>
            <a:ext cx="38148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e6af08429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5075" y="1426400"/>
            <a:ext cx="1217775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8"/>
          <p:cNvPicPr preferRelativeResize="0"/>
          <p:nvPr/>
        </p:nvPicPr>
        <p:blipFill rotWithShape="1">
          <a:blip r:embed="rId3">
            <a:alphaModFix/>
          </a:blip>
          <a:srcRect b="0" l="0" r="11979" t="0"/>
          <a:stretch/>
        </p:blipFill>
        <p:spPr>
          <a:xfrm>
            <a:off x="8357700" y="2049375"/>
            <a:ext cx="3392225" cy="3054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4">
            <a:alphaModFix/>
          </a:blip>
          <a:srcRect b="0" l="0" r="19536" t="0"/>
          <a:stretch/>
        </p:blipFill>
        <p:spPr>
          <a:xfrm>
            <a:off x="4057700" y="2049375"/>
            <a:ext cx="4016051" cy="2446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5">
            <a:alphaModFix/>
          </a:blip>
          <a:srcRect b="0" l="0" r="8382" t="18287"/>
          <a:stretch/>
        </p:blipFill>
        <p:spPr>
          <a:xfrm>
            <a:off x="191263" y="2049375"/>
            <a:ext cx="3582475" cy="27592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485775" rotWithShape="0" algn="bl" dir="5400000" dist="304800">
              <a:srgbClr val="000000">
                <a:alpha val="20000"/>
              </a:srgbClr>
            </a:outerShdw>
          </a:effectLst>
        </p:spPr>
      </p:pic>
      <p:sp>
        <p:nvSpPr>
          <p:cNvPr id="139" name="Google Shape;139;p18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-238925" y="895763"/>
            <a:ext cx="9914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Teremos 3 tipos possíveis de questões (todas estarão discriminadas com a informação do tipo na prova):</a:t>
            </a:r>
            <a:endParaRPr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94609" y="116575"/>
            <a:ext cx="4649443" cy="4545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42" name="Google Shape;142;p18"/>
          <p:cNvSpPr/>
          <p:nvPr/>
        </p:nvSpPr>
        <p:spPr>
          <a:xfrm>
            <a:off x="266700" y="3289200"/>
            <a:ext cx="3507000" cy="279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4261400" y="2537750"/>
            <a:ext cx="3666300" cy="279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4232575" y="3335800"/>
            <a:ext cx="3666300" cy="279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-238925" y="1454300"/>
            <a:ext cx="4593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Questão única</a:t>
            </a:r>
            <a:endParaRPr b="1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3768775" y="1454288"/>
            <a:ext cx="4593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Questão múltipla</a:t>
            </a:r>
            <a:endParaRPr b="1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7849675" y="1493375"/>
            <a:ext cx="4593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Questão de certo ou errado</a:t>
            </a:r>
            <a:endParaRPr b="1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8362675" y="5236025"/>
            <a:ext cx="350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3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Novidade!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Agora é 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possível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ter questões de certo ou errado.</a:t>
            </a:r>
            <a:endParaRPr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4202275" y="4706450"/>
            <a:ext cx="3726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É permitido selecionar mais de uma alternativa como resposta.</a:t>
            </a:r>
            <a:endParaRPr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266700" y="5018800"/>
            <a:ext cx="3582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É permitido selecionar apenas uma alternativa como resposta.</a:t>
            </a:r>
            <a:endParaRPr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d30ad53e3a_0_163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2d30ad53e3a_0_163"/>
          <p:cNvSpPr txBox="1"/>
          <p:nvPr/>
        </p:nvSpPr>
        <p:spPr>
          <a:xfrm>
            <a:off x="1465800" y="766825"/>
            <a:ext cx="9260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Você pode navegar entre as questões, clicando no botão: </a:t>
            </a: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Próxima 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 no botão</a:t>
            </a: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Anterior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para responder na sequência em que aparecem. Pelos botões do menu superior é possível ir para qualquer questão, clicando na botão com o número correspondente.</a:t>
            </a:r>
            <a:endParaRPr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7" name="Google Shape;157;g2d30ad53e3a_0_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9500" y="1736400"/>
            <a:ext cx="5399799" cy="46532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58" name="Google Shape;158;g2d30ad53e3a_0_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5575" y="1596625"/>
            <a:ext cx="6819900" cy="6667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59" name="Google Shape;159;g2d30ad53e3a_0_163"/>
          <p:cNvSpPr/>
          <p:nvPr/>
        </p:nvSpPr>
        <p:spPr>
          <a:xfrm>
            <a:off x="3095825" y="1641950"/>
            <a:ext cx="6904500" cy="621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2d30ad53e3a_0_163"/>
          <p:cNvSpPr/>
          <p:nvPr/>
        </p:nvSpPr>
        <p:spPr>
          <a:xfrm>
            <a:off x="6636650" y="6038025"/>
            <a:ext cx="8478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2d30ad53e3a_0_163"/>
          <p:cNvSpPr txBox="1"/>
          <p:nvPr/>
        </p:nvSpPr>
        <p:spPr>
          <a:xfrm>
            <a:off x="252225" y="2805350"/>
            <a:ext cx="3177300" cy="1185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3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Novidade!</a:t>
            </a:r>
            <a:endParaRPr b="1" sz="130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30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Será exibida a mensagem abaixo, indicando que a resposta da sua questão foi salva em </a:t>
            </a: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rascunho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2" name="Google Shape;162;g2d30ad53e3a_0_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725" y="4179025"/>
            <a:ext cx="2708325" cy="564600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304800">
              <a:srgbClr val="000000">
                <a:alpha val="30000"/>
              </a:srgbClr>
            </a:outerShdw>
          </a:effectLst>
        </p:spPr>
      </p:pic>
      <p:cxnSp>
        <p:nvCxnSpPr>
          <p:cNvPr id="163" name="Google Shape;163;g2d30ad53e3a_0_163"/>
          <p:cNvCxnSpPr/>
          <p:nvPr/>
        </p:nvCxnSpPr>
        <p:spPr>
          <a:xfrm flipH="1">
            <a:off x="4362850" y="1465300"/>
            <a:ext cx="2355600" cy="271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301110e905d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7175" y="1407450"/>
            <a:ext cx="7247850" cy="715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69" name="Google Shape;169;g301110e905d_0_1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301110e905d_0_1"/>
          <p:cNvSpPr/>
          <p:nvPr/>
        </p:nvSpPr>
        <p:spPr>
          <a:xfrm>
            <a:off x="3277050" y="1451150"/>
            <a:ext cx="490500" cy="502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301110e905d_0_1"/>
          <p:cNvSpPr txBox="1"/>
          <p:nvPr/>
        </p:nvSpPr>
        <p:spPr>
          <a:xfrm>
            <a:off x="299125" y="2339400"/>
            <a:ext cx="2442000" cy="1385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Clicando 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neste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ícone será possível visualizar todas as questões. Logo abaixo, a legenda mostrando o que significa cada situação mostrada. 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72" name="Google Shape;172;g301110e905d_0_1"/>
          <p:cNvCxnSpPr>
            <a:endCxn id="170" idx="1"/>
          </p:cNvCxnSpPr>
          <p:nvPr/>
        </p:nvCxnSpPr>
        <p:spPr>
          <a:xfrm flipH="1" rot="10800000">
            <a:off x="1933650" y="1702400"/>
            <a:ext cx="1343400" cy="636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173" name="Google Shape;173;g301110e905d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0750" y="3181075"/>
            <a:ext cx="7677150" cy="26098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174" name="Google Shape;174;g301110e905d_0_1"/>
          <p:cNvCxnSpPr>
            <a:stCxn id="170" idx="2"/>
          </p:cNvCxnSpPr>
          <p:nvPr/>
        </p:nvCxnSpPr>
        <p:spPr>
          <a:xfrm>
            <a:off x="3522300" y="1953650"/>
            <a:ext cx="654300" cy="1186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75" name="Google Shape;175;g301110e905d_0_1"/>
          <p:cNvSpPr/>
          <p:nvPr/>
        </p:nvSpPr>
        <p:spPr>
          <a:xfrm>
            <a:off x="3660675" y="3181075"/>
            <a:ext cx="7677300" cy="2609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2023-05-02T12:10:25Z</dcterms:created>
</cp:coreProperties>
</file>