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t0GLK69XoGQv411iiaKtnqVPP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6d6f88eb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d6d6f88eb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6d6f88eb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" name="Google Shape;66;g2d6d6f88eb7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89d3d04a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9" name="Google Shape;79;g2d89d3d04a8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ed.educacao.sp.gov.br/saiba-como-acessar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hyperlink" Target="https://atendimento.educacao.sp.gov.br" TargetMode="External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7531725" y="5468350"/>
            <a:ext cx="37683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7"/>
              <a:buFont typeface="Arial"/>
              <a:buNone/>
            </a:pPr>
            <a:r>
              <a:rPr b="1" lang="pt-BR" sz="189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Acessando as Plataformas Digitais</a:t>
            </a:r>
            <a:endParaRPr b="1" sz="189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7"/>
              <a:buFont typeface="Arial"/>
              <a:buNone/>
            </a:pPr>
            <a:r>
              <a:rPr b="1" lang="pt-BR" sz="189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Perfil Professor/Servidor</a:t>
            </a:r>
            <a:endParaRPr b="1" sz="189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305475" y="4970100"/>
            <a:ext cx="6220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23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SALA DO FUTURO - 2025</a:t>
            </a:r>
            <a:endParaRPr b="1" i="0" sz="230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t/>
            </a:r>
            <a:endParaRPr b="1" i="0" sz="19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336" y="4970100"/>
            <a:ext cx="886964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/>
        </p:nvSpPr>
        <p:spPr>
          <a:xfrm>
            <a:off x="191300" y="306625"/>
            <a:ext cx="374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/>
        </p:nvSpPr>
        <p:spPr>
          <a:xfrm>
            <a:off x="358025" y="76987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4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 b="43058" l="12396" r="9634" t="22216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4"/>
          <p:cNvSpPr/>
          <p:nvPr/>
        </p:nvSpPr>
        <p:spPr>
          <a:xfrm>
            <a:off x="6757300" y="3995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 txBox="1"/>
          <p:nvPr/>
        </p:nvSpPr>
        <p:spPr>
          <a:xfrm>
            <a:off x="9995000" y="3728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" name="Google Shape;47;p14"/>
          <p:cNvCxnSpPr>
            <a:stCxn id="45" idx="3"/>
            <a:endCxn id="46" idx="1"/>
          </p:cNvCxnSpPr>
          <p:nvPr/>
        </p:nvCxnSpPr>
        <p:spPr>
          <a:xfrm>
            <a:off x="8815900" y="4157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8" name="Google Shape;4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d6d6f88eb7_0_9"/>
          <p:cNvPicPr preferRelativeResize="0"/>
          <p:nvPr/>
        </p:nvPicPr>
        <p:blipFill rotWithShape="1">
          <a:blip r:embed="rId3">
            <a:alphaModFix/>
          </a:blip>
          <a:srcRect b="37027" l="17994" r="17692" t="14019"/>
          <a:stretch/>
        </p:blipFill>
        <p:spPr>
          <a:xfrm>
            <a:off x="4800128" y="391550"/>
            <a:ext cx="5872502" cy="63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d6d6f88eb7_0_9"/>
          <p:cNvSpPr txBox="1"/>
          <p:nvPr/>
        </p:nvSpPr>
        <p:spPr>
          <a:xfrm>
            <a:off x="287475" y="795250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2d6d6f88eb7_0_9"/>
          <p:cNvSpPr txBox="1"/>
          <p:nvPr/>
        </p:nvSpPr>
        <p:spPr>
          <a:xfrm>
            <a:off x="9425050" y="27872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Servidor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efetuar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2d6d6f88eb7_0_9"/>
          <p:cNvSpPr/>
          <p:nvPr/>
        </p:nvSpPr>
        <p:spPr>
          <a:xfrm>
            <a:off x="7171875" y="3497025"/>
            <a:ext cx="716100" cy="22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g2d6d6f88eb7_0_9"/>
          <p:cNvCxnSpPr>
            <a:stCxn id="56" idx="3"/>
            <a:endCxn id="55" idx="1"/>
          </p:cNvCxnSpPr>
          <p:nvPr/>
        </p:nvCxnSpPr>
        <p:spPr>
          <a:xfrm flipH="1" rot="10800000">
            <a:off x="7887975" y="3216375"/>
            <a:ext cx="1537200" cy="3951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58" name="Google Shape;58;g2d6d6f88eb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2550" y="1998870"/>
            <a:ext cx="1113025" cy="11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2d6d6f88eb7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5900" y="3382876"/>
            <a:ext cx="906325" cy="1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d6d6f88eb7_0_9"/>
          <p:cNvSpPr txBox="1"/>
          <p:nvPr/>
        </p:nvSpPr>
        <p:spPr>
          <a:xfrm>
            <a:off x="3297975" y="2380238"/>
            <a:ext cx="111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g2d6d6f88eb7_0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13800" y="645113"/>
            <a:ext cx="1268225" cy="13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2d6d6f88eb7_0_9"/>
          <p:cNvSpPr txBox="1"/>
          <p:nvPr/>
        </p:nvSpPr>
        <p:spPr>
          <a:xfrm>
            <a:off x="3361975" y="3722725"/>
            <a:ext cx="1208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d6d6f88eb7_0_9"/>
          <p:cNvSpPr txBox="1"/>
          <p:nvPr/>
        </p:nvSpPr>
        <p:spPr>
          <a:xfrm>
            <a:off x="287475" y="305825"/>
            <a:ext cx="3847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d6d6f88eb7_0_24"/>
          <p:cNvSpPr txBox="1"/>
          <p:nvPr/>
        </p:nvSpPr>
        <p:spPr>
          <a:xfrm>
            <a:off x="6063800" y="5840800"/>
            <a:ext cx="58233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login e senha. (O mesmo utilizado na SED).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2d6d6f88eb7_0_24"/>
          <p:cNvSpPr txBox="1"/>
          <p:nvPr/>
        </p:nvSpPr>
        <p:spPr>
          <a:xfrm>
            <a:off x="191300" y="306625"/>
            <a:ext cx="465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</a:t>
            </a:r>
            <a:endParaRPr b="1" i="0" sz="1500" u="none" cap="none" strike="noStrike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g2d6d6f88eb7_0_24"/>
          <p:cNvSpPr txBox="1"/>
          <p:nvPr/>
        </p:nvSpPr>
        <p:spPr>
          <a:xfrm>
            <a:off x="1023750" y="795250"/>
            <a:ext cx="94647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em </a:t>
            </a:r>
            <a:r>
              <a:rPr b="1" i="0" lang="pt-BR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Visão </a:t>
            </a:r>
            <a:r>
              <a:rPr b="1" lang="pt-BR">
                <a:solidFill>
                  <a:srgbClr val="C00000"/>
                </a:solidFill>
              </a:rPr>
              <a:t>Pedagógica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mostra como o módulo é exibido em uma perspectiva similar ao do estudante.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d6d6f88eb7_0_24"/>
          <p:cNvSpPr txBox="1"/>
          <p:nvPr/>
        </p:nvSpPr>
        <p:spPr>
          <a:xfrm>
            <a:off x="4754725" y="6226050"/>
            <a:ext cx="732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b="0" i="1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4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https://sed.educacao.sp.gov.br/saiba-como-acessar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g2d6d6f88eb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6201" y="1619207"/>
            <a:ext cx="5872500" cy="376093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73" name="Google Shape;73;g2d6d6f88eb7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288" y="1619213"/>
            <a:ext cx="4963155" cy="40477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4" name="Google Shape;74;g2d6d6f88eb7_0_24"/>
          <p:cNvSpPr/>
          <p:nvPr/>
        </p:nvSpPr>
        <p:spPr>
          <a:xfrm>
            <a:off x="482363" y="3336163"/>
            <a:ext cx="4698900" cy="816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d6d6f88eb7_0_24"/>
          <p:cNvSpPr/>
          <p:nvPr/>
        </p:nvSpPr>
        <p:spPr>
          <a:xfrm>
            <a:off x="8980350" y="4822438"/>
            <a:ext cx="2837700" cy="49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d6d6f88eb7_0_24"/>
          <p:cNvSpPr/>
          <p:nvPr/>
        </p:nvSpPr>
        <p:spPr>
          <a:xfrm>
            <a:off x="5351663" y="3497563"/>
            <a:ext cx="579300" cy="4932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2d89d3d04a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800" y="1697950"/>
            <a:ext cx="8747578" cy="3462102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2" name="Google Shape;82;g2d89d3d04a8_0_46"/>
          <p:cNvSpPr txBox="1"/>
          <p:nvPr/>
        </p:nvSpPr>
        <p:spPr>
          <a:xfrm>
            <a:off x="191300" y="306625"/>
            <a:ext cx="3444600" cy="41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rgbClr val="B45F06"/>
                </a:solidFill>
                <a:latin typeface="Verdana"/>
                <a:ea typeface="Verdana"/>
                <a:cs typeface="Verdana"/>
                <a:sym typeface="Verdana"/>
              </a:rPr>
              <a:t>Plataformas de Aprendizagem</a:t>
            </a:r>
            <a:endParaRPr b="0" i="0" sz="700" u="none" cap="none" strike="noStrik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2d89d3d04a8_0_46"/>
          <p:cNvSpPr txBox="1"/>
          <p:nvPr/>
        </p:nvSpPr>
        <p:spPr>
          <a:xfrm>
            <a:off x="5681175" y="2504825"/>
            <a:ext cx="5607000" cy="55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Selecione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turma </a:t>
            </a:r>
            <a:r>
              <a:rPr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deseja acessar as </a:t>
            </a:r>
            <a:r>
              <a:rPr b="1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plataformas de aprendizagem</a:t>
            </a: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seguida clique na plataforma desejada para acessá-la.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g2d89d3d04a8_0_46"/>
          <p:cNvCxnSpPr/>
          <p:nvPr/>
        </p:nvCxnSpPr>
        <p:spPr>
          <a:xfrm flipH="1">
            <a:off x="4422075" y="2898525"/>
            <a:ext cx="1182900" cy="3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85" name="Google Shape;85;g2d89d3d04a8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371" y="1717388"/>
            <a:ext cx="1515275" cy="4700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86" name="Google Shape;86;g2d89d3d04a8_0_46"/>
          <p:cNvSpPr/>
          <p:nvPr/>
        </p:nvSpPr>
        <p:spPr>
          <a:xfrm>
            <a:off x="1042400" y="4151525"/>
            <a:ext cx="1560900" cy="36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d89d3d04a8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400" y="4661975"/>
            <a:ext cx="993750" cy="17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d89d3d04a8_0_46"/>
          <p:cNvSpPr/>
          <p:nvPr/>
        </p:nvSpPr>
        <p:spPr>
          <a:xfrm>
            <a:off x="4674150" y="4151525"/>
            <a:ext cx="1613400" cy="8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" name="Google Shape;89;g2d89d3d04a8_0_46"/>
          <p:cNvCxnSpPr>
            <a:stCxn id="88" idx="2"/>
          </p:cNvCxnSpPr>
          <p:nvPr/>
        </p:nvCxnSpPr>
        <p:spPr>
          <a:xfrm>
            <a:off x="5480850" y="5013125"/>
            <a:ext cx="5100" cy="637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90" name="Google Shape;90;g2d89d3d04a8_0_46"/>
          <p:cNvSpPr txBox="1"/>
          <p:nvPr/>
        </p:nvSpPr>
        <p:spPr>
          <a:xfrm>
            <a:off x="2818825" y="5278850"/>
            <a:ext cx="83796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IMPORTANTE!</a:t>
            </a:r>
            <a:b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CMSP estão disponíveis </a:t>
            </a:r>
            <a:r>
              <a:rPr b="1" lang="pt-BR"/>
              <a:t>somente </a:t>
            </a: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canais e as salas de aula virtuais</a:t>
            </a:r>
            <a:r>
              <a:rPr lang="pt-BR"/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d89d3d04a8_0_46"/>
          <p:cNvSpPr txBox="1"/>
          <p:nvPr/>
        </p:nvSpPr>
        <p:spPr>
          <a:xfrm>
            <a:off x="973325" y="878813"/>
            <a:ext cx="110634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local para o professor, ou servidor, acessar </a:t>
            </a:r>
            <a:r>
              <a:rPr lang="pt-BR"/>
              <a:t>as</a:t>
            </a:r>
            <a:r>
              <a:rPr lang="pt-BR"/>
              <a:t> plataformas é feito aqui. No menu lateral, clique na opção: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Plataformas de Aprendizagem</a:t>
            </a:r>
            <a:r>
              <a:rPr lang="pt-BR"/>
              <a:t>. Selecione a turma e a plataforma desejada.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d89d3d04a8_0_46"/>
          <p:cNvSpPr/>
          <p:nvPr/>
        </p:nvSpPr>
        <p:spPr>
          <a:xfrm>
            <a:off x="277375" y="1427488"/>
            <a:ext cx="832145" cy="2942386"/>
          </a:xfrm>
          <a:custGeom>
            <a:rect b="b" l="l" r="r" t="t"/>
            <a:pathLst>
              <a:path extrusionOk="0" h="121273" w="36788">
                <a:moveTo>
                  <a:pt x="36788" y="0"/>
                </a:moveTo>
                <a:cubicBezTo>
                  <a:pt x="30672" y="7981"/>
                  <a:pt x="839" y="27671"/>
                  <a:pt x="93" y="47883"/>
                </a:cubicBezTo>
                <a:cubicBezTo>
                  <a:pt x="-653" y="68095"/>
                  <a:pt x="26943" y="109041"/>
                  <a:pt x="32313" y="121273"/>
                </a:cubicBezTo>
              </a:path>
            </a:pathLst>
          </a:custGeom>
          <a:noFill/>
          <a:ln cap="flat" cmpd="sng" w="9525">
            <a:solidFill>
              <a:srgbClr val="F79646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93" name="Google Shape;93;g2d89d3d04a8_0_46"/>
          <p:cNvSpPr txBox="1"/>
          <p:nvPr/>
        </p:nvSpPr>
        <p:spPr>
          <a:xfrm>
            <a:off x="3016350" y="6135863"/>
            <a:ext cx="110634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/>
              <a:t>Pronto! Você será direcionado para a plataforma.</a:t>
            </a:r>
            <a:endParaRPr b="1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4"/>
          <p:cNvPicPr preferRelativeResize="0"/>
          <p:nvPr/>
        </p:nvPicPr>
        <p:blipFill rotWithShape="1">
          <a:blip r:embed="rId5">
            <a:alphaModFix/>
          </a:blip>
          <a:srcRect b="10023" l="0" r="58725" t="0"/>
          <a:stretch/>
        </p:blipFill>
        <p:spPr>
          <a:xfrm>
            <a:off x="9106725" y="364025"/>
            <a:ext cx="3085274" cy="634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