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+/bBuWL4j9vkLN71yYrNtrlr+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b14d433b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g32b14d433be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b265d3bb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4" name="Google Shape;154;g34b265d3bb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b265d3bb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g34b265d3bb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b265d3bb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g34b265d3bb5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063c56e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g34c063c56e4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c063c56e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0" name="Google Shape;190;g34c063c56e4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c063c56e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g34c063c56e4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2b14d433be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g32b14d433be_1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b14d433b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g32b14d433be_1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" name="Google Shape;7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" name="Google Shape;84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b14d433b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g32b14d433be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b14d433b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g32b14d433be_1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c063c56e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34c063c56e4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hyperlink" Target="https://atendimento.educacao.sp.gov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://acesso.gov.br/" TargetMode="External"/><Relationship Id="rId11" Type="http://schemas.openxmlformats.org/officeDocument/2006/relationships/hyperlink" Target="https://play.google.com/store/apps/details?id=br.gov.meugovbr&amp;hl=pt_BR&amp;gl=US" TargetMode="External"/><Relationship Id="rId10" Type="http://schemas.openxmlformats.org/officeDocument/2006/relationships/hyperlink" Target="http://acesso.gov.br/" TargetMode="External"/><Relationship Id="rId12" Type="http://schemas.openxmlformats.org/officeDocument/2006/relationships/hyperlink" Target="https://play.google.com/store/apps/details?id=br.gov.meugovbr&amp;hl=pt_BR&amp;gl=US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hyperlink" Target="https://play.google.com/store/apps/details?id=br.gov.meugovbr&amp;hl=pt_BR&amp;gl=US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s://apps.apple.com/br/app/gov-br/id150682755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hyperlink" Target="https://www.youtube.com/watch?v=df95USfTtLA&amp;list=PLLALIAs-tUYJUXWFqkTmBptHy19tlGnG2&amp;index=3" TargetMode="External"/><Relationship Id="rId11" Type="http://schemas.openxmlformats.org/officeDocument/2006/relationships/hyperlink" Target="https://www.youtube.com/@DigitalGOVBR" TargetMode="External"/><Relationship Id="rId10" Type="http://schemas.openxmlformats.org/officeDocument/2006/relationships/image" Target="../media/image13.png"/><Relationship Id="rId12" Type="http://schemas.openxmlformats.org/officeDocument/2006/relationships/image" Target="../media/image11.png"/><Relationship Id="rId9" Type="http://schemas.openxmlformats.org/officeDocument/2006/relationships/hyperlink" Target="https://www.gov.br/governodigital/pt-br/acessibilidade-e-usuario/atendimento-gov.br/duvidas-na-conta-gov.br" TargetMode="External"/><Relationship Id="rId5" Type="http://schemas.openxmlformats.org/officeDocument/2006/relationships/hyperlink" Target="https://www.youtube.com/watch?v=H5LC7saob7M&amp;list=PLLALIAs-tUYJUXWFqkTmBptHy19tlGnG2&amp;index=4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gov.br/governodigital/pt-br/acessibilidade-e-usuario/atendimento-gov.br/duvidas-na-conta-gov.br/recuperar-conta-gov.br" TargetMode="External"/><Relationship Id="rId8" Type="http://schemas.openxmlformats.org/officeDocument/2006/relationships/hyperlink" Target="https://www.gov.br/governodigital/pt-br/acessibilidade-e-usuario/atendimento-gov.b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hyperlink" Target="https://saladofuturoprofessor.educacao.sp.gov.b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19.png"/><Relationship Id="rId8" Type="http://schemas.openxmlformats.org/officeDocument/2006/relationships/hyperlink" Target="https://apps.apple.com/br/app/sala-do-futuro/id647402396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7127175" y="5534725"/>
            <a:ext cx="4577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24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Sala do Futuro - Professor</a:t>
            </a:r>
            <a:endParaRPr b="1" i="0" sz="24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05475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lang="pt-BR" sz="23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RELATÓRIO OE</a:t>
            </a: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b14d433be_1_16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g32b14d433be_1_16"/>
          <p:cNvSpPr txBox="1"/>
          <p:nvPr/>
        </p:nvSpPr>
        <p:spPr>
          <a:xfrm>
            <a:off x="1875100" y="982575"/>
            <a:ext cx="83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r>
              <a:rPr lang="pt-BR"/>
              <a:t>elecione a turma referente ao relatório que deseja acessar.</a:t>
            </a:r>
            <a:endParaRPr/>
          </a:p>
        </p:txBody>
      </p:sp>
      <p:pic>
        <p:nvPicPr>
          <p:cNvPr id="145" name="Google Shape;145;g32b14d433be_1_16"/>
          <p:cNvPicPr preferRelativeResize="0"/>
          <p:nvPr/>
        </p:nvPicPr>
        <p:blipFill rotWithShape="1">
          <a:blip r:embed="rId3">
            <a:alphaModFix/>
          </a:blip>
          <a:srcRect b="0" l="0" r="20445" t="0"/>
          <a:stretch/>
        </p:blipFill>
        <p:spPr>
          <a:xfrm>
            <a:off x="1931051" y="1632025"/>
            <a:ext cx="7766774" cy="44582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46" name="Google Shape;146;g32b14d433be_1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063" y="3345100"/>
            <a:ext cx="33381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2b14d433be_1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4540" y="2445250"/>
            <a:ext cx="24327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2b14d433be_1_16"/>
          <p:cNvSpPr/>
          <p:nvPr/>
        </p:nvSpPr>
        <p:spPr>
          <a:xfrm rot="-5400000">
            <a:off x="3630500" y="4162046"/>
            <a:ext cx="615900" cy="9294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2b14d433be_1_16"/>
          <p:cNvSpPr/>
          <p:nvPr/>
        </p:nvSpPr>
        <p:spPr>
          <a:xfrm rot="-5400000">
            <a:off x="3026725" y="4807113"/>
            <a:ext cx="898500" cy="15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2b14d433be_1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8950" y="2794500"/>
            <a:ext cx="7078879" cy="32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2b14d433be_1_16"/>
          <p:cNvSpPr/>
          <p:nvPr/>
        </p:nvSpPr>
        <p:spPr>
          <a:xfrm rot="-5400000">
            <a:off x="3450600" y="5147775"/>
            <a:ext cx="618300" cy="8964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b265d3bb5_0_10"/>
          <p:cNvSpPr txBox="1"/>
          <p:nvPr/>
        </p:nvSpPr>
        <p:spPr>
          <a:xfrm>
            <a:off x="569250" y="883825"/>
            <a:ext cx="1105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Informe o componente curricular (Orientação de Estudos Língua Portuguesa ou Orientação de Estudos Matemática), e o período.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 </a:t>
            </a:r>
            <a:r>
              <a:rPr b="1" lang="pt-BR"/>
              <a:t>Filtrar</a:t>
            </a:r>
            <a:r>
              <a:rPr lang="pt-BR"/>
              <a:t>.</a:t>
            </a:r>
            <a:endParaRPr/>
          </a:p>
        </p:txBody>
      </p:sp>
      <p:pic>
        <p:nvPicPr>
          <p:cNvPr id="157" name="Google Shape;157;g34b265d3bb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263" y="2021050"/>
            <a:ext cx="9595474" cy="2253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8" name="Google Shape;158;g34b265d3bb5_0_10"/>
          <p:cNvSpPr/>
          <p:nvPr/>
        </p:nvSpPr>
        <p:spPr>
          <a:xfrm rot="10800000">
            <a:off x="4810800" y="4206825"/>
            <a:ext cx="520800" cy="492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4b265d3bb5_0_1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b265d3bb5_0_30"/>
          <p:cNvSpPr txBox="1"/>
          <p:nvPr/>
        </p:nvSpPr>
        <p:spPr>
          <a:xfrm>
            <a:off x="3799350" y="921850"/>
            <a:ext cx="40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</a:t>
            </a:r>
            <a:r>
              <a:rPr lang="pt-BR"/>
              <a:t> relatório será exibido:</a:t>
            </a:r>
            <a:endParaRPr/>
          </a:p>
        </p:txBody>
      </p:sp>
      <p:sp>
        <p:nvSpPr>
          <p:cNvPr id="165" name="Google Shape;165;g34b265d3bb5_0_3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g34b265d3bb5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013" y="1452075"/>
            <a:ext cx="7343775" cy="46291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67" name="Google Shape;167;g34b265d3bb5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275" y="1452075"/>
            <a:ext cx="2857050" cy="8235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68" name="Google Shape;168;g34b265d3bb5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50" y="3217387"/>
            <a:ext cx="2368744" cy="10363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169" name="Google Shape;169;g34b265d3bb5_0_30"/>
          <p:cNvCxnSpPr/>
          <p:nvPr/>
        </p:nvCxnSpPr>
        <p:spPr>
          <a:xfrm>
            <a:off x="548175" y="2025025"/>
            <a:ext cx="0" cy="108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0" name="Google Shape;170;g34b265d3bb5_0_30"/>
          <p:cNvSpPr txBox="1"/>
          <p:nvPr/>
        </p:nvSpPr>
        <p:spPr>
          <a:xfrm>
            <a:off x="637550" y="2432275"/>
            <a:ext cx="2483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>
                <a:solidFill>
                  <a:schemeClr val="dk1"/>
                </a:solidFill>
              </a:rPr>
              <a:t>Passe o mouse para visualizar o texto da habilidade na íntegra.</a:t>
            </a:r>
            <a:endParaRPr i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4b265d3bb5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838" y="2323696"/>
            <a:ext cx="8778324" cy="25759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76" name="Google Shape;176;g34b265d3bb5_0_41"/>
          <p:cNvSpPr txBox="1"/>
          <p:nvPr/>
        </p:nvSpPr>
        <p:spPr>
          <a:xfrm>
            <a:off x="1716125" y="1099575"/>
            <a:ext cx="716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saber mais sobre o relatório, clique em </a:t>
            </a:r>
            <a:r>
              <a:rPr b="1" lang="pt-BR"/>
              <a:t>Informações</a:t>
            </a:r>
            <a:r>
              <a:rPr lang="pt-BR"/>
              <a:t>.</a:t>
            </a:r>
            <a:endParaRPr/>
          </a:p>
        </p:txBody>
      </p:sp>
      <p:sp>
        <p:nvSpPr>
          <p:cNvPr id="177" name="Google Shape;177;g34b265d3bb5_0_4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g34b265d3bb5_0_41"/>
          <p:cNvSpPr txBox="1"/>
          <p:nvPr/>
        </p:nvSpPr>
        <p:spPr>
          <a:xfrm>
            <a:off x="9196200" y="1026275"/>
            <a:ext cx="238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/>
              <a:t>Obs.: </a:t>
            </a:r>
            <a:r>
              <a:rPr i="1" lang="pt-BR"/>
              <a:t>O campo pode ser minimizado e expandido a qualquer momento.</a:t>
            </a:r>
            <a:endParaRPr i="1"/>
          </a:p>
        </p:txBody>
      </p:sp>
      <p:sp>
        <p:nvSpPr>
          <p:cNvPr id="179" name="Google Shape;179;g34b265d3bb5_0_41"/>
          <p:cNvSpPr/>
          <p:nvPr/>
        </p:nvSpPr>
        <p:spPr>
          <a:xfrm rot="-5400000">
            <a:off x="953350" y="2241658"/>
            <a:ext cx="593400" cy="757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g34b265d3bb5_0_41"/>
          <p:cNvCxnSpPr/>
          <p:nvPr/>
        </p:nvCxnSpPr>
        <p:spPr>
          <a:xfrm flipH="1" rot="10800000">
            <a:off x="10180725" y="1857625"/>
            <a:ext cx="111900" cy="671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c063c56e4_0_1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6" name="Google Shape;186;g34c063c56e4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850" y="2296013"/>
            <a:ext cx="8814449" cy="2265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87" name="Google Shape;187;g34c063c56e4_0_19"/>
          <p:cNvSpPr txBox="1"/>
          <p:nvPr/>
        </p:nvSpPr>
        <p:spPr>
          <a:xfrm>
            <a:off x="1200850" y="1308975"/>
            <a:ext cx="8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nas habilidades para acessar o desempenho por descritores.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c063c56e4_0_3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3" name="Google Shape;193;g34c063c56e4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38" y="2037050"/>
            <a:ext cx="7597574" cy="3636449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94" name="Google Shape;194;g34c063c56e4_0_3"/>
          <p:cNvSpPr txBox="1"/>
          <p:nvPr/>
        </p:nvSpPr>
        <p:spPr>
          <a:xfrm>
            <a:off x="820450" y="1331600"/>
            <a:ext cx="62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relatório com o total de acertos por descritor será exibido.</a:t>
            </a:r>
            <a:endParaRPr/>
          </a:p>
        </p:txBody>
      </p:sp>
      <p:cxnSp>
        <p:nvCxnSpPr>
          <p:cNvPr id="195" name="Google Shape;195;g34c063c56e4_0_3"/>
          <p:cNvCxnSpPr/>
          <p:nvPr/>
        </p:nvCxnSpPr>
        <p:spPr>
          <a:xfrm>
            <a:off x="7842500" y="3994900"/>
            <a:ext cx="894900" cy="335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96" name="Google Shape;196;g34c063c56e4_0_3"/>
          <p:cNvSpPr txBox="1"/>
          <p:nvPr/>
        </p:nvSpPr>
        <p:spPr>
          <a:xfrm>
            <a:off x="8681575" y="4173925"/>
            <a:ext cx="26628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/>
              <a:t>Passe o mouse para visualizar o texto do descritor na íntegra.</a:t>
            </a:r>
            <a:endParaRPr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c063c56e4_0_3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g34c063c56e4_0_30"/>
          <p:cNvSpPr txBox="1"/>
          <p:nvPr/>
        </p:nvSpPr>
        <p:spPr>
          <a:xfrm>
            <a:off x="1364900" y="1141125"/>
            <a:ext cx="90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visualizar o desempenho dos estudantes em cada questão, pesquise pelo ID no Gerenciador do CMSP.</a:t>
            </a:r>
            <a:endParaRPr/>
          </a:p>
        </p:txBody>
      </p:sp>
      <p:pic>
        <p:nvPicPr>
          <p:cNvPr id="203" name="Google Shape;203;g34c063c56e4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475" y="1698750"/>
            <a:ext cx="9062100" cy="2298566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04" name="Google Shape;204;g34c063c56e4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400" y="4308125"/>
            <a:ext cx="10188251" cy="19019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05" name="Google Shape;205;g34c063c56e4_0_30"/>
          <p:cNvSpPr/>
          <p:nvPr/>
        </p:nvSpPr>
        <p:spPr>
          <a:xfrm>
            <a:off x="9072600" y="2950350"/>
            <a:ext cx="1452900" cy="32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4c063c56e4_0_30"/>
          <p:cNvSpPr/>
          <p:nvPr/>
        </p:nvSpPr>
        <p:spPr>
          <a:xfrm>
            <a:off x="1566275" y="2409150"/>
            <a:ext cx="2562000" cy="32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2b14d433be_1_58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ACESSO AO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" name="Google Shape;42;g32b14d433be_1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32b14d433be_1_5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025" y="2338525"/>
            <a:ext cx="3555739" cy="227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32b14d433be_1_5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78997" y="2401444"/>
            <a:ext cx="3555739" cy="22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32b14d433be_1_5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22136" y="2400679"/>
            <a:ext cx="3555739" cy="221679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32b14d433be_1_58"/>
          <p:cNvSpPr txBox="1"/>
          <p:nvPr/>
        </p:nvSpPr>
        <p:spPr>
          <a:xfrm>
            <a:off x="459950" y="1151675"/>
            <a:ext cx="10209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acessar 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 do Futuro Professor,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é necessário ter uma conta no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Gov.br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Caso ainda não tenha instalado no seu computador ou dispositivo, siga os passos abaixo: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2b14d433be_1_58"/>
          <p:cNvSpPr txBox="1"/>
          <p:nvPr/>
        </p:nvSpPr>
        <p:spPr>
          <a:xfrm>
            <a:off x="520950" y="4617475"/>
            <a:ext cx="355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quiser acessar pelo computador, clique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2b14d433be_1_58"/>
          <p:cNvSpPr txBox="1"/>
          <p:nvPr/>
        </p:nvSpPr>
        <p:spPr>
          <a:xfrm>
            <a:off x="4279063" y="4617475"/>
            <a:ext cx="355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quiser acessar pelo celular/tablet, que tenha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Android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clique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32b14d433be_1_58"/>
          <p:cNvSpPr txBox="1"/>
          <p:nvPr/>
        </p:nvSpPr>
        <p:spPr>
          <a:xfrm>
            <a:off x="8122188" y="4617475"/>
            <a:ext cx="355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quiser acessar pelo celular/tablet, que tenha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clique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2b14d433be_1_30"/>
          <p:cNvSpPr txBox="1"/>
          <p:nvPr/>
        </p:nvSpPr>
        <p:spPr>
          <a:xfrm>
            <a:off x="248475" y="24992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tenho uma conta Gov.br ainda. Como criar uma conta?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32b14d433be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0850" y="3427077"/>
            <a:ext cx="5905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2b14d433be_1_30"/>
          <p:cNvSpPr txBox="1"/>
          <p:nvPr/>
        </p:nvSpPr>
        <p:spPr>
          <a:xfrm>
            <a:off x="794300" y="2837663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acessar o passo a passo de como criar uma conta Gov.br.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32b14d433be_1_30"/>
          <p:cNvSpPr txBox="1"/>
          <p:nvPr/>
        </p:nvSpPr>
        <p:spPr>
          <a:xfrm>
            <a:off x="248475" y="34136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recuperar a senha de sua conta Gov.br?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32b14d433be_1_30"/>
          <p:cNvSpPr txBox="1"/>
          <p:nvPr/>
        </p:nvSpPr>
        <p:spPr>
          <a:xfrm>
            <a:off x="248475" y="168507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 tenha alguma dificuldade com o acesso do seu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Gov.br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siga o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abaixo dos canais oficiais: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32b14d433be_1_30"/>
          <p:cNvSpPr txBox="1"/>
          <p:nvPr/>
        </p:nvSpPr>
        <p:spPr>
          <a:xfrm>
            <a:off x="794300" y="3786325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acessar o passo a passo de como recuperar a senha de sua conta Gov.br.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2b14d433be_1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32b14d433be_1_30"/>
          <p:cNvSpPr txBox="1"/>
          <p:nvPr/>
        </p:nvSpPr>
        <p:spPr>
          <a:xfrm>
            <a:off x="248475" y="4328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recuperar a conta Gov.br?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32b14d433be_1_30"/>
          <p:cNvSpPr txBox="1"/>
          <p:nvPr/>
        </p:nvSpPr>
        <p:spPr>
          <a:xfrm>
            <a:off x="794300" y="4700725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acessar o passo a passo de como recuperar a sua conta Gov.br.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2b14d433be_1_30"/>
          <p:cNvSpPr txBox="1"/>
          <p:nvPr/>
        </p:nvSpPr>
        <p:spPr>
          <a:xfrm>
            <a:off x="6131050" y="5505825"/>
            <a:ext cx="4920600" cy="53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 falar com um atendente?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Clique aqui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32b14d433be_1_30"/>
          <p:cNvSpPr txBox="1"/>
          <p:nvPr/>
        </p:nvSpPr>
        <p:spPr>
          <a:xfrm>
            <a:off x="594675" y="5505825"/>
            <a:ext cx="4920600" cy="53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dúvidas sobre a conta Gov.br?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Clique aqui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g32b14d433be_1_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29275" y="6278126"/>
            <a:ext cx="397025" cy="28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2b14d433be_1_30"/>
          <p:cNvSpPr txBox="1"/>
          <p:nvPr/>
        </p:nvSpPr>
        <p:spPr>
          <a:xfrm>
            <a:off x="5453025" y="6267050"/>
            <a:ext cx="1124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pt-BR" sz="105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1"/>
              </a:rPr>
              <a:t>@DigitalGOVBR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g32b14d433be_1_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2b14d433be_1_3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ACESSO AO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8025" y="884600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334125" y="103142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43058" l="12396" r="9634" t="22216"/>
          <a:stretch/>
        </p:blipFill>
        <p:spPr>
          <a:xfrm>
            <a:off x="1919675" y="1365800"/>
            <a:ext cx="7819099" cy="49896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6671719" y="3845717"/>
            <a:ext cx="1868700" cy="298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9995000" y="3728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Google Shape;79;p14"/>
          <p:cNvCxnSpPr>
            <a:stCxn id="77" idx="3"/>
            <a:endCxn id="78" idx="1"/>
          </p:cNvCxnSpPr>
          <p:nvPr/>
        </p:nvCxnSpPr>
        <p:spPr>
          <a:xfrm>
            <a:off x="8540419" y="3994817"/>
            <a:ext cx="1454700" cy="162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80" name="Google Shape;8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1019850" y="6165300"/>
            <a:ext cx="101523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Obs.: É Possível, também, acessar diretamente pelo site: </a:t>
            </a:r>
            <a:r>
              <a:rPr b="1" i="0" lang="pt-BR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https://saladofuturoprofessor.educacao.sp.gov.br/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d6d6f88eb7_0_9"/>
          <p:cNvSpPr txBox="1"/>
          <p:nvPr/>
        </p:nvSpPr>
        <p:spPr>
          <a:xfrm>
            <a:off x="9425050" y="27872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d6d6f88eb7_0_9"/>
          <p:cNvSpPr/>
          <p:nvPr/>
        </p:nvSpPr>
        <p:spPr>
          <a:xfrm>
            <a:off x="7171875" y="34970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g2d6d6f88eb7_0_9"/>
          <p:cNvCxnSpPr>
            <a:stCxn id="89" idx="3"/>
            <a:endCxn id="88" idx="1"/>
          </p:cNvCxnSpPr>
          <p:nvPr/>
        </p:nvCxnSpPr>
        <p:spPr>
          <a:xfrm flipH="1" rot="10800000">
            <a:off x="7887975" y="32163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1" name="Google Shape;91;g2d6d6f88eb7_0_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d6d6f88eb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d6d6f88eb7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2d6d6f88eb7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2d6d6f88eb7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2125" y="3003193"/>
            <a:ext cx="3375375" cy="24109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2" name="Google Shape;102;g2d6d6f88eb7_0_24"/>
          <p:cNvSpPr txBox="1"/>
          <p:nvPr/>
        </p:nvSpPr>
        <p:spPr>
          <a:xfrm>
            <a:off x="6063800" y="6226050"/>
            <a:ext cx="5823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g2d6d6f88eb7_0_24"/>
          <p:cNvSpPr txBox="1"/>
          <p:nvPr/>
        </p:nvSpPr>
        <p:spPr>
          <a:xfrm>
            <a:off x="1023750" y="795250"/>
            <a:ext cx="9464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Visão Professor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dará o acesso para a visualização da Sala do Futuro Professor.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d6d6f88eb7_0_24"/>
          <p:cNvSpPr txBox="1"/>
          <p:nvPr/>
        </p:nvSpPr>
        <p:spPr>
          <a:xfrm>
            <a:off x="6745863" y="2443950"/>
            <a:ext cx="486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seguida clique no botão: </a:t>
            </a:r>
            <a:r>
              <a:rPr b="1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 como Gov.br</a:t>
            </a: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d6d6f88eb7_0_24"/>
          <p:cNvSpPr/>
          <p:nvPr/>
        </p:nvSpPr>
        <p:spPr>
          <a:xfrm rot="-5400000">
            <a:off x="6204025" y="3419838"/>
            <a:ext cx="898500" cy="15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d6d6f88eb7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763" y="1873538"/>
            <a:ext cx="4963155" cy="40477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8" name="Google Shape;108;g2d6d6f88eb7_0_24"/>
          <p:cNvSpPr/>
          <p:nvPr/>
        </p:nvSpPr>
        <p:spPr>
          <a:xfrm>
            <a:off x="758838" y="4581088"/>
            <a:ext cx="4698900" cy="816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2b14d433be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320" y="2098212"/>
            <a:ext cx="8455058" cy="420346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4" name="Google Shape;114;g32b14d433be_0_3"/>
          <p:cNvSpPr txBox="1"/>
          <p:nvPr/>
        </p:nvSpPr>
        <p:spPr>
          <a:xfrm>
            <a:off x="482325" y="878750"/>
            <a:ext cx="93795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autenticação na Sala do Futuro Professor é feita através do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Gov.br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Tendo o seu acesso, explicado no </a:t>
            </a:r>
            <a:r>
              <a:rPr b="0" i="1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2, é possível logar digitando seu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CPF.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seguida clique no botão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Digite sua senha e depois clique em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2b14d433be_0_3"/>
          <p:cNvSpPr/>
          <p:nvPr/>
        </p:nvSpPr>
        <p:spPr>
          <a:xfrm>
            <a:off x="6186212" y="4024383"/>
            <a:ext cx="2575800" cy="32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2b14d433be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7600" y="2607701"/>
            <a:ext cx="2646024" cy="22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17" name="Google Shape;117;g32b14d433be_0_3"/>
          <p:cNvCxnSpPr/>
          <p:nvPr/>
        </p:nvCxnSpPr>
        <p:spPr>
          <a:xfrm flipH="1" rot="10800000">
            <a:off x="8681575" y="3916725"/>
            <a:ext cx="805500" cy="78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18" name="Google Shape;118;g32b14d433be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0850" y="3198477"/>
            <a:ext cx="59055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g32b14d433be_0_3"/>
          <p:cNvCxnSpPr/>
          <p:nvPr/>
        </p:nvCxnSpPr>
        <p:spPr>
          <a:xfrm flipH="1" rot="10800000">
            <a:off x="11042175" y="4699575"/>
            <a:ext cx="129900" cy="593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20" name="Google Shape;120;g32b14d433be_0_3"/>
          <p:cNvSpPr txBox="1"/>
          <p:nvPr/>
        </p:nvSpPr>
        <p:spPr>
          <a:xfrm>
            <a:off x="9632528" y="5337400"/>
            <a:ext cx="233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2b14d433be_0_3"/>
          <p:cNvSpPr txBox="1"/>
          <p:nvPr/>
        </p:nvSpPr>
        <p:spPr>
          <a:xfrm>
            <a:off x="191300" y="306625"/>
            <a:ext cx="761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 -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g32b14d433be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b14d433be_1_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g32b14d433be_1_4"/>
          <p:cNvSpPr txBox="1"/>
          <p:nvPr/>
        </p:nvSpPr>
        <p:spPr>
          <a:xfrm>
            <a:off x="371525" y="951875"/>
            <a:ext cx="6195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qual o perfil desejado, que você possui, para acessar.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32b14d433be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13" y="2206363"/>
            <a:ext cx="5553274" cy="2445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4080000" dist="304800">
              <a:srgbClr val="000000">
                <a:alpha val="20000"/>
              </a:srgbClr>
            </a:outerShdw>
          </a:effectLst>
        </p:spPr>
      </p:pic>
      <p:sp>
        <p:nvSpPr>
          <p:cNvPr id="130" name="Google Shape;130;g32b14d433be_1_4"/>
          <p:cNvSpPr txBox="1"/>
          <p:nvPr/>
        </p:nvSpPr>
        <p:spPr>
          <a:xfrm>
            <a:off x="2738150" y="5549950"/>
            <a:ext cx="7019400" cy="45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Importante:</a:t>
            </a: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Selecione apenas o perfil ao qual suas aulas estão atribuídas.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c063c56e4_0_1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 RELATÓRIO DE OE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g34c063c56e4_0_11"/>
          <p:cNvSpPr txBox="1"/>
          <p:nvPr/>
        </p:nvSpPr>
        <p:spPr>
          <a:xfrm>
            <a:off x="1276350" y="1220375"/>
            <a:ext cx="6195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Clique em </a:t>
            </a:r>
            <a:r>
              <a:rPr b="1" lang="pt-BR"/>
              <a:t>Relatórios</a:t>
            </a:r>
            <a:r>
              <a:rPr lang="pt-BR"/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34c063c56e4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2309813"/>
            <a:ext cx="9639300" cy="22383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8" name="Google Shape;138;g34c063c56e4_0_11"/>
          <p:cNvSpPr/>
          <p:nvPr/>
        </p:nvSpPr>
        <p:spPr>
          <a:xfrm>
            <a:off x="7853700" y="2379750"/>
            <a:ext cx="2942400" cy="208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