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4" roundtripDataSignature="AMtx7mhP1EVbeD696tMhOjhm5rue4ezr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2" name="Google Shape;3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3020653a95d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8" name="Google Shape;38;g3020653a95d_0_15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d6179d66f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52" name="Google Shape;52;g2d6179d66f6_0_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d6179d66f6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63" name="Google Shape;63;g2d6179d66f6_0_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d6179d66f6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75" name="Google Shape;75;g2d6179d66f6_0_2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d6179d66f6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3" name="Google Shape;93;g2d6179d66f6_0_3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d6179d66f6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05" name="Google Shape;105;g2d6179d66f6_0_3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d6179d66f6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8" name="Google Shape;128;g2d6179d66f6_0_4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35" name="Google Shape;135;p2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8.png"/><Relationship Id="rId4" Type="http://schemas.openxmlformats.org/officeDocument/2006/relationships/image" Target="../media/image1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8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>
  <p:cSld name="Slide de Título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Ícone&#10;&#10;Descrição gerada automaticamente" id="12" name="Google Shape;12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70780" y="4186431"/>
            <a:ext cx="6006010" cy="24586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Slide de Título">
  <p:cSld name="1_Slide de Título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609540" y="112734"/>
            <a:ext cx="432148" cy="2029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710505"/>
            <a:ext cx="12192001" cy="145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0312" y="112734"/>
            <a:ext cx="1876817" cy="886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Slide de Título">
  <p:cSld name="2_Slide de Título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710505"/>
            <a:ext cx="12192001" cy="14573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Ícone&#10;&#10;Descrição gerada automaticamente" id="19" name="Google Shape;19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92995" y="1924406"/>
            <a:ext cx="6006010" cy="24586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1e596acf2cd_0_292"/>
          <p:cNvSpPr txBox="1"/>
          <p:nvPr>
            <p:ph type="title"/>
          </p:nvPr>
        </p:nvSpPr>
        <p:spPr>
          <a:xfrm>
            <a:off x="485867" y="488931"/>
            <a:ext cx="11220300" cy="4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1" i="0" sz="2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g1e596acf2cd_0_292"/>
          <p:cNvSpPr txBox="1"/>
          <p:nvPr>
            <p:ph idx="1" type="body"/>
          </p:nvPr>
        </p:nvSpPr>
        <p:spPr>
          <a:xfrm>
            <a:off x="212133" y="1613216"/>
            <a:ext cx="11767500" cy="18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g1e596acf2cd_0_292"/>
          <p:cNvSpPr txBox="1"/>
          <p:nvPr>
            <p:ph idx="11" type="ftr"/>
          </p:nvPr>
        </p:nvSpPr>
        <p:spPr>
          <a:xfrm>
            <a:off x="4145280" y="6377940"/>
            <a:ext cx="39015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g1e596acf2cd_0_292"/>
          <p:cNvSpPr txBox="1"/>
          <p:nvPr>
            <p:ph idx="10" type="dt"/>
          </p:nvPr>
        </p:nvSpPr>
        <p:spPr>
          <a:xfrm>
            <a:off x="609600" y="6377940"/>
            <a:ext cx="28041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g1e596acf2cd_0_292"/>
          <p:cNvSpPr txBox="1"/>
          <p:nvPr>
            <p:ph idx="12" type="sldNum"/>
          </p:nvPr>
        </p:nvSpPr>
        <p:spPr>
          <a:xfrm>
            <a:off x="8778240" y="6377940"/>
            <a:ext cx="28041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g1e596acf2cd_0_298"/>
          <p:cNvSpPr txBox="1"/>
          <p:nvPr>
            <p:ph idx="11" type="ftr"/>
          </p:nvPr>
        </p:nvSpPr>
        <p:spPr>
          <a:xfrm>
            <a:off x="4145280" y="6377940"/>
            <a:ext cx="39015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g1e596acf2cd_0_298"/>
          <p:cNvSpPr txBox="1"/>
          <p:nvPr>
            <p:ph idx="10" type="dt"/>
          </p:nvPr>
        </p:nvSpPr>
        <p:spPr>
          <a:xfrm>
            <a:off x="609600" y="6377940"/>
            <a:ext cx="28041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g1e596acf2cd_0_298"/>
          <p:cNvSpPr txBox="1"/>
          <p:nvPr>
            <p:ph idx="12" type="sldNum"/>
          </p:nvPr>
        </p:nvSpPr>
        <p:spPr>
          <a:xfrm>
            <a:off x="8778240" y="6377940"/>
            <a:ext cx="28041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tarefas.cmsp.educacao.sp.gov.br" TargetMode="External"/><Relationship Id="rId4" Type="http://schemas.openxmlformats.org/officeDocument/2006/relationships/image" Target="../media/image13.png"/><Relationship Id="rId5" Type="http://schemas.openxmlformats.org/officeDocument/2006/relationships/image" Target="../media/image16.png"/><Relationship Id="rId6" Type="http://schemas.openxmlformats.org/officeDocument/2006/relationships/hyperlink" Target="https://sed.educacao.sp.gov.br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20.png"/><Relationship Id="rId5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png"/><Relationship Id="rId4" Type="http://schemas.openxmlformats.org/officeDocument/2006/relationships/image" Target="../media/image21.png"/><Relationship Id="rId5" Type="http://schemas.openxmlformats.org/officeDocument/2006/relationships/image" Target="../media/image15.png"/><Relationship Id="rId6" Type="http://schemas.openxmlformats.org/officeDocument/2006/relationships/image" Target="../media/image1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8.png"/><Relationship Id="rId4" Type="http://schemas.openxmlformats.org/officeDocument/2006/relationships/hyperlink" Target="https://atendimento.educacao.sp.gov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"/>
          <p:cNvSpPr txBox="1"/>
          <p:nvPr/>
        </p:nvSpPr>
        <p:spPr>
          <a:xfrm>
            <a:off x="6634175" y="5694550"/>
            <a:ext cx="5073600" cy="5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32348"/>
              <a:buFont typeface="Arial"/>
              <a:buNone/>
            </a:pPr>
            <a:r>
              <a:rPr b="1" lang="pt-BR" sz="2167">
                <a:solidFill>
                  <a:srgbClr val="C00000"/>
                </a:solidFill>
              </a:rPr>
              <a:t>Como publicar uma atividade de forma individual para o estudante</a:t>
            </a:r>
            <a:endParaRPr b="1" i="0" sz="2167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1"/>
          <p:cNvSpPr txBox="1"/>
          <p:nvPr/>
        </p:nvSpPr>
        <p:spPr>
          <a:xfrm>
            <a:off x="6060575" y="5211025"/>
            <a:ext cx="6220800" cy="5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92"/>
              <a:buFont typeface="Arial"/>
              <a:buNone/>
            </a:pPr>
            <a:r>
              <a:rPr b="1" lang="pt-BR" sz="1704">
                <a:solidFill>
                  <a:schemeClr val="dk1"/>
                </a:solidFill>
              </a:rPr>
              <a:t>Publicação individualizada - Gerenciador CMSP</a:t>
            </a:r>
            <a:endParaRPr b="1" i="0" sz="1704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3020653a95d_0_155"/>
          <p:cNvSpPr txBox="1"/>
          <p:nvPr/>
        </p:nvSpPr>
        <p:spPr>
          <a:xfrm>
            <a:off x="191301" y="306625"/>
            <a:ext cx="7736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lang="pt-BR" sz="1500">
                <a:solidFill>
                  <a:schemeClr val="accent3"/>
                </a:solidFill>
                <a:latin typeface="Verdana"/>
                <a:ea typeface="Verdana"/>
                <a:cs typeface="Verdana"/>
                <a:sym typeface="Verdana"/>
              </a:rPr>
              <a:t>COMO ACESSAR O GERENCIADOR</a:t>
            </a:r>
            <a:endParaRPr b="0" i="0" sz="700" u="none" cap="none" strike="noStrik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g3020653a95d_0_155"/>
          <p:cNvSpPr txBox="1"/>
          <p:nvPr/>
        </p:nvSpPr>
        <p:spPr>
          <a:xfrm>
            <a:off x="1110554" y="1801750"/>
            <a:ext cx="3669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Diretamente pelo link: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u="sng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https://tarefas.cmsp.educacao.sp.gov.br</a:t>
            </a:r>
            <a:endParaRPr/>
          </a:p>
        </p:txBody>
      </p:sp>
      <p:pic>
        <p:nvPicPr>
          <p:cNvPr id="42" name="Google Shape;42;g3020653a95d_0_15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80259" y="854700"/>
            <a:ext cx="4231840" cy="3824512"/>
          </a:xfrm>
          <a:prstGeom prst="rect">
            <a:avLst/>
          </a:prstGeom>
          <a:noFill/>
          <a:ln cap="flat" cmpd="sng" w="9525">
            <a:solidFill>
              <a:srgbClr val="1F497D"/>
            </a:solidFill>
            <a:prstDash val="dot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</p:pic>
      <p:sp>
        <p:nvSpPr>
          <p:cNvPr id="43" name="Google Shape;43;g3020653a95d_0_155"/>
          <p:cNvSpPr txBox="1"/>
          <p:nvPr/>
        </p:nvSpPr>
        <p:spPr>
          <a:xfrm>
            <a:off x="7580259" y="5075728"/>
            <a:ext cx="4231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000000"/>
                </a:solidFill>
              </a:rPr>
              <a:t>Na aba </a:t>
            </a:r>
            <a:r>
              <a:rPr b="1" lang="pt-BR">
                <a:solidFill>
                  <a:srgbClr val="000000"/>
                </a:solidFill>
              </a:rPr>
              <a:t>servidor</a:t>
            </a:r>
            <a:r>
              <a:rPr lang="pt-BR">
                <a:solidFill>
                  <a:srgbClr val="000000"/>
                </a:solidFill>
              </a:rPr>
              <a:t>, insira as mesmas credenciais da SED. Depois clique em </a:t>
            </a:r>
            <a:r>
              <a:rPr b="1" lang="pt-BR"/>
              <a:t>E</a:t>
            </a:r>
            <a:r>
              <a:rPr b="1" lang="pt-BR">
                <a:solidFill>
                  <a:srgbClr val="000000"/>
                </a:solidFill>
              </a:rPr>
              <a:t>ntrar</a:t>
            </a:r>
            <a:r>
              <a:rPr lang="pt-BR">
                <a:solidFill>
                  <a:srgbClr val="000000"/>
                </a:solidFill>
              </a:rPr>
              <a:t>.</a:t>
            </a:r>
            <a:endParaRPr/>
          </a:p>
        </p:txBody>
      </p:sp>
      <p:cxnSp>
        <p:nvCxnSpPr>
          <p:cNvPr id="44" name="Google Shape;44;g3020653a95d_0_155"/>
          <p:cNvCxnSpPr/>
          <p:nvPr/>
        </p:nvCxnSpPr>
        <p:spPr>
          <a:xfrm rot="10800000">
            <a:off x="9687475" y="4393550"/>
            <a:ext cx="11400" cy="450900"/>
          </a:xfrm>
          <a:prstGeom prst="straightConnector1">
            <a:avLst/>
          </a:prstGeom>
          <a:noFill/>
          <a:ln cap="flat" cmpd="sng" w="19050">
            <a:solidFill>
              <a:srgbClr val="FF914D"/>
            </a:solidFill>
            <a:prstDash val="solid"/>
            <a:round/>
            <a:headEnd len="med" w="med" type="oval"/>
            <a:tailEnd len="med" w="med" type="triangle"/>
          </a:ln>
        </p:spPr>
      </p:cxnSp>
      <p:sp>
        <p:nvSpPr>
          <p:cNvPr id="45" name="Google Shape;45;g3020653a95d_0_155"/>
          <p:cNvSpPr/>
          <p:nvPr/>
        </p:nvSpPr>
        <p:spPr>
          <a:xfrm>
            <a:off x="9400550" y="2013624"/>
            <a:ext cx="964800" cy="576000"/>
          </a:xfrm>
          <a:prstGeom prst="rect">
            <a:avLst/>
          </a:prstGeom>
          <a:noFill/>
          <a:ln cap="flat" cmpd="sng" w="19050">
            <a:solidFill>
              <a:srgbClr val="FF914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6" name="Google Shape;46;g3020653a95d_0_15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24649" y="4523057"/>
            <a:ext cx="2483985" cy="1826568"/>
          </a:xfrm>
          <a:prstGeom prst="rect">
            <a:avLst/>
          </a:prstGeom>
          <a:noFill/>
          <a:ln cap="flat" cmpd="sng" w="9525">
            <a:solidFill>
              <a:srgbClr val="1F497D"/>
            </a:solidFill>
            <a:prstDash val="dot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</p:pic>
      <p:sp>
        <p:nvSpPr>
          <p:cNvPr id="47" name="Google Shape;47;g3020653a95d_0_155"/>
          <p:cNvSpPr txBox="1"/>
          <p:nvPr/>
        </p:nvSpPr>
        <p:spPr>
          <a:xfrm>
            <a:off x="55450" y="3626550"/>
            <a:ext cx="5779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/>
              <a:t>Ou pela plataforma </a:t>
            </a:r>
            <a:r>
              <a:rPr lang="pt-BR" sz="1300" u="sng">
                <a:solidFill>
                  <a:srgbClr val="0000FF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SED</a:t>
            </a:r>
            <a:r>
              <a:rPr lang="pt-BR" sz="1300"/>
              <a:t>, no menu:</a:t>
            </a:r>
            <a:endParaRPr sz="13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/>
              <a:t> </a:t>
            </a:r>
            <a:r>
              <a:rPr b="1" lang="pt-BR" sz="1300"/>
              <a:t>Centro de Mídias</a:t>
            </a:r>
            <a:r>
              <a:rPr lang="pt-BR" sz="1300"/>
              <a:t> - </a:t>
            </a:r>
            <a:r>
              <a:rPr b="1" lang="pt-BR" sz="1300"/>
              <a:t>Tarefas</a:t>
            </a:r>
            <a:r>
              <a:rPr lang="pt-BR" sz="1300"/>
              <a:t> - </a:t>
            </a:r>
            <a:r>
              <a:rPr b="1" lang="pt-BR" sz="1300"/>
              <a:t>Gerenciador de Tarefas.</a:t>
            </a:r>
            <a:endParaRPr b="1" sz="1300"/>
          </a:p>
        </p:txBody>
      </p:sp>
      <p:cxnSp>
        <p:nvCxnSpPr>
          <p:cNvPr id="48" name="Google Shape;48;g3020653a95d_0_155"/>
          <p:cNvCxnSpPr/>
          <p:nvPr/>
        </p:nvCxnSpPr>
        <p:spPr>
          <a:xfrm flipH="1" rot="10800000">
            <a:off x="1087735" y="5981173"/>
            <a:ext cx="732000" cy="207600"/>
          </a:xfrm>
          <a:prstGeom prst="straightConnector1">
            <a:avLst/>
          </a:prstGeom>
          <a:noFill/>
          <a:ln cap="flat" cmpd="sng" w="9525">
            <a:solidFill>
              <a:srgbClr val="F79646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9" name="Google Shape;49;g3020653a95d_0_155"/>
          <p:cNvSpPr/>
          <p:nvPr/>
        </p:nvSpPr>
        <p:spPr>
          <a:xfrm>
            <a:off x="5288993" y="2684259"/>
            <a:ext cx="1614000" cy="723600"/>
          </a:xfrm>
          <a:prstGeom prst="rightArrow">
            <a:avLst>
              <a:gd fmla="val 50000" name="adj1"/>
              <a:gd fmla="val 50000" name="adj2"/>
            </a:avLst>
          </a:prstGeom>
          <a:noFill/>
          <a:ln cap="flat" cmpd="sng" w="19050">
            <a:solidFill>
              <a:srgbClr val="F79646"/>
            </a:solidFill>
            <a:prstDash val="solid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d6179d66f6_0_10"/>
          <p:cNvSpPr txBox="1"/>
          <p:nvPr/>
        </p:nvSpPr>
        <p:spPr>
          <a:xfrm>
            <a:off x="191301" y="306625"/>
            <a:ext cx="7736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lang="pt-BR" sz="1500">
                <a:solidFill>
                  <a:schemeClr val="accent3"/>
                </a:solidFill>
                <a:latin typeface="Verdana"/>
                <a:ea typeface="Verdana"/>
                <a:cs typeface="Verdana"/>
                <a:sym typeface="Verdana"/>
              </a:rPr>
              <a:t>COMO ACESSAR O GERENCIADOR</a:t>
            </a:r>
            <a:endParaRPr b="0" i="0" sz="700" u="none" cap="none" strike="noStrik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Google Shape;55;g2d6179d66f6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7225" y="1835475"/>
            <a:ext cx="9677202" cy="3858601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</p:pic>
      <p:sp>
        <p:nvSpPr>
          <p:cNvPr id="56" name="Google Shape;56;g2d6179d66f6_0_10"/>
          <p:cNvSpPr txBox="1"/>
          <p:nvPr/>
        </p:nvSpPr>
        <p:spPr>
          <a:xfrm>
            <a:off x="657875" y="954800"/>
            <a:ext cx="10456500" cy="6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Para publicar uma atividade a partir de um modelo, acesse a opção </a:t>
            </a:r>
            <a:r>
              <a:rPr b="1" lang="pt-BR"/>
              <a:t>Modelos </a:t>
            </a:r>
            <a:r>
              <a:rPr lang="pt-BR"/>
              <a:t>no menu. Em seguida, clique no botão verde para acessar a tela de publicação.</a:t>
            </a:r>
            <a:endParaRPr/>
          </a:p>
        </p:txBody>
      </p:sp>
      <p:sp>
        <p:nvSpPr>
          <p:cNvPr id="57" name="Google Shape;57;g2d6179d66f6_0_10"/>
          <p:cNvSpPr/>
          <p:nvPr/>
        </p:nvSpPr>
        <p:spPr>
          <a:xfrm>
            <a:off x="2880050" y="4315500"/>
            <a:ext cx="7616400" cy="3297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F79646"/>
            </a:solidFill>
            <a:prstDash val="solid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g2d6179d66f6_0_10"/>
          <p:cNvSpPr/>
          <p:nvPr/>
        </p:nvSpPr>
        <p:spPr>
          <a:xfrm>
            <a:off x="1146325" y="3461125"/>
            <a:ext cx="717600" cy="3297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F79646"/>
            </a:solidFill>
            <a:prstDash val="solid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9" name="Google Shape;59;g2d6179d66f6_0_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838125" y="4029751"/>
            <a:ext cx="619125" cy="2857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0" name="Google Shape;60;g2d6179d66f6_0_10"/>
          <p:cNvCxnSpPr>
            <a:stCxn id="59" idx="1"/>
          </p:cNvCxnSpPr>
          <p:nvPr/>
        </p:nvCxnSpPr>
        <p:spPr>
          <a:xfrm flipH="1">
            <a:off x="10047925" y="4172626"/>
            <a:ext cx="790200" cy="263100"/>
          </a:xfrm>
          <a:prstGeom prst="straightConnector1">
            <a:avLst/>
          </a:prstGeom>
          <a:noFill/>
          <a:ln cap="flat" cmpd="sng" w="9525">
            <a:solidFill>
              <a:srgbClr val="F79646"/>
            </a:solidFill>
            <a:prstDash val="dash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d6179d66f6_0_23"/>
          <p:cNvSpPr txBox="1"/>
          <p:nvPr/>
        </p:nvSpPr>
        <p:spPr>
          <a:xfrm>
            <a:off x="191301" y="306625"/>
            <a:ext cx="7736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lang="pt-BR" sz="1500">
                <a:solidFill>
                  <a:schemeClr val="accent3"/>
                </a:solidFill>
                <a:latin typeface="Verdana"/>
                <a:ea typeface="Verdana"/>
                <a:cs typeface="Verdana"/>
                <a:sym typeface="Verdana"/>
              </a:rPr>
              <a:t>COMO ACESSAR O GERENCIADOR</a:t>
            </a:r>
            <a:endParaRPr b="0" i="0" sz="700" u="none" cap="none" strike="noStrik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6" name="Google Shape;66;g2d6179d66f6_0_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12550" y="1464275"/>
            <a:ext cx="9766899" cy="4415574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</p:pic>
      <p:sp>
        <p:nvSpPr>
          <p:cNvPr id="67" name="Google Shape;67;g2d6179d66f6_0_23"/>
          <p:cNvSpPr/>
          <p:nvPr/>
        </p:nvSpPr>
        <p:spPr>
          <a:xfrm>
            <a:off x="2999675" y="1843425"/>
            <a:ext cx="1007400" cy="3297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F79646"/>
            </a:solidFill>
            <a:prstDash val="solid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g2d6179d66f6_0_23"/>
          <p:cNvSpPr/>
          <p:nvPr/>
        </p:nvSpPr>
        <p:spPr>
          <a:xfrm>
            <a:off x="1694575" y="4836725"/>
            <a:ext cx="1564800" cy="3297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F79646"/>
            </a:solidFill>
            <a:prstDash val="solid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g2d6179d66f6_0_23"/>
          <p:cNvSpPr txBox="1"/>
          <p:nvPr/>
        </p:nvSpPr>
        <p:spPr>
          <a:xfrm>
            <a:off x="1212550" y="885450"/>
            <a:ext cx="73665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Selecione a opção </a:t>
            </a:r>
            <a:r>
              <a:rPr b="1" lang="pt-BR"/>
              <a:t>Estudante</a:t>
            </a:r>
            <a:r>
              <a:rPr lang="pt-BR"/>
              <a:t>.</a:t>
            </a:r>
            <a:endParaRPr/>
          </a:p>
        </p:txBody>
      </p:sp>
      <p:sp>
        <p:nvSpPr>
          <p:cNvPr id="70" name="Google Shape;70;g2d6179d66f6_0_23"/>
          <p:cNvSpPr txBox="1"/>
          <p:nvPr/>
        </p:nvSpPr>
        <p:spPr>
          <a:xfrm>
            <a:off x="1265950" y="6061400"/>
            <a:ext cx="8233500" cy="5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Agora, clique no botão </a:t>
            </a:r>
            <a:r>
              <a:rPr b="1" lang="pt-BR"/>
              <a:t>Selecionar estudante</a:t>
            </a:r>
            <a:r>
              <a:rPr lang="pt-BR"/>
              <a:t>.</a:t>
            </a:r>
            <a:endParaRPr/>
          </a:p>
        </p:txBody>
      </p:sp>
      <p:cxnSp>
        <p:nvCxnSpPr>
          <p:cNvPr id="71" name="Google Shape;71;g2d6179d66f6_0_23"/>
          <p:cNvCxnSpPr/>
          <p:nvPr/>
        </p:nvCxnSpPr>
        <p:spPr>
          <a:xfrm rot="10800000">
            <a:off x="3229675" y="5203250"/>
            <a:ext cx="707700" cy="957000"/>
          </a:xfrm>
          <a:prstGeom prst="straightConnector1">
            <a:avLst/>
          </a:prstGeom>
          <a:noFill/>
          <a:ln cap="flat" cmpd="sng" w="9525">
            <a:solidFill>
              <a:srgbClr val="F79646"/>
            </a:solidFill>
            <a:prstDash val="dash"/>
            <a:round/>
            <a:headEnd len="med" w="med" type="none"/>
            <a:tailEnd len="med" w="med" type="triangle"/>
          </a:ln>
        </p:spPr>
      </p:cxnSp>
      <p:cxnSp>
        <p:nvCxnSpPr>
          <p:cNvPr id="72" name="Google Shape;72;g2d6179d66f6_0_23"/>
          <p:cNvCxnSpPr>
            <a:endCxn id="67" idx="0"/>
          </p:cNvCxnSpPr>
          <p:nvPr/>
        </p:nvCxnSpPr>
        <p:spPr>
          <a:xfrm>
            <a:off x="3409175" y="1235925"/>
            <a:ext cx="94200" cy="607500"/>
          </a:xfrm>
          <a:prstGeom prst="straightConnector1">
            <a:avLst/>
          </a:prstGeom>
          <a:noFill/>
          <a:ln cap="flat" cmpd="sng" w="9525">
            <a:solidFill>
              <a:srgbClr val="F79646"/>
            </a:solidFill>
            <a:prstDash val="dash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d6179d66f6_0_27"/>
          <p:cNvSpPr txBox="1"/>
          <p:nvPr/>
        </p:nvSpPr>
        <p:spPr>
          <a:xfrm>
            <a:off x="191301" y="306625"/>
            <a:ext cx="7736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lang="pt-BR" sz="1500">
                <a:solidFill>
                  <a:schemeClr val="accent3"/>
                </a:solidFill>
                <a:latin typeface="Verdana"/>
                <a:ea typeface="Verdana"/>
                <a:cs typeface="Verdana"/>
                <a:sym typeface="Verdana"/>
              </a:rPr>
              <a:t>COMO ACESSAR O GERENCIADOR</a:t>
            </a:r>
            <a:endParaRPr b="0" i="0" sz="700" u="none" cap="none" strike="noStrik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8" name="Google Shape;78;g2d6179d66f6_0_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38002" y="1305800"/>
            <a:ext cx="7789648" cy="386852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</p:pic>
      <p:pic>
        <p:nvPicPr>
          <p:cNvPr id="79" name="Google Shape;79;g2d6179d66f6_0_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90741" y="5174319"/>
            <a:ext cx="2836902" cy="733406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</p:pic>
      <p:cxnSp>
        <p:nvCxnSpPr>
          <p:cNvPr id="80" name="Google Shape;80;g2d6179d66f6_0_27"/>
          <p:cNvCxnSpPr/>
          <p:nvPr/>
        </p:nvCxnSpPr>
        <p:spPr>
          <a:xfrm>
            <a:off x="5851225" y="946950"/>
            <a:ext cx="289200" cy="1056600"/>
          </a:xfrm>
          <a:prstGeom prst="straightConnector1">
            <a:avLst/>
          </a:prstGeom>
          <a:noFill/>
          <a:ln cap="flat" cmpd="sng" w="9525">
            <a:solidFill>
              <a:srgbClr val="F79646"/>
            </a:solidFill>
            <a:prstDash val="dash"/>
            <a:round/>
            <a:headEnd len="med" w="med" type="none"/>
            <a:tailEnd len="med" w="med" type="triangle"/>
          </a:ln>
        </p:spPr>
      </p:cxnSp>
      <p:sp>
        <p:nvSpPr>
          <p:cNvPr id="81" name="Google Shape;81;g2d6179d66f6_0_27"/>
          <p:cNvSpPr txBox="1"/>
          <p:nvPr/>
        </p:nvSpPr>
        <p:spPr>
          <a:xfrm>
            <a:off x="4804575" y="608050"/>
            <a:ext cx="6509100" cy="6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Campo para realizar a busca por estudante. Depois clique no botão </a:t>
            </a:r>
            <a:r>
              <a:rPr b="1" lang="pt-BR"/>
              <a:t>Procurar</a:t>
            </a:r>
            <a:r>
              <a:rPr lang="pt-BR"/>
              <a:t>.</a:t>
            </a:r>
            <a:endParaRPr/>
          </a:p>
        </p:txBody>
      </p:sp>
      <p:pic>
        <p:nvPicPr>
          <p:cNvPr id="82" name="Google Shape;82;g2d6179d66f6_0_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27025" y="1721800"/>
            <a:ext cx="1512275" cy="676075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2000"/>
              </a:srgbClr>
            </a:outerShdw>
          </a:effectLst>
        </p:spPr>
      </p:pic>
      <p:cxnSp>
        <p:nvCxnSpPr>
          <p:cNvPr id="83" name="Google Shape;83;g2d6179d66f6_0_27"/>
          <p:cNvCxnSpPr>
            <a:endCxn id="82" idx="3"/>
          </p:cNvCxnSpPr>
          <p:nvPr/>
        </p:nvCxnSpPr>
        <p:spPr>
          <a:xfrm flipH="1">
            <a:off x="3339300" y="2026237"/>
            <a:ext cx="531300" cy="33600"/>
          </a:xfrm>
          <a:prstGeom prst="straightConnector1">
            <a:avLst/>
          </a:prstGeom>
          <a:noFill/>
          <a:ln cap="flat" cmpd="sng" w="9525">
            <a:solidFill>
              <a:srgbClr val="F79646"/>
            </a:solidFill>
            <a:prstDash val="dash"/>
            <a:round/>
            <a:headEnd len="med" w="med" type="none"/>
            <a:tailEnd len="med" w="med" type="triangle"/>
          </a:ln>
        </p:spPr>
      </p:cxnSp>
      <p:sp>
        <p:nvSpPr>
          <p:cNvPr id="84" name="Google Shape;84;g2d6179d66f6_0_27"/>
          <p:cNvSpPr txBox="1"/>
          <p:nvPr/>
        </p:nvSpPr>
        <p:spPr>
          <a:xfrm>
            <a:off x="1385400" y="2531875"/>
            <a:ext cx="1953900" cy="6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Selecione para buscar por </a:t>
            </a:r>
            <a:r>
              <a:rPr b="1" lang="pt-BR"/>
              <a:t>nick </a:t>
            </a:r>
            <a:r>
              <a:rPr lang="pt-BR"/>
              <a:t>ou </a:t>
            </a:r>
            <a:r>
              <a:rPr b="1" lang="pt-BR"/>
              <a:t>nome</a:t>
            </a:r>
            <a:r>
              <a:rPr lang="pt-BR"/>
              <a:t>.</a:t>
            </a:r>
            <a:endParaRPr/>
          </a:p>
        </p:txBody>
      </p:sp>
      <p:sp>
        <p:nvSpPr>
          <p:cNvPr id="85" name="Google Shape;85;g2d6179d66f6_0_27"/>
          <p:cNvSpPr/>
          <p:nvPr/>
        </p:nvSpPr>
        <p:spPr>
          <a:xfrm>
            <a:off x="3738000" y="3189825"/>
            <a:ext cx="470700" cy="19845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F79646"/>
            </a:solidFill>
            <a:prstDash val="solid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g2d6179d66f6_0_27"/>
          <p:cNvSpPr txBox="1"/>
          <p:nvPr/>
        </p:nvSpPr>
        <p:spPr>
          <a:xfrm>
            <a:off x="887100" y="3984800"/>
            <a:ext cx="24522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Selecione o(s) estudante(s) desejado(s).</a:t>
            </a:r>
            <a:endParaRPr/>
          </a:p>
        </p:txBody>
      </p:sp>
      <p:cxnSp>
        <p:nvCxnSpPr>
          <p:cNvPr id="87" name="Google Shape;87;g2d6179d66f6_0_27"/>
          <p:cNvCxnSpPr/>
          <p:nvPr/>
        </p:nvCxnSpPr>
        <p:spPr>
          <a:xfrm flipH="1">
            <a:off x="3206700" y="4165287"/>
            <a:ext cx="531300" cy="33600"/>
          </a:xfrm>
          <a:prstGeom prst="straightConnector1">
            <a:avLst/>
          </a:prstGeom>
          <a:noFill/>
          <a:ln cap="flat" cmpd="sng" w="9525">
            <a:solidFill>
              <a:srgbClr val="F79646"/>
            </a:solidFill>
            <a:prstDash val="dash"/>
            <a:round/>
            <a:headEnd len="med" w="med" type="none"/>
            <a:tailEnd len="med" w="med" type="triangle"/>
          </a:ln>
        </p:spPr>
      </p:cxnSp>
      <p:sp>
        <p:nvSpPr>
          <p:cNvPr id="88" name="Google Shape;88;g2d6179d66f6_0_27"/>
          <p:cNvSpPr/>
          <p:nvPr/>
        </p:nvSpPr>
        <p:spPr>
          <a:xfrm>
            <a:off x="10885075" y="1915850"/>
            <a:ext cx="642600" cy="3369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F79646"/>
            </a:solidFill>
            <a:prstDash val="solid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g2d6179d66f6_0_27"/>
          <p:cNvSpPr txBox="1"/>
          <p:nvPr/>
        </p:nvSpPr>
        <p:spPr>
          <a:xfrm>
            <a:off x="7081950" y="6110400"/>
            <a:ext cx="4445700" cy="4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Após selecionar os estudantes, clique em </a:t>
            </a:r>
            <a:r>
              <a:rPr b="1" lang="pt-BR"/>
              <a:t>Adicionar</a:t>
            </a:r>
            <a:r>
              <a:rPr lang="pt-BR"/>
              <a:t>.</a:t>
            </a:r>
            <a:endParaRPr/>
          </a:p>
        </p:txBody>
      </p:sp>
      <p:sp>
        <p:nvSpPr>
          <p:cNvPr id="90" name="Google Shape;90;g2d6179d66f6_0_27"/>
          <p:cNvSpPr/>
          <p:nvPr/>
        </p:nvSpPr>
        <p:spPr>
          <a:xfrm>
            <a:off x="10798250" y="5651875"/>
            <a:ext cx="642600" cy="2559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F79646"/>
            </a:solidFill>
            <a:prstDash val="solid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d6179d66f6_0_31"/>
          <p:cNvSpPr txBox="1"/>
          <p:nvPr/>
        </p:nvSpPr>
        <p:spPr>
          <a:xfrm>
            <a:off x="191301" y="306625"/>
            <a:ext cx="7736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lang="pt-BR" sz="1500">
                <a:solidFill>
                  <a:schemeClr val="accent3"/>
                </a:solidFill>
                <a:latin typeface="Verdana"/>
                <a:ea typeface="Verdana"/>
                <a:cs typeface="Verdana"/>
                <a:sym typeface="Verdana"/>
              </a:rPr>
              <a:t>PUBLICANDO UMA ATIVIDADE INDIVIDUALIZADA</a:t>
            </a:r>
            <a:endParaRPr b="0" i="0" sz="700" u="none" cap="none" strike="noStrik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6" name="Google Shape;96;g2d6179d66f6_0_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87177" y="1614150"/>
            <a:ext cx="7017651" cy="4463451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</p:pic>
      <p:sp>
        <p:nvSpPr>
          <p:cNvPr id="97" name="Google Shape;97;g2d6179d66f6_0_31"/>
          <p:cNvSpPr/>
          <p:nvPr/>
        </p:nvSpPr>
        <p:spPr>
          <a:xfrm>
            <a:off x="2857275" y="5052450"/>
            <a:ext cx="3009300" cy="3765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F79646"/>
            </a:solidFill>
            <a:prstDash val="solid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8" name="Google Shape;98;g2d6179d66f6_0_31"/>
          <p:cNvCxnSpPr>
            <a:endCxn id="97" idx="1"/>
          </p:cNvCxnSpPr>
          <p:nvPr/>
        </p:nvCxnSpPr>
        <p:spPr>
          <a:xfrm>
            <a:off x="1963575" y="5233200"/>
            <a:ext cx="893700" cy="7500"/>
          </a:xfrm>
          <a:prstGeom prst="straightConnector1">
            <a:avLst/>
          </a:prstGeom>
          <a:noFill/>
          <a:ln cap="flat" cmpd="sng" w="9525">
            <a:solidFill>
              <a:srgbClr val="F79646"/>
            </a:solidFill>
            <a:prstDash val="dash"/>
            <a:round/>
            <a:headEnd len="med" w="med" type="none"/>
            <a:tailEnd len="med" w="med" type="triangle"/>
          </a:ln>
        </p:spPr>
      </p:cxnSp>
      <p:sp>
        <p:nvSpPr>
          <p:cNvPr id="99" name="Google Shape;99;g2d6179d66f6_0_31"/>
          <p:cNvSpPr txBox="1"/>
          <p:nvPr/>
        </p:nvSpPr>
        <p:spPr>
          <a:xfrm>
            <a:off x="191300" y="4744775"/>
            <a:ext cx="1734300" cy="8673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 nome dos alunos selecionados será mostrado aqui:</a:t>
            </a:r>
            <a:endParaRPr/>
          </a:p>
        </p:txBody>
      </p:sp>
      <p:cxnSp>
        <p:nvCxnSpPr>
          <p:cNvPr id="100" name="Google Shape;100;g2d6179d66f6_0_31"/>
          <p:cNvCxnSpPr/>
          <p:nvPr/>
        </p:nvCxnSpPr>
        <p:spPr>
          <a:xfrm>
            <a:off x="9509400" y="5612075"/>
            <a:ext cx="528300" cy="0"/>
          </a:xfrm>
          <a:prstGeom prst="straightConnector1">
            <a:avLst/>
          </a:prstGeom>
          <a:noFill/>
          <a:ln cap="flat" cmpd="sng" w="9525">
            <a:solidFill>
              <a:srgbClr val="F79646"/>
            </a:solidFill>
            <a:prstDash val="dash"/>
            <a:round/>
            <a:headEnd len="med" w="med" type="none"/>
            <a:tailEnd len="med" w="med" type="triangle"/>
          </a:ln>
        </p:spPr>
      </p:cxnSp>
      <p:sp>
        <p:nvSpPr>
          <p:cNvPr id="101" name="Google Shape;101;g2d6179d66f6_0_31"/>
          <p:cNvSpPr txBox="1"/>
          <p:nvPr/>
        </p:nvSpPr>
        <p:spPr>
          <a:xfrm>
            <a:off x="10077675" y="5404325"/>
            <a:ext cx="21729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Clique em </a:t>
            </a:r>
            <a:r>
              <a:rPr b="1" lang="pt-BR"/>
              <a:t>Publicar</a:t>
            </a:r>
            <a:r>
              <a:rPr lang="pt-BR"/>
              <a:t>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</p:txBody>
      </p:sp>
      <p:sp>
        <p:nvSpPr>
          <p:cNvPr id="102" name="Google Shape;102;g2d6179d66f6_0_31"/>
          <p:cNvSpPr txBox="1"/>
          <p:nvPr/>
        </p:nvSpPr>
        <p:spPr>
          <a:xfrm>
            <a:off x="9900175" y="3817775"/>
            <a:ext cx="2043300" cy="1169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pt-BR" sz="1600">
                <a:solidFill>
                  <a:srgbClr val="C00000"/>
                </a:solidFill>
              </a:rPr>
              <a:t>Obs</a:t>
            </a:r>
            <a:r>
              <a:rPr i="1" lang="pt-BR" sz="1600">
                <a:solidFill>
                  <a:srgbClr val="C00000"/>
                </a:solidFill>
              </a:rPr>
              <a:t>.: A publicação só vai aparecer para os estudantes selecionados.</a:t>
            </a:r>
            <a:endParaRPr i="1" sz="160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d6179d66f6_0_35"/>
          <p:cNvSpPr txBox="1"/>
          <p:nvPr/>
        </p:nvSpPr>
        <p:spPr>
          <a:xfrm>
            <a:off x="191301" y="306625"/>
            <a:ext cx="7736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lang="pt-BR" sz="1500">
                <a:solidFill>
                  <a:schemeClr val="accent3"/>
                </a:solidFill>
                <a:latin typeface="Verdana"/>
                <a:ea typeface="Verdana"/>
                <a:cs typeface="Verdana"/>
                <a:sym typeface="Verdana"/>
              </a:rPr>
              <a:t>DETALHES DA ATIVIDADE</a:t>
            </a:r>
            <a:endParaRPr b="0" i="0" sz="700" u="none" cap="none" strike="noStrik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8" name="Google Shape;108;g2d6179d66f6_0_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8950" y="3558575"/>
            <a:ext cx="11115851" cy="1136375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</p:spPr>
      </p:pic>
      <p:pic>
        <p:nvPicPr>
          <p:cNvPr id="109" name="Google Shape;109;g2d6179d66f6_0_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09630" y="1859805"/>
            <a:ext cx="1855288" cy="113637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</p:spPr>
      </p:pic>
      <p:cxnSp>
        <p:nvCxnSpPr>
          <p:cNvPr id="110" name="Google Shape;110;g2d6179d66f6_0_35"/>
          <p:cNvCxnSpPr>
            <a:stCxn id="111" idx="3"/>
          </p:cNvCxnSpPr>
          <p:nvPr/>
        </p:nvCxnSpPr>
        <p:spPr>
          <a:xfrm>
            <a:off x="4365732" y="2048050"/>
            <a:ext cx="669900" cy="244500"/>
          </a:xfrm>
          <a:prstGeom prst="straightConnector1">
            <a:avLst/>
          </a:prstGeom>
          <a:noFill/>
          <a:ln cap="flat" cmpd="sng" w="9525">
            <a:solidFill>
              <a:srgbClr val="F79646"/>
            </a:solidFill>
            <a:prstDash val="dash"/>
            <a:round/>
            <a:headEnd len="med" w="med" type="none"/>
            <a:tailEnd len="med" w="med" type="triangle"/>
          </a:ln>
        </p:spPr>
      </p:cxnSp>
      <p:sp>
        <p:nvSpPr>
          <p:cNvPr id="112" name="Google Shape;112;g2d6179d66f6_0_35"/>
          <p:cNvSpPr txBox="1"/>
          <p:nvPr/>
        </p:nvSpPr>
        <p:spPr>
          <a:xfrm>
            <a:off x="4845800" y="1861200"/>
            <a:ext cx="8732100" cy="55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/>
              <a:t>Publicado por</a:t>
            </a:r>
            <a:r>
              <a:rPr lang="pt-BR" sz="1200"/>
              <a:t>: Aqui indica que a publicação da atividade foi para o estudante, de forma individualizada.</a:t>
            </a:r>
            <a:endParaRPr sz="1200"/>
          </a:p>
        </p:txBody>
      </p:sp>
      <p:sp>
        <p:nvSpPr>
          <p:cNvPr id="113" name="Google Shape;113;g2d6179d66f6_0_35"/>
          <p:cNvSpPr txBox="1"/>
          <p:nvPr/>
        </p:nvSpPr>
        <p:spPr>
          <a:xfrm>
            <a:off x="4845800" y="2292550"/>
            <a:ext cx="5223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/>
              <a:t>Autor</a:t>
            </a:r>
            <a:r>
              <a:rPr lang="pt-BR" sz="1200"/>
              <a:t>: </a:t>
            </a:r>
            <a:r>
              <a:rPr i="1" lang="pt-BR" sz="1200"/>
              <a:t>nickname </a:t>
            </a:r>
            <a:r>
              <a:rPr lang="pt-BR" sz="1200"/>
              <a:t>do professor que publicou a atividade.</a:t>
            </a:r>
            <a:endParaRPr sz="1200"/>
          </a:p>
        </p:txBody>
      </p:sp>
      <p:sp>
        <p:nvSpPr>
          <p:cNvPr id="111" name="Google Shape;111;g2d6179d66f6_0_35"/>
          <p:cNvSpPr/>
          <p:nvPr/>
        </p:nvSpPr>
        <p:spPr>
          <a:xfrm>
            <a:off x="2809632" y="1859800"/>
            <a:ext cx="1556100" cy="3765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F79646"/>
            </a:solidFill>
            <a:prstDash val="solid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g2d6179d66f6_0_35"/>
          <p:cNvSpPr/>
          <p:nvPr/>
        </p:nvSpPr>
        <p:spPr>
          <a:xfrm>
            <a:off x="1596225" y="3558575"/>
            <a:ext cx="956700" cy="11364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F79646"/>
            </a:solidFill>
            <a:prstDash val="solid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5" name="Google Shape;115;g2d6179d66f6_0_35"/>
          <p:cNvCxnSpPr/>
          <p:nvPr/>
        </p:nvCxnSpPr>
        <p:spPr>
          <a:xfrm>
            <a:off x="2063753" y="4694969"/>
            <a:ext cx="900" cy="438600"/>
          </a:xfrm>
          <a:prstGeom prst="straightConnector1">
            <a:avLst/>
          </a:prstGeom>
          <a:noFill/>
          <a:ln cap="flat" cmpd="sng" w="9525">
            <a:solidFill>
              <a:srgbClr val="F79646"/>
            </a:solidFill>
            <a:prstDash val="dash"/>
            <a:round/>
            <a:headEnd len="med" w="med" type="none"/>
            <a:tailEnd len="med" w="med" type="triangle"/>
          </a:ln>
        </p:spPr>
      </p:cxnSp>
      <p:sp>
        <p:nvSpPr>
          <p:cNvPr id="116" name="Google Shape;116;g2d6179d66f6_0_35"/>
          <p:cNvSpPr txBox="1"/>
          <p:nvPr/>
        </p:nvSpPr>
        <p:spPr>
          <a:xfrm>
            <a:off x="300150" y="5133575"/>
            <a:ext cx="5889900" cy="438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Nome(s) do(s) estudante(s) selecionados na publicação individualizada.</a:t>
            </a:r>
            <a:endParaRPr/>
          </a:p>
        </p:txBody>
      </p:sp>
      <p:sp>
        <p:nvSpPr>
          <p:cNvPr id="117" name="Google Shape;117;g2d6179d66f6_0_35"/>
          <p:cNvSpPr/>
          <p:nvPr/>
        </p:nvSpPr>
        <p:spPr>
          <a:xfrm>
            <a:off x="11423350" y="3887525"/>
            <a:ext cx="358800" cy="807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F79646"/>
            </a:solidFill>
            <a:prstDash val="solid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8" name="Google Shape;118;g2d6179d66f6_0_35"/>
          <p:cNvCxnSpPr/>
          <p:nvPr/>
        </p:nvCxnSpPr>
        <p:spPr>
          <a:xfrm>
            <a:off x="11602303" y="4694969"/>
            <a:ext cx="900" cy="438600"/>
          </a:xfrm>
          <a:prstGeom prst="straightConnector1">
            <a:avLst/>
          </a:prstGeom>
          <a:noFill/>
          <a:ln cap="flat" cmpd="sng" w="9525">
            <a:solidFill>
              <a:srgbClr val="F79646"/>
            </a:solidFill>
            <a:prstDash val="dash"/>
            <a:round/>
            <a:headEnd len="med" w="med" type="none"/>
            <a:tailEnd len="med" w="med" type="triangle"/>
          </a:ln>
        </p:spPr>
      </p:cxnSp>
      <p:sp>
        <p:nvSpPr>
          <p:cNvPr id="119" name="Google Shape;119;g2d6179d66f6_0_35"/>
          <p:cNvSpPr txBox="1"/>
          <p:nvPr/>
        </p:nvSpPr>
        <p:spPr>
          <a:xfrm>
            <a:off x="7176975" y="5382750"/>
            <a:ext cx="2900700" cy="71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Clique em </a:t>
            </a:r>
            <a:r>
              <a:rPr b="1" lang="pt-BR"/>
              <a:t>Detalhes da atividade</a:t>
            </a:r>
            <a:r>
              <a:rPr lang="pt-BR"/>
              <a:t>.</a:t>
            </a:r>
            <a:endParaRPr/>
          </a:p>
        </p:txBody>
      </p:sp>
      <p:pic>
        <p:nvPicPr>
          <p:cNvPr id="120" name="Google Shape;120;g2d6179d66f6_0_3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277025" y="5314400"/>
            <a:ext cx="1616400" cy="10776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</p:pic>
      <p:sp>
        <p:nvSpPr>
          <p:cNvPr id="121" name="Google Shape;121;g2d6179d66f6_0_35"/>
          <p:cNvSpPr/>
          <p:nvPr/>
        </p:nvSpPr>
        <p:spPr>
          <a:xfrm>
            <a:off x="10276900" y="5314400"/>
            <a:ext cx="1616400" cy="3207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F79646"/>
            </a:solidFill>
            <a:prstDash val="dash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2" name="Google Shape;122;g2d6179d66f6_0_3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00151" y="1431850"/>
            <a:ext cx="2029394" cy="1564325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</p:pic>
      <p:sp>
        <p:nvSpPr>
          <p:cNvPr id="123" name="Google Shape;123;g2d6179d66f6_0_35"/>
          <p:cNvSpPr/>
          <p:nvPr/>
        </p:nvSpPr>
        <p:spPr>
          <a:xfrm>
            <a:off x="618950" y="2560450"/>
            <a:ext cx="956700" cy="3765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F79646"/>
            </a:solidFill>
            <a:prstDash val="solid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4" name="Google Shape;124;g2d6179d66f6_0_35"/>
          <p:cNvCxnSpPr/>
          <p:nvPr/>
        </p:nvCxnSpPr>
        <p:spPr>
          <a:xfrm flipH="1" rot="10800000">
            <a:off x="1275925" y="1082950"/>
            <a:ext cx="957000" cy="348900"/>
          </a:xfrm>
          <a:prstGeom prst="straightConnector1">
            <a:avLst/>
          </a:prstGeom>
          <a:noFill/>
          <a:ln cap="flat" cmpd="sng" w="9525">
            <a:solidFill>
              <a:srgbClr val="F79646"/>
            </a:solidFill>
            <a:prstDash val="dash"/>
            <a:round/>
            <a:headEnd len="med" w="med" type="none"/>
            <a:tailEnd len="med" w="med" type="triangle"/>
          </a:ln>
        </p:spPr>
      </p:cxnSp>
      <p:sp>
        <p:nvSpPr>
          <p:cNvPr id="125" name="Google Shape;125;g2d6179d66f6_0_35"/>
          <p:cNvSpPr txBox="1"/>
          <p:nvPr/>
        </p:nvSpPr>
        <p:spPr>
          <a:xfrm>
            <a:off x="2282675" y="817375"/>
            <a:ext cx="7994400" cy="37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No menu esquerdo, clique em </a:t>
            </a:r>
            <a:r>
              <a:rPr b="1" lang="pt-BR"/>
              <a:t>Atividades </a:t>
            </a:r>
            <a:r>
              <a:rPr lang="pt-BR"/>
              <a:t>para visualizar suas publicações.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d6179d66f6_0_48"/>
          <p:cNvSpPr txBox="1"/>
          <p:nvPr/>
        </p:nvSpPr>
        <p:spPr>
          <a:xfrm>
            <a:off x="191301" y="306625"/>
            <a:ext cx="7736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lang="pt-BR" sz="1500">
                <a:solidFill>
                  <a:schemeClr val="accent3"/>
                </a:solidFill>
                <a:latin typeface="Verdana"/>
                <a:ea typeface="Verdana"/>
                <a:cs typeface="Verdana"/>
                <a:sym typeface="Verdana"/>
              </a:rPr>
              <a:t>DETALHES DA ATIVIDADE</a:t>
            </a:r>
            <a:endParaRPr b="0" i="0" sz="700" u="none" cap="none" strike="noStrik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1" name="Google Shape;131;g2d6179d66f6_0_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150" y="2378475"/>
            <a:ext cx="11663700" cy="2259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</p:pic>
      <p:sp>
        <p:nvSpPr>
          <p:cNvPr id="132" name="Google Shape;132;g2d6179d66f6_0_48"/>
          <p:cNvSpPr txBox="1"/>
          <p:nvPr/>
        </p:nvSpPr>
        <p:spPr>
          <a:xfrm>
            <a:off x="717700" y="1405475"/>
            <a:ext cx="9948000" cy="8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Aqui é possível visualizar os detalhes da resposta do estudante selecionado.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710505"/>
            <a:ext cx="12192001" cy="145732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4"/>
          <p:cNvSpPr txBox="1"/>
          <p:nvPr/>
        </p:nvSpPr>
        <p:spPr>
          <a:xfrm>
            <a:off x="3596025" y="4898200"/>
            <a:ext cx="5458500" cy="14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pt-BR" sz="1900" u="none" cap="none" strike="noStrike">
                <a:solidFill>
                  <a:srgbClr val="22435E"/>
                </a:solidFill>
                <a:latin typeface="Calibri"/>
                <a:ea typeface="Calibri"/>
                <a:cs typeface="Calibri"/>
                <a:sym typeface="Calibri"/>
              </a:rPr>
              <a:t>Dúvidas?</a:t>
            </a:r>
            <a:r>
              <a:rPr b="0" i="0" lang="pt-BR" sz="1900" u="none" cap="none" strike="noStrike">
                <a:solidFill>
                  <a:srgbClr val="2243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900" u="none" cap="none" strike="noStrike">
              <a:solidFill>
                <a:srgbClr val="22435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22435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pt-BR" sz="1600" u="none" cap="none" strike="noStrike">
                <a:solidFill>
                  <a:srgbClr val="22435E"/>
                </a:solidFill>
                <a:latin typeface="Calibri"/>
                <a:ea typeface="Calibri"/>
                <a:cs typeface="Calibri"/>
                <a:sym typeface="Calibri"/>
              </a:rPr>
              <a:t>Entre em contato com a Central de Atendimento da SEDUC:</a:t>
            </a:r>
            <a:endParaRPr b="0" i="0" sz="1600" u="none" cap="none" strike="noStrike">
              <a:solidFill>
                <a:srgbClr val="22435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pt-BR" sz="1900" u="none" cap="none" strike="noStrike">
                <a:solidFill>
                  <a:srgbClr val="22435E"/>
                </a:solidFill>
                <a:latin typeface="Calibri"/>
                <a:ea typeface="Calibri"/>
                <a:cs typeface="Calibri"/>
                <a:sym typeface="Calibri"/>
              </a:rPr>
              <a:t>📞</a:t>
            </a:r>
            <a:r>
              <a:rPr b="1" i="0" lang="pt-BR" sz="1700" u="none" cap="none" strike="noStrike">
                <a:solidFill>
                  <a:srgbClr val="22435E"/>
                </a:solidFill>
                <a:latin typeface="Calibri"/>
                <a:ea typeface="Calibri"/>
                <a:cs typeface="Calibri"/>
                <a:sym typeface="Calibri"/>
              </a:rPr>
              <a:t> 0800-770-0012</a:t>
            </a:r>
            <a:r>
              <a:rPr b="0" i="0" lang="pt-BR" sz="1900" u="none" cap="none" strike="noStrike">
                <a:solidFill>
                  <a:srgbClr val="2243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pt-BR" sz="1700" u="none" cap="none" strike="noStrike">
                <a:solidFill>
                  <a:srgbClr val="22435E"/>
                </a:solidFill>
                <a:latin typeface="Calibri"/>
                <a:ea typeface="Calibri"/>
                <a:cs typeface="Calibri"/>
                <a:sym typeface="Calibri"/>
              </a:rPr>
              <a:t>(de segunda a sexta, das 07h às 19h)</a:t>
            </a:r>
            <a:endParaRPr b="0" i="0" sz="1700" u="none" cap="none" strike="noStrike">
              <a:solidFill>
                <a:srgbClr val="22435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0" i="0" lang="pt-BR" sz="1900" u="none" cap="none" strike="noStrike">
                <a:solidFill>
                  <a:srgbClr val="22435E"/>
                </a:solidFill>
                <a:latin typeface="Calibri"/>
                <a:ea typeface="Calibri"/>
                <a:cs typeface="Calibri"/>
                <a:sym typeface="Calibri"/>
              </a:rPr>
              <a:t>💻 </a:t>
            </a:r>
            <a:r>
              <a:rPr b="0" i="0" lang="pt-BR" sz="1900" u="sng" cap="none" strike="noStrike">
                <a:solidFill>
                  <a:srgbClr val="0097A7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https://atendimento.educacao.sp.gov.br</a:t>
            </a:r>
            <a:endParaRPr b="0" i="0" sz="1900" u="none" cap="none" strike="noStrike">
              <a:solidFill>
                <a:srgbClr val="22435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2023-05-02T12:10:25Z</dcterms:created>
</cp:coreProperties>
</file>