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3" r:id="rId4"/>
    <p:sldMasterId id="214748367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embeddedFontLst>
    <p:embeddedFont>
      <p:font typeface="Robo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60074f9b71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60074f9b71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e2cff3ebbe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e2cff3ebbe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610590328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2610590328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f2f778c6d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96" name="Google Shape;196;g1f2f778c6d8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2bf3d925bb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22" name="Google Shape;222;g2bf3d925bbf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1e2cff3ebbe_0_9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1e2cff3ebbe_0_9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 1">
  <p:cSld name="Slide de título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lide de Título">
  <p:cSld name="1_Slide de Título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707155" y="84551"/>
            <a:ext cx="324113" cy="152234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032879"/>
            <a:ext cx="9144000" cy="109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2734" y="84550"/>
            <a:ext cx="1407613" cy="665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lide de título" type="title">
  <p:cSld name="TITL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cxnSp>
        <p:nvCxnSpPr>
          <p:cNvPr id="72" name="Google Shape;72;p16"/>
          <p:cNvCxnSpPr/>
          <p:nvPr/>
        </p:nvCxnSpPr>
        <p:spPr>
          <a:xfrm>
            <a:off x="431540" y="789552"/>
            <a:ext cx="82809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3" name="Google Shape;73;p16"/>
          <p:cNvSpPr/>
          <p:nvPr/>
        </p:nvSpPr>
        <p:spPr>
          <a:xfrm>
            <a:off x="0" y="4762335"/>
            <a:ext cx="9144000" cy="381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4" name="Google Shape;74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150471" y="193948"/>
            <a:ext cx="1171492" cy="4335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>
  <p:cSld name="Slide de título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/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9"/>
          <p:cNvSpPr txBox="1"/>
          <p:nvPr>
            <p:ph idx="1" type="body"/>
          </p:nvPr>
        </p:nvSpPr>
        <p:spPr>
          <a:xfrm>
            <a:off x="722313" y="2180035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5" name="Google Shape;85;p19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9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0"/>
          <p:cNvSpPr txBox="1"/>
          <p:nvPr>
            <p:ph idx="1" type="body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91" name="Google Shape;91;p20"/>
          <p:cNvSpPr txBox="1"/>
          <p:nvPr>
            <p:ph idx="2" type="body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92" name="Google Shape;92;p20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0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1"/>
          <p:cNvSpPr txBox="1"/>
          <p:nvPr>
            <p:ph idx="1" type="body"/>
          </p:nvPr>
        </p:nvSpPr>
        <p:spPr>
          <a:xfrm>
            <a:off x="457200" y="1151335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8" name="Google Shape;98;p21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9" name="Google Shape;99;p21"/>
          <p:cNvSpPr txBox="1"/>
          <p:nvPr>
            <p:ph idx="3" type="body"/>
          </p:nvPr>
        </p:nvSpPr>
        <p:spPr>
          <a:xfrm>
            <a:off x="4645025" y="1151335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0" name="Google Shape;100;p21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01" name="Google Shape;101;p2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1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4"/>
          <p:cNvSpPr txBox="1"/>
          <p:nvPr>
            <p:ph type="title"/>
          </p:nvPr>
        </p:nvSpPr>
        <p:spPr>
          <a:xfrm>
            <a:off x="457200" y="204788"/>
            <a:ext cx="3008400" cy="871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4"/>
          <p:cNvSpPr txBox="1"/>
          <p:nvPr>
            <p:ph idx="1" type="body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16" name="Google Shape;116;p24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17" name="Google Shape;117;p2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5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5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123" name="Google Shape;123;p25"/>
          <p:cNvSpPr txBox="1"/>
          <p:nvPr>
            <p:ph idx="1" type="body"/>
          </p:nvPr>
        </p:nvSpPr>
        <p:spPr>
          <a:xfrm>
            <a:off x="1792288" y="4025504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24" name="Google Shape;124;p2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6"/>
          <p:cNvSpPr txBox="1"/>
          <p:nvPr>
            <p:ph idx="1" type="body"/>
          </p:nvPr>
        </p:nvSpPr>
        <p:spPr>
          <a:xfrm rot="5400000">
            <a:off x="2874750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26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6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6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7"/>
          <p:cNvSpPr txBox="1"/>
          <p:nvPr>
            <p:ph type="title"/>
          </p:nvPr>
        </p:nvSpPr>
        <p:spPr>
          <a:xfrm rot="5400000">
            <a:off x="5463750" y="1371629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7"/>
          <p:cNvSpPr txBox="1"/>
          <p:nvPr>
            <p:ph idx="1" type="body"/>
          </p:nvPr>
        </p:nvSpPr>
        <p:spPr>
          <a:xfrm rot="5400000">
            <a:off x="1272750" y="-609572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6" name="Google Shape;136;p27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7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1.xml"/><Relationship Id="rId1" Type="http://schemas.openxmlformats.org/officeDocument/2006/relationships/image" Target="../media/image3.png"/><Relationship Id="rId2" Type="http://schemas.openxmlformats.org/officeDocument/2006/relationships/image" Target="../media/image2.png"/><Relationship Id="rId3" Type="http://schemas.openxmlformats.org/officeDocument/2006/relationships/image" Target="../media/image14.png"/><Relationship Id="rId4" Type="http://schemas.openxmlformats.org/officeDocument/2006/relationships/image" Target="../media/image7.png"/><Relationship Id="rId9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3.xml"/><Relationship Id="rId17" Type="http://schemas.openxmlformats.org/officeDocument/2006/relationships/theme" Target="../theme/theme3.xml"/><Relationship Id="rId1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7" name="Google Shape;57;p15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grpSp>
        <p:nvGrpSpPr>
          <p:cNvPr id="61" name="Google Shape;61;p15"/>
          <p:cNvGrpSpPr/>
          <p:nvPr/>
        </p:nvGrpSpPr>
        <p:grpSpPr>
          <a:xfrm>
            <a:off x="0" y="0"/>
            <a:ext cx="9738575" cy="5143500"/>
            <a:chOff x="0" y="0"/>
            <a:chExt cx="9738575" cy="5143500"/>
          </a:xfrm>
        </p:grpSpPr>
        <p:pic>
          <p:nvPicPr>
            <p:cNvPr id="62" name="Google Shape;62;p15"/>
            <p:cNvPicPr preferRelativeResize="0"/>
            <p:nvPr/>
          </p:nvPicPr>
          <p:blipFill>
            <a:blip r:embed="rId1">
              <a:alphaModFix/>
            </a:blip>
            <a:stretch>
              <a:fillRect/>
            </a:stretch>
          </p:blipFill>
          <p:spPr>
            <a:xfrm>
              <a:off x="0" y="0"/>
              <a:ext cx="9144015" cy="51435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3" name="Google Shape;63;p15"/>
            <p:cNvPicPr preferRelativeResize="0"/>
            <p:nvPr/>
          </p:nvPicPr>
          <p:blipFill>
            <a:blip r:embed="rId2">
              <a:alphaModFix/>
            </a:blip>
            <a:stretch>
              <a:fillRect/>
            </a:stretch>
          </p:blipFill>
          <p:spPr>
            <a:xfrm>
              <a:off x="8301638" y="4989338"/>
              <a:ext cx="791800" cy="1289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4" name="Google Shape;64;p1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01113" y="93838"/>
              <a:ext cx="1478575" cy="5414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5" name="Google Shape;65;p1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813150" y="93848"/>
              <a:ext cx="1925425" cy="6391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1.png"/><Relationship Id="rId4" Type="http://schemas.openxmlformats.org/officeDocument/2006/relationships/image" Target="../media/image12.png"/><Relationship Id="rId5" Type="http://schemas.openxmlformats.org/officeDocument/2006/relationships/image" Target="../media/image1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Relationship Id="rId4" Type="http://schemas.openxmlformats.org/officeDocument/2006/relationships/hyperlink" Target="https://tarefas.cmsp.educacao.sp.gov.br" TargetMode="External"/><Relationship Id="rId5" Type="http://schemas.openxmlformats.org/officeDocument/2006/relationships/hyperlink" Target="https://tarefas.cmsp.educacao.sp.gov.br" TargetMode="External"/><Relationship Id="rId6" Type="http://schemas.openxmlformats.org/officeDocument/2006/relationships/image" Target="../media/image15.png"/><Relationship Id="rId7" Type="http://schemas.openxmlformats.org/officeDocument/2006/relationships/image" Target="../media/image18.png"/><Relationship Id="rId8" Type="http://schemas.openxmlformats.org/officeDocument/2006/relationships/hyperlink" Target="https://sed.educacao.sp.gov.br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5" Type="http://schemas.openxmlformats.org/officeDocument/2006/relationships/image" Target="../media/image20.png"/><Relationship Id="rId6" Type="http://schemas.openxmlformats.org/officeDocument/2006/relationships/image" Target="../media/image17.png"/><Relationship Id="rId7" Type="http://schemas.openxmlformats.org/officeDocument/2006/relationships/image" Target="../media/image23.png"/><Relationship Id="rId8" Type="http://schemas.openxmlformats.org/officeDocument/2006/relationships/image" Target="../media/image1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7.png"/><Relationship Id="rId4" Type="http://schemas.openxmlformats.org/officeDocument/2006/relationships/image" Target="../media/image2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1.png"/><Relationship Id="rId4" Type="http://schemas.openxmlformats.org/officeDocument/2006/relationships/image" Target="../media/image12.png"/><Relationship Id="rId5" Type="http://schemas.openxmlformats.org/officeDocument/2006/relationships/hyperlink" Target="https://atendimento.educacao.sp.gov.br" TargetMode="External"/><Relationship Id="rId6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5" name="Google Shape;14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2075" y="195950"/>
            <a:ext cx="2898725" cy="1067150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8"/>
          <p:cNvSpPr txBox="1"/>
          <p:nvPr/>
        </p:nvSpPr>
        <p:spPr>
          <a:xfrm>
            <a:off x="3828625" y="2256625"/>
            <a:ext cx="53322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rgbClr val="22435E"/>
                </a:solidFill>
                <a:latin typeface="Calibri"/>
                <a:ea typeface="Calibri"/>
                <a:cs typeface="Calibri"/>
                <a:sym typeface="Calibri"/>
              </a:rPr>
              <a:t>Tarefa SP | Gerenciador</a:t>
            </a:r>
            <a:endParaRPr sz="600"/>
          </a:p>
        </p:txBody>
      </p:sp>
      <p:sp>
        <p:nvSpPr>
          <p:cNvPr id="148" name="Google Shape;148;p28"/>
          <p:cNvSpPr txBox="1"/>
          <p:nvPr/>
        </p:nvSpPr>
        <p:spPr>
          <a:xfrm>
            <a:off x="3761425" y="3157875"/>
            <a:ext cx="5466600" cy="7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300">
                <a:solidFill>
                  <a:srgbClr val="22435E"/>
                </a:solidFill>
                <a:latin typeface="Calibri"/>
                <a:ea typeface="Calibri"/>
                <a:cs typeface="Calibri"/>
                <a:sym typeface="Calibri"/>
              </a:rPr>
              <a:t>Prorrogando o prazo da tarefa</a:t>
            </a:r>
            <a:endParaRPr b="1" sz="2300">
              <a:solidFill>
                <a:srgbClr val="22435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000">
                <a:solidFill>
                  <a:srgbClr val="22435E"/>
                </a:solidFill>
                <a:latin typeface="Calibri"/>
                <a:ea typeface="Calibri"/>
                <a:cs typeface="Calibri"/>
                <a:sym typeface="Calibri"/>
              </a:rPr>
              <a:t>Gerenciador </a:t>
            </a:r>
            <a:endParaRPr sz="2000">
              <a:solidFill>
                <a:srgbClr val="22435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9" name="Google Shape;149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4196400"/>
            <a:ext cx="2714302" cy="1111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oogle Shape;154;p29"/>
          <p:cNvGrpSpPr/>
          <p:nvPr/>
        </p:nvGrpSpPr>
        <p:grpSpPr>
          <a:xfrm>
            <a:off x="3904433" y="1341593"/>
            <a:ext cx="2460300" cy="2460300"/>
            <a:chOff x="6254516" y="1318143"/>
            <a:chExt cx="2460300" cy="2460300"/>
          </a:xfrm>
        </p:grpSpPr>
        <p:sp>
          <p:nvSpPr>
            <p:cNvPr id="155" name="Google Shape;155;p29"/>
            <p:cNvSpPr/>
            <p:nvPr/>
          </p:nvSpPr>
          <p:spPr>
            <a:xfrm rot="2700000">
              <a:off x="7239866" y="1053398"/>
              <a:ext cx="489601" cy="2989789"/>
            </a:xfrm>
            <a:prstGeom prst="roundRect">
              <a:avLst>
                <a:gd fmla="val 50000" name="adj"/>
              </a:avLst>
            </a:prstGeom>
            <a:solidFill>
              <a:srgbClr val="B7B7B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29"/>
            <p:cNvSpPr/>
            <p:nvPr/>
          </p:nvSpPr>
          <p:spPr>
            <a:xfrm>
              <a:off x="6443962" y="3255512"/>
              <a:ext cx="326100" cy="326100"/>
            </a:xfrm>
            <a:prstGeom prst="ellipse">
              <a:avLst/>
            </a:prstGeom>
            <a:solidFill>
              <a:srgbClr val="B7B7B7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900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2</a:t>
              </a:r>
              <a:endParaRPr b="1" sz="900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7" name="Google Shape;157;p29"/>
            <p:cNvSpPr txBox="1"/>
            <p:nvPr/>
          </p:nvSpPr>
          <p:spPr>
            <a:xfrm rot="-2700000">
              <a:off x="6451963" y="2220899"/>
              <a:ext cx="2378424" cy="342805"/>
            </a:xfrm>
            <a:prstGeom prst="rect">
              <a:avLst/>
            </a:prstGeom>
            <a:solidFill>
              <a:srgbClr val="B7B7B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110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Prorrogando o prazo - tarefas</a:t>
              </a:r>
              <a:endParaRPr b="1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58" name="Google Shape;158;p29"/>
          <p:cNvGrpSpPr/>
          <p:nvPr/>
        </p:nvGrpSpPr>
        <p:grpSpPr>
          <a:xfrm>
            <a:off x="2779259" y="1341593"/>
            <a:ext cx="2460300" cy="2460300"/>
            <a:chOff x="284959" y="1318143"/>
            <a:chExt cx="2460300" cy="2460300"/>
          </a:xfrm>
        </p:grpSpPr>
        <p:sp>
          <p:nvSpPr>
            <p:cNvPr id="159" name="Google Shape;159;p29"/>
            <p:cNvSpPr/>
            <p:nvPr/>
          </p:nvSpPr>
          <p:spPr>
            <a:xfrm rot="2700000">
              <a:off x="1270309" y="1053398"/>
              <a:ext cx="489601" cy="2989789"/>
            </a:xfrm>
            <a:prstGeom prst="roundRect">
              <a:avLst>
                <a:gd fmla="val 50000" name="adj"/>
              </a:avLst>
            </a:prstGeom>
            <a:solidFill>
              <a:srgbClr val="0944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29"/>
            <p:cNvSpPr/>
            <p:nvPr/>
          </p:nvSpPr>
          <p:spPr>
            <a:xfrm>
              <a:off x="472955" y="3255512"/>
              <a:ext cx="326100" cy="3261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900">
                  <a:solidFill>
                    <a:srgbClr val="0944A1"/>
                  </a:solidFill>
                  <a:latin typeface="Roboto"/>
                  <a:ea typeface="Roboto"/>
                  <a:cs typeface="Roboto"/>
                  <a:sym typeface="Roboto"/>
                </a:rPr>
                <a:t>1</a:t>
              </a:r>
              <a:endParaRPr b="1" sz="900">
                <a:solidFill>
                  <a:srgbClr val="0944A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1" name="Google Shape;161;p29"/>
            <p:cNvSpPr txBox="1"/>
            <p:nvPr/>
          </p:nvSpPr>
          <p:spPr>
            <a:xfrm rot="-2700000">
              <a:off x="414317" y="2300549"/>
              <a:ext cx="2368666" cy="34280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Acesso ao gerenciador</a:t>
              </a:r>
              <a:endParaRPr b="1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162" name="Google Shape;162;p29"/>
          <p:cNvSpPr/>
          <p:nvPr/>
        </p:nvSpPr>
        <p:spPr>
          <a:xfrm>
            <a:off x="8448300" y="56125"/>
            <a:ext cx="625800" cy="575100"/>
          </a:xfrm>
          <a:prstGeom prst="rect">
            <a:avLst/>
          </a:prstGeom>
          <a:solidFill>
            <a:srgbClr val="00415F"/>
          </a:solidFill>
          <a:ln cap="flat" cmpd="sng" w="9525">
            <a:solidFill>
              <a:srgbClr val="00415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3" name="Google Shape;16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48250" y="173025"/>
            <a:ext cx="625900" cy="341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0"/>
          <p:cNvSpPr/>
          <p:nvPr/>
        </p:nvSpPr>
        <p:spPr>
          <a:xfrm>
            <a:off x="8448300" y="56125"/>
            <a:ext cx="625800" cy="575100"/>
          </a:xfrm>
          <a:prstGeom prst="rect">
            <a:avLst/>
          </a:prstGeom>
          <a:solidFill>
            <a:srgbClr val="00415F"/>
          </a:solidFill>
          <a:ln cap="flat" cmpd="sng" w="9525">
            <a:solidFill>
              <a:srgbClr val="00415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9" name="Google Shape;16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48250" y="173025"/>
            <a:ext cx="625900" cy="3413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30"/>
          <p:cNvSpPr txBox="1"/>
          <p:nvPr/>
        </p:nvSpPr>
        <p:spPr>
          <a:xfrm>
            <a:off x="186375" y="854700"/>
            <a:ext cx="78957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7561" rtl="0" algn="l">
              <a:spcBef>
                <a:spcPts val="3284"/>
              </a:spcBef>
              <a:spcAft>
                <a:spcPts val="0"/>
              </a:spcAft>
              <a:buNone/>
            </a:pPr>
            <a:r>
              <a:rPr b="1" lang="pt-BR" sz="2004">
                <a:solidFill>
                  <a:srgbClr val="17365D"/>
                </a:solidFill>
              </a:rPr>
              <a:t>Como acessar?</a:t>
            </a:r>
            <a:endParaRPr b="1" sz="2004">
              <a:solidFill>
                <a:srgbClr val="17365D"/>
              </a:solidFill>
            </a:endParaRPr>
          </a:p>
        </p:txBody>
      </p:sp>
      <p:sp>
        <p:nvSpPr>
          <p:cNvPr id="171" name="Google Shape;171;p30"/>
          <p:cNvSpPr txBox="1"/>
          <p:nvPr/>
        </p:nvSpPr>
        <p:spPr>
          <a:xfrm>
            <a:off x="338300" y="1500300"/>
            <a:ext cx="4243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Diretamente pelo link: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u="sng">
                <a:solidFill>
                  <a:schemeClr val="hlink"/>
                </a:solidFill>
                <a:hlinkClick r:id="rId4"/>
              </a:rPr>
              <a:t>https://</a:t>
            </a:r>
            <a:r>
              <a:rPr lang="pt-BR" u="sng">
                <a:solidFill>
                  <a:schemeClr val="hlink"/>
                </a:solidFill>
                <a:hlinkClick r:id="rId5"/>
              </a:rPr>
              <a:t>tarefas.cmsp.educacao.sp.gov.br</a:t>
            </a:r>
            <a:endParaRPr/>
          </a:p>
        </p:txBody>
      </p:sp>
      <p:pic>
        <p:nvPicPr>
          <p:cNvPr id="172" name="Google Shape;172;p3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400600" y="854700"/>
            <a:ext cx="3000000" cy="260712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</p:pic>
      <p:sp>
        <p:nvSpPr>
          <p:cNvPr id="173" name="Google Shape;173;p30"/>
          <p:cNvSpPr txBox="1"/>
          <p:nvPr/>
        </p:nvSpPr>
        <p:spPr>
          <a:xfrm>
            <a:off x="5400600" y="3732125"/>
            <a:ext cx="30000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Na aba </a:t>
            </a:r>
            <a:r>
              <a:rPr b="1" lang="pt-BR">
                <a:solidFill>
                  <a:schemeClr val="dk1"/>
                </a:solidFill>
              </a:rPr>
              <a:t>servidor</a:t>
            </a:r>
            <a:r>
              <a:rPr lang="pt-BR">
                <a:solidFill>
                  <a:schemeClr val="dk1"/>
                </a:solidFill>
              </a:rPr>
              <a:t>, insira as mesmas credenciais da SED. Depois clique em </a:t>
            </a:r>
            <a:r>
              <a:rPr b="1" lang="pt-BR">
                <a:solidFill>
                  <a:schemeClr val="dk1"/>
                </a:solidFill>
              </a:rPr>
              <a:t>entrar</a:t>
            </a:r>
            <a:r>
              <a:rPr lang="pt-BR">
                <a:solidFill>
                  <a:schemeClr val="dk1"/>
                </a:solidFill>
              </a:rPr>
              <a:t>.</a:t>
            </a:r>
            <a:endParaRPr/>
          </a:p>
        </p:txBody>
      </p:sp>
      <p:cxnSp>
        <p:nvCxnSpPr>
          <p:cNvPr id="174" name="Google Shape;174;p30"/>
          <p:cNvCxnSpPr/>
          <p:nvPr/>
        </p:nvCxnSpPr>
        <p:spPr>
          <a:xfrm rot="10800000">
            <a:off x="6894600" y="3267000"/>
            <a:ext cx="6300" cy="580200"/>
          </a:xfrm>
          <a:prstGeom prst="straightConnector1">
            <a:avLst/>
          </a:prstGeom>
          <a:noFill/>
          <a:ln cap="flat" cmpd="sng" w="19050">
            <a:solidFill>
              <a:srgbClr val="FF914D"/>
            </a:solidFill>
            <a:prstDash val="solid"/>
            <a:round/>
            <a:headEnd len="med" w="med" type="oval"/>
            <a:tailEnd len="med" w="med" type="triangle"/>
          </a:ln>
        </p:spPr>
      </p:cxnSp>
      <p:sp>
        <p:nvSpPr>
          <p:cNvPr id="175" name="Google Shape;175;p30"/>
          <p:cNvSpPr/>
          <p:nvPr/>
        </p:nvSpPr>
        <p:spPr>
          <a:xfrm>
            <a:off x="6691025" y="1644725"/>
            <a:ext cx="684000" cy="392700"/>
          </a:xfrm>
          <a:prstGeom prst="rect">
            <a:avLst/>
          </a:prstGeom>
          <a:noFill/>
          <a:ln cap="flat" cmpd="sng" w="19050">
            <a:solidFill>
              <a:srgbClr val="FF914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6" name="Google Shape;176;p3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178600" y="3355376"/>
            <a:ext cx="1760925" cy="124515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</p:pic>
      <p:sp>
        <p:nvSpPr>
          <p:cNvPr id="177" name="Google Shape;177;p30"/>
          <p:cNvSpPr txBox="1"/>
          <p:nvPr/>
        </p:nvSpPr>
        <p:spPr>
          <a:xfrm>
            <a:off x="92300" y="2649300"/>
            <a:ext cx="3552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/>
              <a:t>Ou pela plataforma </a:t>
            </a:r>
            <a:r>
              <a:rPr lang="pt-BR" sz="1300" u="sng">
                <a:solidFill>
                  <a:schemeClr val="hlink"/>
                </a:solidFill>
                <a:hlinkClick r:id="rId8"/>
              </a:rPr>
              <a:t>SED</a:t>
            </a:r>
            <a:r>
              <a:rPr lang="pt-BR" sz="1300"/>
              <a:t>, no menu </a:t>
            </a:r>
            <a:r>
              <a:rPr b="1" lang="pt-BR" sz="1300"/>
              <a:t>Centro de Mídias</a:t>
            </a:r>
            <a:r>
              <a:rPr lang="pt-BR" sz="1300"/>
              <a:t> - </a:t>
            </a:r>
            <a:r>
              <a:rPr b="1" lang="pt-BR" sz="1300"/>
              <a:t>Tarefas</a:t>
            </a:r>
            <a:r>
              <a:rPr lang="pt-BR" sz="1300"/>
              <a:t> - </a:t>
            </a:r>
            <a:r>
              <a:rPr b="1" lang="pt-BR" sz="1300"/>
              <a:t>Gerenciador de Tarefas.</a:t>
            </a:r>
            <a:endParaRPr b="1" sz="1300"/>
          </a:p>
        </p:txBody>
      </p:sp>
      <p:cxnSp>
        <p:nvCxnSpPr>
          <p:cNvPr id="178" name="Google Shape;178;p30"/>
          <p:cNvCxnSpPr/>
          <p:nvPr/>
        </p:nvCxnSpPr>
        <p:spPr>
          <a:xfrm flipH="1" rot="10800000">
            <a:off x="797975" y="4349275"/>
            <a:ext cx="519000" cy="141600"/>
          </a:xfrm>
          <a:prstGeom prst="straightConnector1">
            <a:avLst/>
          </a:prstGeom>
          <a:noFill/>
          <a:ln cap="flat" cmpd="sng" w="9525">
            <a:solidFill>
              <a:schemeClr val="accent6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79" name="Google Shape;179;p30"/>
          <p:cNvSpPr/>
          <p:nvPr/>
        </p:nvSpPr>
        <p:spPr>
          <a:xfrm>
            <a:off x="3969225" y="2091425"/>
            <a:ext cx="1144200" cy="493200"/>
          </a:xfrm>
          <a:prstGeom prst="rightArrow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1"/>
          <p:cNvSpPr/>
          <p:nvPr/>
        </p:nvSpPr>
        <p:spPr>
          <a:xfrm>
            <a:off x="8448300" y="56125"/>
            <a:ext cx="625800" cy="575100"/>
          </a:xfrm>
          <a:prstGeom prst="rect">
            <a:avLst/>
          </a:prstGeom>
          <a:solidFill>
            <a:srgbClr val="00415F"/>
          </a:solidFill>
          <a:ln cap="flat" cmpd="sng" w="9525">
            <a:solidFill>
              <a:srgbClr val="00415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5" name="Google Shape;18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48250" y="173025"/>
            <a:ext cx="625900" cy="3413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6" name="Google Shape;186;p31"/>
          <p:cNvGrpSpPr/>
          <p:nvPr/>
        </p:nvGrpSpPr>
        <p:grpSpPr>
          <a:xfrm>
            <a:off x="3874310" y="1341605"/>
            <a:ext cx="2460300" cy="2460300"/>
            <a:chOff x="6254516" y="1318143"/>
            <a:chExt cx="2460300" cy="2460300"/>
          </a:xfrm>
        </p:grpSpPr>
        <p:sp>
          <p:nvSpPr>
            <p:cNvPr id="187" name="Google Shape;187;p31"/>
            <p:cNvSpPr/>
            <p:nvPr/>
          </p:nvSpPr>
          <p:spPr>
            <a:xfrm rot="2700000">
              <a:off x="7239866" y="1053398"/>
              <a:ext cx="489601" cy="2989789"/>
            </a:xfrm>
            <a:prstGeom prst="roundRect">
              <a:avLst>
                <a:gd fmla="val 50000" name="adj"/>
              </a:avLst>
            </a:prstGeom>
            <a:solidFill>
              <a:srgbClr val="0944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31"/>
            <p:cNvSpPr/>
            <p:nvPr/>
          </p:nvSpPr>
          <p:spPr>
            <a:xfrm>
              <a:off x="6443962" y="3255512"/>
              <a:ext cx="326100" cy="326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900">
                  <a:solidFill>
                    <a:srgbClr val="307BF3"/>
                  </a:solidFill>
                  <a:latin typeface="Roboto"/>
                  <a:ea typeface="Roboto"/>
                  <a:cs typeface="Roboto"/>
                  <a:sym typeface="Roboto"/>
                </a:rPr>
                <a:t>2</a:t>
              </a:r>
              <a:endParaRPr b="1" sz="900">
                <a:solidFill>
                  <a:srgbClr val="307BF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9" name="Google Shape;189;p31"/>
            <p:cNvSpPr txBox="1"/>
            <p:nvPr/>
          </p:nvSpPr>
          <p:spPr>
            <a:xfrm rot="-2700000">
              <a:off x="6451963" y="2220899"/>
              <a:ext cx="2378424" cy="342805"/>
            </a:xfrm>
            <a:prstGeom prst="rect">
              <a:avLst/>
            </a:prstGeom>
            <a:solidFill>
              <a:srgbClr val="0944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1100">
                  <a:solidFill>
                    <a:schemeClr val="lt1"/>
                  </a:solidFill>
                  <a:latin typeface="Roboto"/>
                  <a:ea typeface="Roboto"/>
                  <a:cs typeface="Roboto"/>
                  <a:sym typeface="Roboto"/>
                </a:rPr>
                <a:t>Prorrogando o prazo - tarefas</a:t>
              </a:r>
              <a:endParaRPr b="1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90" name="Google Shape;190;p31"/>
          <p:cNvGrpSpPr/>
          <p:nvPr/>
        </p:nvGrpSpPr>
        <p:grpSpPr>
          <a:xfrm>
            <a:off x="2809397" y="1341605"/>
            <a:ext cx="2460300" cy="2460300"/>
            <a:chOff x="284959" y="1318143"/>
            <a:chExt cx="2460300" cy="2460300"/>
          </a:xfrm>
        </p:grpSpPr>
        <p:sp>
          <p:nvSpPr>
            <p:cNvPr id="191" name="Google Shape;191;p31"/>
            <p:cNvSpPr/>
            <p:nvPr/>
          </p:nvSpPr>
          <p:spPr>
            <a:xfrm rot="2700000">
              <a:off x="1270309" y="1053398"/>
              <a:ext cx="489601" cy="2989789"/>
            </a:xfrm>
            <a:prstGeom prst="roundRect">
              <a:avLst>
                <a:gd fmla="val 50000" name="adj"/>
              </a:avLst>
            </a:prstGeom>
            <a:solidFill>
              <a:srgbClr val="B7B7B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31"/>
            <p:cNvSpPr/>
            <p:nvPr/>
          </p:nvSpPr>
          <p:spPr>
            <a:xfrm>
              <a:off x="472955" y="3255512"/>
              <a:ext cx="326100" cy="326100"/>
            </a:xfrm>
            <a:prstGeom prst="ellipse">
              <a:avLst/>
            </a:prstGeom>
            <a:solidFill>
              <a:srgbClr val="B7B7B7"/>
            </a:solidFill>
            <a:ln>
              <a:noFill/>
            </a:ln>
            <a:effectLst>
              <a:outerShdw blurRad="228600" rotWithShape="0" algn="tl" dir="5400000" dist="50800">
                <a:srgbClr val="000000">
                  <a:alpha val="549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900">
                  <a:solidFill>
                    <a:srgbClr val="0944A1"/>
                  </a:solidFill>
                  <a:latin typeface="Roboto"/>
                  <a:ea typeface="Roboto"/>
                  <a:cs typeface="Roboto"/>
                  <a:sym typeface="Roboto"/>
                </a:rPr>
                <a:t>1</a:t>
              </a:r>
              <a:endParaRPr b="1" sz="900">
                <a:solidFill>
                  <a:srgbClr val="0944A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3" name="Google Shape;193;p31"/>
            <p:cNvSpPr txBox="1"/>
            <p:nvPr/>
          </p:nvSpPr>
          <p:spPr>
            <a:xfrm rot="-2700000">
              <a:off x="490517" y="2224349"/>
              <a:ext cx="2368666" cy="342805"/>
            </a:xfrm>
            <a:prstGeom prst="rect">
              <a:avLst/>
            </a:prstGeom>
            <a:solidFill>
              <a:srgbClr val="B7B7B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110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Acesso ao gerenciador</a:t>
              </a:r>
              <a:endParaRPr b="1" sz="11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2"/>
          <p:cNvSpPr txBox="1"/>
          <p:nvPr/>
        </p:nvSpPr>
        <p:spPr>
          <a:xfrm>
            <a:off x="143472" y="229969"/>
            <a:ext cx="4814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lang="pt-BR" sz="1100">
                <a:solidFill>
                  <a:srgbClr val="17365D"/>
                </a:solidFill>
                <a:latin typeface="Verdana"/>
                <a:ea typeface="Verdana"/>
                <a:cs typeface="Verdana"/>
                <a:sym typeface="Verdana"/>
              </a:rPr>
              <a:t>Prorrogando o prazo de uma atividade</a:t>
            </a:r>
            <a:endParaRPr b="0" i="0" sz="500" u="none" cap="none" strike="noStrike">
              <a:solidFill>
                <a:srgbClr val="17365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9" name="Google Shape;199;p32"/>
          <p:cNvGrpSpPr/>
          <p:nvPr/>
        </p:nvGrpSpPr>
        <p:grpSpPr>
          <a:xfrm>
            <a:off x="85097" y="938525"/>
            <a:ext cx="8610746" cy="1271256"/>
            <a:chOff x="87575" y="1309600"/>
            <a:chExt cx="11849107" cy="1979225"/>
          </a:xfrm>
        </p:grpSpPr>
        <p:pic>
          <p:nvPicPr>
            <p:cNvPr id="200" name="Google Shape;200;p3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7575" y="1309600"/>
              <a:ext cx="11849107" cy="1979225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dot"/>
              <a:round/>
              <a:headEnd len="sm" w="sm" type="none"/>
              <a:tailEnd len="sm" w="sm" type="none"/>
            </a:ln>
            <a:effectLst>
              <a:outerShdw blurRad="285750" rotWithShape="0" algn="bl" dir="5400000" dist="190500">
                <a:srgbClr val="000000">
                  <a:alpha val="20000"/>
                </a:srgbClr>
              </a:outerShdw>
            </a:effectLst>
          </p:spPr>
        </p:pic>
        <p:pic>
          <p:nvPicPr>
            <p:cNvPr id="201" name="Google Shape;201;p3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0914975" y="3036025"/>
              <a:ext cx="518350" cy="19935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dot"/>
              <a:round/>
              <a:headEnd len="sm" w="sm" type="none"/>
              <a:tailEnd len="sm" w="sm" type="none"/>
            </a:ln>
            <a:effectLst>
              <a:outerShdw blurRad="285750" rotWithShape="0" algn="bl" dir="5400000" dist="190500">
                <a:srgbClr val="000000">
                  <a:alpha val="20000"/>
                </a:srgbClr>
              </a:outerShdw>
            </a:effectLst>
          </p:spPr>
        </p:pic>
      </p:grpSp>
      <p:pic>
        <p:nvPicPr>
          <p:cNvPr id="202" name="Google Shape;202;p3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675463" y="2755125"/>
            <a:ext cx="1076280" cy="752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</p:pic>
      <p:cxnSp>
        <p:nvCxnSpPr>
          <p:cNvPr id="203" name="Google Shape;203;p32"/>
          <p:cNvCxnSpPr>
            <a:endCxn id="202" idx="0"/>
          </p:cNvCxnSpPr>
          <p:nvPr/>
        </p:nvCxnSpPr>
        <p:spPr>
          <a:xfrm flipH="1">
            <a:off x="8213603" y="2207925"/>
            <a:ext cx="319500" cy="5472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4" name="Google Shape;204;p32"/>
          <p:cNvSpPr/>
          <p:nvPr/>
        </p:nvSpPr>
        <p:spPr>
          <a:xfrm>
            <a:off x="8501304" y="2037358"/>
            <a:ext cx="144900" cy="1215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32"/>
          <p:cNvSpPr/>
          <p:nvPr/>
        </p:nvSpPr>
        <p:spPr>
          <a:xfrm>
            <a:off x="7702631" y="3132441"/>
            <a:ext cx="568200" cy="1797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6" name="Google Shape;206;p3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60447" y="2830744"/>
            <a:ext cx="3411093" cy="2200706"/>
          </a:xfrm>
          <a:prstGeom prst="rect">
            <a:avLst/>
          </a:prstGeom>
          <a:noFill/>
          <a:ln>
            <a:noFill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</p:pic>
      <p:cxnSp>
        <p:nvCxnSpPr>
          <p:cNvPr id="207" name="Google Shape;207;p32"/>
          <p:cNvCxnSpPr>
            <a:stCxn id="205" idx="1"/>
          </p:cNvCxnSpPr>
          <p:nvPr/>
        </p:nvCxnSpPr>
        <p:spPr>
          <a:xfrm rot="10800000">
            <a:off x="4246331" y="2867991"/>
            <a:ext cx="3456300" cy="3543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8" name="Google Shape;208;p32"/>
          <p:cNvSpPr/>
          <p:nvPr/>
        </p:nvSpPr>
        <p:spPr>
          <a:xfrm>
            <a:off x="3992850" y="3189600"/>
            <a:ext cx="186900" cy="179700"/>
          </a:xfrm>
          <a:prstGeom prst="ellipse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9" name="Google Shape;209;p3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215300" y="3111497"/>
            <a:ext cx="350044" cy="2214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3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495650" y="3738694"/>
            <a:ext cx="2925001" cy="1069079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dot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</p:pic>
      <p:cxnSp>
        <p:nvCxnSpPr>
          <p:cNvPr id="211" name="Google Shape;211;p32"/>
          <p:cNvCxnSpPr>
            <a:stCxn id="208" idx="5"/>
          </p:cNvCxnSpPr>
          <p:nvPr/>
        </p:nvCxnSpPr>
        <p:spPr>
          <a:xfrm>
            <a:off x="4152379" y="3342984"/>
            <a:ext cx="1683000" cy="609300"/>
          </a:xfrm>
          <a:prstGeom prst="straightConnector1">
            <a:avLst/>
          </a:prstGeom>
          <a:noFill/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12" name="Google Shape;212;p32"/>
          <p:cNvSpPr txBox="1"/>
          <p:nvPr/>
        </p:nvSpPr>
        <p:spPr>
          <a:xfrm>
            <a:off x="-37369" y="638119"/>
            <a:ext cx="8886900" cy="29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pt-B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1- </a:t>
            </a:r>
            <a:r>
              <a:rPr b="0" i="0" lang="pt-BR" sz="1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Caso queira </a:t>
            </a:r>
            <a:r>
              <a:rPr b="1" i="0" lang="pt-BR" sz="1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alterar </a:t>
            </a:r>
            <a:r>
              <a:rPr b="0" i="0" lang="pt-BR" sz="1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 prazo da atividade</a:t>
            </a:r>
            <a:r>
              <a:rPr lang="pt-B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acesse o menu lateral, </a:t>
            </a:r>
            <a:r>
              <a:rPr lang="pt-B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clicando em </a:t>
            </a:r>
            <a:r>
              <a:rPr b="1" lang="pt-B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Atividades</a:t>
            </a:r>
            <a:r>
              <a:rPr lang="pt-B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sz="1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C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213" name="Google Shape;213;p32"/>
          <p:cNvCxnSpPr>
            <a:endCxn id="204" idx="1"/>
          </p:cNvCxnSpPr>
          <p:nvPr/>
        </p:nvCxnSpPr>
        <p:spPr>
          <a:xfrm>
            <a:off x="6077304" y="839908"/>
            <a:ext cx="2424000" cy="1258200"/>
          </a:xfrm>
          <a:prstGeom prst="straightConnector1">
            <a:avLst/>
          </a:prstGeom>
          <a:noFill/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14" name="Google Shape;214;p32"/>
          <p:cNvSpPr txBox="1"/>
          <p:nvPr/>
        </p:nvSpPr>
        <p:spPr>
          <a:xfrm>
            <a:off x="4530488" y="3111488"/>
            <a:ext cx="2003700" cy="4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pt-B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Clique no ícone </a:t>
            </a:r>
            <a:r>
              <a:rPr b="1" i="0" lang="pt-B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datas</a:t>
            </a:r>
            <a:r>
              <a:rPr b="0" i="0" lang="pt-B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32"/>
          <p:cNvSpPr txBox="1"/>
          <p:nvPr/>
        </p:nvSpPr>
        <p:spPr>
          <a:xfrm>
            <a:off x="7532081" y="3910706"/>
            <a:ext cx="1420500" cy="8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pt-B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Altere aqui o prazo</a:t>
            </a:r>
            <a:r>
              <a:rPr b="0" i="0" lang="pt-B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b="0" i="0" lang="pt-B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Depois clique em </a:t>
            </a:r>
            <a:r>
              <a:rPr b="1" i="0" lang="pt-B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salvar</a:t>
            </a:r>
            <a:r>
              <a:rPr b="0" i="0" lang="pt-BR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6" name="Google Shape;216;p32"/>
          <p:cNvCxnSpPr/>
          <p:nvPr/>
        </p:nvCxnSpPr>
        <p:spPr>
          <a:xfrm>
            <a:off x="6302288" y="4303519"/>
            <a:ext cx="1457700" cy="112200"/>
          </a:xfrm>
          <a:prstGeom prst="straightConnector1">
            <a:avLst/>
          </a:prstGeom>
          <a:noFill/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17" name="Google Shape;217;p32"/>
          <p:cNvSpPr/>
          <p:nvPr/>
        </p:nvSpPr>
        <p:spPr>
          <a:xfrm>
            <a:off x="7082438" y="4598325"/>
            <a:ext cx="251400" cy="1797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32"/>
          <p:cNvSpPr/>
          <p:nvPr/>
        </p:nvSpPr>
        <p:spPr>
          <a:xfrm>
            <a:off x="231527" y="1774803"/>
            <a:ext cx="550500" cy="1536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32"/>
          <p:cNvSpPr txBox="1"/>
          <p:nvPr/>
        </p:nvSpPr>
        <p:spPr>
          <a:xfrm>
            <a:off x="1475194" y="2395256"/>
            <a:ext cx="84750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2- </a:t>
            </a:r>
            <a:r>
              <a:rPr lang="pt-B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Depois clique nos 3 pontinhos. Em seguida, em </a:t>
            </a:r>
            <a:r>
              <a:rPr b="1" lang="pt-B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editar</a:t>
            </a:r>
            <a:r>
              <a:rPr lang="pt-BR" sz="1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sz="1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3"/>
          <p:cNvSpPr txBox="1"/>
          <p:nvPr/>
        </p:nvSpPr>
        <p:spPr>
          <a:xfrm>
            <a:off x="143472" y="229969"/>
            <a:ext cx="4814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lang="pt-BR" sz="1100">
                <a:solidFill>
                  <a:srgbClr val="17365D"/>
                </a:solidFill>
                <a:latin typeface="Verdana"/>
                <a:ea typeface="Verdana"/>
                <a:cs typeface="Verdana"/>
                <a:sym typeface="Verdana"/>
              </a:rPr>
              <a:t>Prorrogando o prazo de uma atividade</a:t>
            </a:r>
            <a:endParaRPr b="0" i="0" sz="500" u="none" cap="none" strike="noStrike">
              <a:solidFill>
                <a:srgbClr val="17365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5" name="Google Shape;225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0727" y="640430"/>
            <a:ext cx="5987124" cy="386265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  <a:effectLst>
            <a:outerShdw blurRad="342900" rotWithShape="0" algn="bl" dir="5400000" dist="209550">
              <a:srgbClr val="000000">
                <a:alpha val="20000"/>
              </a:srgbClr>
            </a:outerShdw>
          </a:effectLst>
        </p:spPr>
      </p:pic>
      <p:pic>
        <p:nvPicPr>
          <p:cNvPr id="226" name="Google Shape;226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64725" y="3873225"/>
            <a:ext cx="1173125" cy="446900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33"/>
          <p:cNvSpPr/>
          <p:nvPr/>
        </p:nvSpPr>
        <p:spPr>
          <a:xfrm>
            <a:off x="5173575" y="4007675"/>
            <a:ext cx="976800" cy="2601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8" name="Google Shape;228;p33"/>
          <p:cNvCxnSpPr>
            <a:stCxn id="227" idx="3"/>
          </p:cNvCxnSpPr>
          <p:nvPr/>
        </p:nvCxnSpPr>
        <p:spPr>
          <a:xfrm flipH="1" rot="10800000">
            <a:off x="6150375" y="2746325"/>
            <a:ext cx="789300" cy="1391400"/>
          </a:xfrm>
          <a:prstGeom prst="straightConnector1">
            <a:avLst/>
          </a:prstGeom>
          <a:noFill/>
          <a:ln cap="flat" cmpd="sng" w="9525">
            <a:solidFill>
              <a:schemeClr val="accent4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29" name="Google Shape;229;p33"/>
          <p:cNvSpPr txBox="1"/>
          <p:nvPr/>
        </p:nvSpPr>
        <p:spPr>
          <a:xfrm>
            <a:off x="6879800" y="2246400"/>
            <a:ext cx="1695000" cy="6507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300"/>
              <a:t>Clique no botão </a:t>
            </a:r>
            <a:r>
              <a:rPr b="1" lang="pt-BR" sz="1300"/>
              <a:t>salvar </a:t>
            </a:r>
            <a:r>
              <a:rPr lang="pt-BR" sz="1300"/>
              <a:t>para concluir a ação.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33"/>
          <p:cNvSpPr txBox="1"/>
          <p:nvPr/>
        </p:nvSpPr>
        <p:spPr>
          <a:xfrm>
            <a:off x="6405045" y="3490050"/>
            <a:ext cx="2644500" cy="8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t-BR" sz="1900">
                <a:solidFill>
                  <a:srgbClr val="C00000"/>
                </a:solidFill>
              </a:rPr>
              <a:t>Importante!</a:t>
            </a:r>
            <a:endParaRPr sz="1900">
              <a:solidFill>
                <a:srgbClr val="C0000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i="1" lang="pt-BR" sz="1100"/>
              <a:t>Não se esqueça de clicar nesse botão após realizar a alteração na data. Caso contrário o prazo não será modificado</a:t>
            </a:r>
            <a:r>
              <a:rPr lang="pt-BR" sz="1100"/>
              <a:t>.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3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37" name="Google Shape;237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399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2075" y="195950"/>
            <a:ext cx="2898725" cy="1067150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34"/>
          <p:cNvSpPr txBox="1"/>
          <p:nvPr/>
        </p:nvSpPr>
        <p:spPr>
          <a:xfrm>
            <a:off x="3762275" y="2307400"/>
            <a:ext cx="5458500" cy="14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pt-BR" sz="1900">
                <a:solidFill>
                  <a:srgbClr val="22435E"/>
                </a:solidFill>
                <a:latin typeface="Calibri"/>
                <a:ea typeface="Calibri"/>
                <a:cs typeface="Calibri"/>
                <a:sym typeface="Calibri"/>
              </a:rPr>
              <a:t>Dúvidas?</a:t>
            </a:r>
            <a:r>
              <a:rPr lang="pt-BR" sz="1900">
                <a:solidFill>
                  <a:srgbClr val="2243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900">
              <a:solidFill>
                <a:srgbClr val="22435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900">
              <a:solidFill>
                <a:srgbClr val="22435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600">
                <a:solidFill>
                  <a:srgbClr val="22435E"/>
                </a:solidFill>
                <a:latin typeface="Calibri"/>
                <a:ea typeface="Calibri"/>
                <a:cs typeface="Calibri"/>
                <a:sym typeface="Calibri"/>
              </a:rPr>
              <a:t>Entre em contato com a Central de Atendimento da SEDUC:</a:t>
            </a:r>
            <a:endParaRPr sz="1600">
              <a:solidFill>
                <a:srgbClr val="22435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1900">
                <a:solidFill>
                  <a:srgbClr val="22435E"/>
                </a:solidFill>
                <a:latin typeface="Calibri"/>
                <a:ea typeface="Calibri"/>
                <a:cs typeface="Calibri"/>
                <a:sym typeface="Calibri"/>
              </a:rPr>
              <a:t>📞</a:t>
            </a:r>
            <a:r>
              <a:rPr b="1" lang="pt-BR" sz="1700">
                <a:solidFill>
                  <a:srgbClr val="22435E"/>
                </a:solidFill>
                <a:latin typeface="Calibri"/>
                <a:ea typeface="Calibri"/>
                <a:cs typeface="Calibri"/>
                <a:sym typeface="Calibri"/>
              </a:rPr>
              <a:t> 0800-770-0012</a:t>
            </a:r>
            <a:r>
              <a:rPr lang="pt-BR" sz="1900">
                <a:solidFill>
                  <a:srgbClr val="22435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700">
                <a:solidFill>
                  <a:srgbClr val="22435E"/>
                </a:solidFill>
                <a:latin typeface="Calibri"/>
                <a:ea typeface="Calibri"/>
                <a:cs typeface="Calibri"/>
                <a:sym typeface="Calibri"/>
              </a:rPr>
              <a:t>(de segunda a sexta, das 07h às 19h)</a:t>
            </a:r>
            <a:endParaRPr sz="1700">
              <a:solidFill>
                <a:srgbClr val="22435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>
                <a:solidFill>
                  <a:srgbClr val="22435E"/>
                </a:solidFill>
                <a:latin typeface="Calibri"/>
                <a:ea typeface="Calibri"/>
                <a:cs typeface="Calibri"/>
                <a:sym typeface="Calibri"/>
              </a:rPr>
              <a:t>💻 </a:t>
            </a:r>
            <a:r>
              <a:rPr lang="pt-BR" sz="19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https://atendimento.educacao.sp.gov.br</a:t>
            </a:r>
            <a:endParaRPr sz="1900">
              <a:solidFill>
                <a:srgbClr val="22435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0" name="Google Shape;240;p3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6600" y="4168000"/>
            <a:ext cx="2714302" cy="1111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