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89" r:id="rId3"/>
    <p:sldId id="290" r:id="rId4"/>
    <p:sldId id="291" r:id="rId5"/>
    <p:sldId id="292" r:id="rId6"/>
    <p:sldId id="293" r:id="rId7"/>
  </p:sldIdLst>
  <p:sldSz cx="9144000" cy="5143500" type="screen16x9"/>
  <p:notesSz cx="6858000" cy="9144000"/>
  <p:defaultTextStyle>
    <a:defPPr>
      <a:defRPr lang="pt-BR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3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2C4"/>
    <a:srgbClr val="A6C0E6"/>
    <a:srgbClr val="E79BE3"/>
    <a:srgbClr val="FE8991"/>
    <a:srgbClr val="DF2C2C"/>
    <a:srgbClr val="6265D8"/>
    <a:srgbClr val="5C657F"/>
    <a:srgbClr val="ED1C24"/>
    <a:srgbClr val="FFFFFF"/>
    <a:srgbClr val="C3A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5122" autoAdjust="0"/>
  </p:normalViewPr>
  <p:slideViewPr>
    <p:cSldViewPr showGuides="1">
      <p:cViewPr varScale="1">
        <p:scale>
          <a:sx n="140" d="100"/>
          <a:sy n="140" d="100"/>
        </p:scale>
        <p:origin x="498" y="120"/>
      </p:cViewPr>
      <p:guideLst>
        <p:guide orient="horz" pos="3047"/>
        <p:guide pos="3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22" d="100"/>
          <a:sy n="122" d="100"/>
        </p:scale>
        <p:origin x="4932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2850566-DEEB-E7B9-B874-CF22DCA836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5C8B724-C8FB-0162-CA63-EB41C72BB9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7C08D-DA16-4242-98A9-07486BD9359F}" type="datetimeFigureOut">
              <a:rPr lang="pt-BR" smtClean="0"/>
              <a:t>29/05/2025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6609E84-9A8D-9212-E127-CAD269377B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33A413-31A4-4FDA-6EFC-318EAF1356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78591-06B4-484E-8DD6-EB6E5B565E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18042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4671D-91CA-49A0-9207-0EBEA20498CF}" type="datetimeFigureOut">
              <a:rPr lang="pt-BR" smtClean="0"/>
              <a:t>29/05/2025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0D057-C3AD-482D-96E8-2134EA48E5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17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30" name="Google Shape;3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880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0D057-C3AD-482D-96E8-2134EA48E5A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00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0D057-C3AD-482D-96E8-2134EA48E5A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128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0D057-C3AD-482D-96E8-2134EA48E5A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15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0D057-C3AD-482D-96E8-2134EA48E5A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168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0D057-C3AD-482D-96E8-2134EA48E5A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51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9E895824-178B-4719-9A8A-53261A2896E0}" type="datetimeFigureOut">
              <a:rPr lang="pt-BR" smtClean="0"/>
              <a:t>29/05/2025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BEBCAB1B-3AD7-4920-8B8D-3D6748204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66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64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>
            <a:extLst>
              <a:ext uri="{FF2B5EF4-FFF2-40B4-BE49-F238E27FC236}">
                <a16:creationId xmlns:a16="http://schemas.microsoft.com/office/drawing/2014/main" id="{4447420D-1F2F-5C0B-FBCF-173C51A9BE28}"/>
              </a:ext>
            </a:extLst>
          </p:cNvPr>
          <p:cNvGrpSpPr/>
          <p:nvPr userDrawn="1"/>
        </p:nvGrpSpPr>
        <p:grpSpPr>
          <a:xfrm>
            <a:off x="251520" y="0"/>
            <a:ext cx="8892480" cy="5143500"/>
            <a:chOff x="251520" y="0"/>
            <a:chExt cx="8892480" cy="5143500"/>
          </a:xfrm>
        </p:grpSpPr>
        <p:grpSp>
          <p:nvGrpSpPr>
            <p:cNvPr id="7" name="Grupo 1">
              <a:extLst>
                <a:ext uri="{FF2B5EF4-FFF2-40B4-BE49-F238E27FC236}">
                  <a16:creationId xmlns:a16="http://schemas.microsoft.com/office/drawing/2014/main" id="{752934C4-7F42-F48C-90E3-645F928D2602}"/>
                </a:ext>
              </a:extLst>
            </p:cNvPr>
            <p:cNvGrpSpPr/>
            <p:nvPr userDrawn="1"/>
          </p:nvGrpSpPr>
          <p:grpSpPr>
            <a:xfrm>
              <a:off x="6876257" y="2571749"/>
              <a:ext cx="2267743" cy="2571749"/>
              <a:chOff x="7218294" y="2941838"/>
              <a:chExt cx="1674185" cy="1898621"/>
            </a:xfrm>
          </p:grpSpPr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1288EABC-0977-8A87-A011-02345000B5D9}"/>
                  </a:ext>
                </a:extLst>
              </p:cNvPr>
              <p:cNvSpPr/>
              <p:nvPr userDrawn="1"/>
            </p:nvSpPr>
            <p:spPr>
              <a:xfrm>
                <a:off x="7218294" y="2941838"/>
                <a:ext cx="1674185" cy="1898621"/>
              </a:xfrm>
              <a:prstGeom prst="rect">
                <a:avLst/>
              </a:prstGeom>
              <a:solidFill>
                <a:schemeClr val="bg1">
                  <a:lumMod val="75000"/>
                  <a:alpha val="61176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rtlCol="0" anchor="ctr"/>
              <a:lstStyle/>
              <a:p>
                <a:pPr algn="ctr"/>
                <a:endParaRPr lang="pt-BR" sz="2400"/>
              </a:p>
            </p:txBody>
          </p:sp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C39EC3EF-FB46-2B49-D4F9-F30E2D32884E}"/>
                  </a:ext>
                </a:extLst>
              </p:cNvPr>
              <p:cNvSpPr txBox="1"/>
              <p:nvPr userDrawn="1"/>
            </p:nvSpPr>
            <p:spPr>
              <a:xfrm>
                <a:off x="7310366" y="3792409"/>
                <a:ext cx="1512168" cy="238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500" b="1" dirty="0"/>
                  <a:t>INTÉRPRETE LIBRAS</a:t>
                </a:r>
              </a:p>
            </p:txBody>
          </p:sp>
        </p:grp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5D1DB3CC-93F8-EAF3-37B3-1F9433A539F5}"/>
                </a:ext>
              </a:extLst>
            </p:cNvPr>
            <p:cNvCxnSpPr/>
            <p:nvPr userDrawn="1"/>
          </p:nvCxnSpPr>
          <p:spPr>
            <a:xfrm>
              <a:off x="251520" y="0"/>
              <a:ext cx="0" cy="5141913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DC417A61-967D-60FF-7413-10EA1EDB3D9E}"/>
                </a:ext>
              </a:extLst>
            </p:cNvPr>
            <p:cNvCxnSpPr/>
            <p:nvPr userDrawn="1"/>
          </p:nvCxnSpPr>
          <p:spPr>
            <a:xfrm>
              <a:off x="8892480" y="1587"/>
              <a:ext cx="0" cy="5141913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93956B0F-81A3-727C-8393-0DB09CA333CF}"/>
              </a:ext>
            </a:extLst>
          </p:cNvPr>
          <p:cNvCxnSpPr/>
          <p:nvPr userDrawn="1"/>
        </p:nvCxnSpPr>
        <p:spPr>
          <a:xfrm>
            <a:off x="0" y="267494"/>
            <a:ext cx="914400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AA87BE1E-8938-7DC5-5B71-BF76D260C5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4390170"/>
            <a:ext cx="1944216" cy="485836"/>
          </a:xfrm>
          <a:prstGeom prst="rect">
            <a:avLst/>
          </a:prstGeom>
        </p:spPr>
      </p:pic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3003F73C-FB56-6FE1-68DC-022EA0C11D42}"/>
              </a:ext>
            </a:extLst>
          </p:cNvPr>
          <p:cNvCxnSpPr/>
          <p:nvPr userDrawn="1"/>
        </p:nvCxnSpPr>
        <p:spPr>
          <a:xfrm>
            <a:off x="0" y="4371950"/>
            <a:ext cx="9144000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21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140848B-40A1-323C-8C89-546F9CB94CA0}"/>
              </a:ext>
            </a:extLst>
          </p:cNvPr>
          <p:cNvGrpSpPr/>
          <p:nvPr/>
        </p:nvGrpSpPr>
        <p:grpSpPr>
          <a:xfrm>
            <a:off x="8400" y="-13713"/>
            <a:ext cx="9144000" cy="5143500"/>
            <a:chOff x="0" y="0"/>
            <a:chExt cx="9144000" cy="5143500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97FD462B-A9BE-538D-8D7B-2E06A99E88F3}"/>
                </a:ext>
              </a:extLst>
            </p:cNvPr>
            <p:cNvSpPr/>
            <p:nvPr/>
          </p:nvSpPr>
          <p:spPr>
            <a:xfrm>
              <a:off x="0" y="2355726"/>
              <a:ext cx="9144000" cy="27877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 descr="Logotipo&#10;&#10;Descrição gerada automaticamente">
              <a:extLst>
                <a:ext uri="{FF2B5EF4-FFF2-40B4-BE49-F238E27FC236}">
                  <a16:creationId xmlns:a16="http://schemas.microsoft.com/office/drawing/2014/main" id="{D4AC97A1-42BA-BB50-4C78-A4730C96C6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0200"/>
            <a:stretch/>
          </p:blipFill>
          <p:spPr>
            <a:xfrm>
              <a:off x="2975" y="0"/>
              <a:ext cx="9141025" cy="4618906"/>
            </a:xfrm>
            <a:prstGeom prst="rect">
              <a:avLst/>
            </a:prstGeom>
          </p:spPr>
        </p:pic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1E2DCA3B-6EE9-F561-A1AA-D4756B899678}"/>
                </a:ext>
              </a:extLst>
            </p:cNvPr>
            <p:cNvSpPr/>
            <p:nvPr/>
          </p:nvSpPr>
          <p:spPr>
            <a:xfrm>
              <a:off x="1765176" y="1255068"/>
              <a:ext cx="3960440" cy="15121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5" name="Imagem 14" descr="Logotipo&#10;&#10;Descrição gerada automaticamente">
              <a:extLst>
                <a:ext uri="{FF2B5EF4-FFF2-40B4-BE49-F238E27FC236}">
                  <a16:creationId xmlns:a16="http://schemas.microsoft.com/office/drawing/2014/main" id="{9D0A10B8-D34F-5F1E-DAD4-9F0317314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97224" y="679004"/>
              <a:ext cx="4320480" cy="3067827"/>
            </a:xfrm>
            <a:prstGeom prst="rect">
              <a:avLst/>
            </a:prstGeom>
          </p:spPr>
        </p:pic>
        <p:pic>
          <p:nvPicPr>
            <p:cNvPr id="3" name="Imagem 2" descr="Logotipo&#10;&#10;Descrição gerada automaticamente">
              <a:extLst>
                <a:ext uri="{FF2B5EF4-FFF2-40B4-BE49-F238E27FC236}">
                  <a16:creationId xmlns:a16="http://schemas.microsoft.com/office/drawing/2014/main" id="{8D245FB2-FB29-B8B8-2302-E9EE46F3A1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0966" t="95199"/>
            <a:stretch/>
          </p:blipFill>
          <p:spPr>
            <a:xfrm>
              <a:off x="7404100" y="4587974"/>
              <a:ext cx="1739900" cy="246938"/>
            </a:xfrm>
            <a:prstGeom prst="rect">
              <a:avLst/>
            </a:prstGeom>
          </p:spPr>
        </p:pic>
        <p:pic>
          <p:nvPicPr>
            <p:cNvPr id="4" name="Imagem 3" descr="Logotipo&#10;&#10;Descrição gerada automaticamente">
              <a:extLst>
                <a:ext uri="{FF2B5EF4-FFF2-40B4-BE49-F238E27FC236}">
                  <a16:creationId xmlns:a16="http://schemas.microsoft.com/office/drawing/2014/main" id="{A2B5F9F2-36B9-F670-423D-E16080F76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0966" t="95199"/>
            <a:stretch/>
          </p:blipFill>
          <p:spPr>
            <a:xfrm>
              <a:off x="7404100" y="4803998"/>
              <a:ext cx="1739900" cy="246938"/>
            </a:xfrm>
            <a:prstGeom prst="rect">
              <a:avLst/>
            </a:prstGeom>
          </p:spPr>
        </p:pic>
        <p:pic>
          <p:nvPicPr>
            <p:cNvPr id="5" name="Imagem 4" descr="Logotipo&#10;&#10;Descrição gerada automaticamente">
              <a:extLst>
                <a:ext uri="{FF2B5EF4-FFF2-40B4-BE49-F238E27FC236}">
                  <a16:creationId xmlns:a16="http://schemas.microsoft.com/office/drawing/2014/main" id="{71DE77E5-17BB-9BBF-EB92-5DB1DDD118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0966" t="95199"/>
            <a:stretch/>
          </p:blipFill>
          <p:spPr>
            <a:xfrm>
              <a:off x="7404100" y="4896562"/>
              <a:ext cx="1739900" cy="246938"/>
            </a:xfrm>
            <a:prstGeom prst="rect">
              <a:avLst/>
            </a:prstGeom>
          </p:spPr>
        </p:pic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13A7B443-C9E6-0B8C-6934-1305CC530B57}"/>
                </a:ext>
              </a:extLst>
            </p:cNvPr>
            <p:cNvSpPr/>
            <p:nvPr/>
          </p:nvSpPr>
          <p:spPr>
            <a:xfrm>
              <a:off x="0" y="4227934"/>
              <a:ext cx="7452320" cy="915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6416B3-E542-A8F0-82C8-7D4AF6FF1875}"/>
              </a:ext>
            </a:extLst>
          </p:cNvPr>
          <p:cNvSpPr txBox="1"/>
          <p:nvPr/>
        </p:nvSpPr>
        <p:spPr>
          <a:xfrm>
            <a:off x="683568" y="3777356"/>
            <a:ext cx="7524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Auxílio Maternidade – </a:t>
            </a:r>
            <a:r>
              <a:rPr lang="pt-B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Cat.O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1400" b="1" dirty="0">
                <a:latin typeface="Calibri" panose="020F0502020204030204" pitchFamily="34" charset="0"/>
                <a:cs typeface="Calibri" panose="020F0502020204030204" pitchFamily="34" charset="0"/>
              </a:rPr>
              <a:t>Procedimentos para pagamento junto ao </a:t>
            </a:r>
          </a:p>
          <a:p>
            <a:pPr algn="ctr"/>
            <a:r>
              <a:rPr lang="pt-BR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CDPe</a:t>
            </a:r>
            <a:r>
              <a:rPr lang="pt-BR" sz="1400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t-BR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CRDPe</a:t>
            </a:r>
            <a:endParaRPr lang="pt-B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8C94B953-D4CE-07F1-08FF-A5839211A3C9}"/>
              </a:ext>
            </a:extLst>
          </p:cNvPr>
          <p:cNvCxnSpPr>
            <a:cxnSpLocks/>
          </p:cNvCxnSpPr>
          <p:nvPr/>
        </p:nvCxnSpPr>
        <p:spPr>
          <a:xfrm>
            <a:off x="485800" y="3935541"/>
            <a:ext cx="0" cy="576064"/>
          </a:xfrm>
          <a:prstGeom prst="line">
            <a:avLst/>
          </a:prstGeom>
          <a:ln w="28575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4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ED95D4-600A-06D2-E313-AFE8E983BC8E}"/>
              </a:ext>
            </a:extLst>
          </p:cNvPr>
          <p:cNvSpPr/>
          <p:nvPr/>
        </p:nvSpPr>
        <p:spPr>
          <a:xfrm>
            <a:off x="467545" y="1275606"/>
            <a:ext cx="7920879" cy="34178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E885800-2147-D0DB-F655-D102F6C2E313}"/>
              </a:ext>
            </a:extLst>
          </p:cNvPr>
          <p:cNvGrpSpPr/>
          <p:nvPr/>
        </p:nvGrpSpPr>
        <p:grpSpPr>
          <a:xfrm>
            <a:off x="-79336" y="-38014"/>
            <a:ext cx="9223336" cy="5219527"/>
            <a:chOff x="-78926" y="-20111"/>
            <a:chExt cx="9223336" cy="5219527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98075FA-563B-7E17-62B1-30924A8C3F43}"/>
                </a:ext>
              </a:extLst>
            </p:cNvPr>
            <p:cNvGrpSpPr/>
            <p:nvPr/>
          </p:nvGrpSpPr>
          <p:grpSpPr>
            <a:xfrm rot="10800000">
              <a:off x="-78926" y="4364951"/>
              <a:ext cx="9223336" cy="834465"/>
              <a:chOff x="-410" y="-50216"/>
              <a:chExt cx="9223336" cy="834465"/>
            </a:xfrm>
          </p:grpSpPr>
          <p:pic>
            <p:nvPicPr>
              <p:cNvPr id="16" name="Imagem 15" descr="Logotipo&#10;&#10;Descrição gerada automaticamente com confiança média">
                <a:extLst>
                  <a:ext uri="{FF2B5EF4-FFF2-40B4-BE49-F238E27FC236}">
                    <a16:creationId xmlns:a16="http://schemas.microsoft.com/office/drawing/2014/main" id="{45881793-5D28-8A92-9C05-0B9D66D512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8100391" y="-50216"/>
                <a:ext cx="1122535" cy="834465"/>
              </a:xfrm>
              <a:prstGeom prst="rect">
                <a:avLst/>
              </a:prstGeom>
            </p:spPr>
          </p:pic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9E49A97-3471-A36A-A021-4D6173329C5E}"/>
                  </a:ext>
                </a:extLst>
              </p:cNvPr>
              <p:cNvSpPr/>
              <p:nvPr/>
            </p:nvSpPr>
            <p:spPr>
              <a:xfrm>
                <a:off x="-410" y="3244"/>
                <a:ext cx="9036496" cy="284670"/>
              </a:xfrm>
              <a:prstGeom prst="rect">
                <a:avLst/>
              </a:prstGeom>
              <a:solidFill>
                <a:srgbClr val="ED1C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27BA2B99-9021-B012-EE4C-FC7AA9F0D215}"/>
                </a:ext>
              </a:extLst>
            </p:cNvPr>
            <p:cNvGrpSpPr/>
            <p:nvPr/>
          </p:nvGrpSpPr>
          <p:grpSpPr>
            <a:xfrm>
              <a:off x="410" y="-20111"/>
              <a:ext cx="9144000" cy="771552"/>
              <a:chOff x="410" y="-20111"/>
              <a:chExt cx="9144000" cy="771552"/>
            </a:xfrm>
          </p:grpSpPr>
          <p:pic>
            <p:nvPicPr>
              <p:cNvPr id="2" name="Imagem 1" descr="Logotipo&#10;&#10;Descrição gerada automaticamente">
                <a:extLst>
                  <a:ext uri="{FF2B5EF4-FFF2-40B4-BE49-F238E27FC236}">
                    <a16:creationId xmlns:a16="http://schemas.microsoft.com/office/drawing/2014/main" id="{2B756B2C-FF4C-FAE1-C78F-1FAF0758D5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2404531" y="-20111"/>
                <a:ext cx="6739879" cy="771552"/>
              </a:xfrm>
              <a:prstGeom prst="rect">
                <a:avLst/>
              </a:prstGeom>
            </p:spPr>
          </p:pic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467A084E-6898-EE95-4235-906E72CB7116}"/>
                  </a:ext>
                </a:extLst>
              </p:cNvPr>
              <p:cNvSpPr/>
              <p:nvPr/>
            </p:nvSpPr>
            <p:spPr>
              <a:xfrm>
                <a:off x="410" y="-17328"/>
                <a:ext cx="8172400" cy="2723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5A6B52A-ACD6-19C1-2156-8B01680D34B5}"/>
              </a:ext>
            </a:extLst>
          </p:cNvPr>
          <p:cNvSpPr txBox="1"/>
          <p:nvPr/>
        </p:nvSpPr>
        <p:spPr>
          <a:xfrm>
            <a:off x="402592" y="435004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400"/>
            </a:lvl1pPr>
          </a:lstStyle>
          <a:p>
            <a:r>
              <a:rPr lang="pt-BR" b="1" dirty="0"/>
              <a:t>Do valor</a:t>
            </a:r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9CB0EB6E-3B87-F20A-4DF0-6D5DDAEF5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2008" y="1206558"/>
            <a:ext cx="7316416" cy="3091187"/>
          </a:xfrm>
        </p:spPr>
        <p:txBody>
          <a:bodyPr/>
          <a:lstStyle/>
          <a:p>
            <a:pPr marL="285750" indent="-285750" algn="l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1800" b="0" i="0" u="none" strike="noStrike" dirty="0">
                <a:solidFill>
                  <a:srgbClr val="3F3F3F"/>
                </a:solidFill>
                <a:effectLst/>
                <a:latin typeface="+mj-lt"/>
              </a:rPr>
              <a:t>O valor do auxílio-maternidade será igual à remuneração no mês do afastamento ou, ainda, na hipótese de salário total ou parcialmente variável, será calculado sobre a média aritmética da remuneração percebida pela contratada, considerando os últimos vencimentos até o limite de 6 (seis), assegurando-se sempre o valor de, ao menos, um salário mínimo, cujo montante deverá ser compensado na forma estabelecida pelo artigo 72, §1º, da Lei nº 8.213/1991</a:t>
            </a:r>
            <a:endParaRPr lang="pt-BR" sz="18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285750" indent="-285750" algn="l"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800" b="1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96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9FD178F9-DC3D-9640-83AB-2A7CABA411C1}"/>
              </a:ext>
            </a:extLst>
          </p:cNvPr>
          <p:cNvSpPr/>
          <p:nvPr/>
        </p:nvSpPr>
        <p:spPr>
          <a:xfrm>
            <a:off x="226528" y="748801"/>
            <a:ext cx="8690943" cy="32428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E885800-2147-D0DB-F655-D102F6C2E313}"/>
              </a:ext>
            </a:extLst>
          </p:cNvPr>
          <p:cNvGrpSpPr/>
          <p:nvPr/>
        </p:nvGrpSpPr>
        <p:grpSpPr>
          <a:xfrm>
            <a:off x="-79336" y="-38014"/>
            <a:ext cx="9223336" cy="5219527"/>
            <a:chOff x="-78926" y="-20111"/>
            <a:chExt cx="9223336" cy="5219527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98075FA-563B-7E17-62B1-30924A8C3F43}"/>
                </a:ext>
              </a:extLst>
            </p:cNvPr>
            <p:cNvGrpSpPr/>
            <p:nvPr/>
          </p:nvGrpSpPr>
          <p:grpSpPr>
            <a:xfrm rot="10800000">
              <a:off x="-78926" y="4364951"/>
              <a:ext cx="9223336" cy="834465"/>
              <a:chOff x="-410" y="-50216"/>
              <a:chExt cx="9223336" cy="834465"/>
            </a:xfrm>
          </p:grpSpPr>
          <p:pic>
            <p:nvPicPr>
              <p:cNvPr id="16" name="Imagem 15" descr="Logotipo&#10;&#10;Descrição gerada automaticamente com confiança média">
                <a:extLst>
                  <a:ext uri="{FF2B5EF4-FFF2-40B4-BE49-F238E27FC236}">
                    <a16:creationId xmlns:a16="http://schemas.microsoft.com/office/drawing/2014/main" id="{45881793-5D28-8A92-9C05-0B9D66D512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8100391" y="-50216"/>
                <a:ext cx="1122535" cy="834465"/>
              </a:xfrm>
              <a:prstGeom prst="rect">
                <a:avLst/>
              </a:prstGeom>
            </p:spPr>
          </p:pic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9E49A97-3471-A36A-A021-4D6173329C5E}"/>
                  </a:ext>
                </a:extLst>
              </p:cNvPr>
              <p:cNvSpPr/>
              <p:nvPr/>
            </p:nvSpPr>
            <p:spPr>
              <a:xfrm>
                <a:off x="-410" y="3244"/>
                <a:ext cx="9036496" cy="284670"/>
              </a:xfrm>
              <a:prstGeom prst="rect">
                <a:avLst/>
              </a:prstGeom>
              <a:solidFill>
                <a:srgbClr val="ED1C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27BA2B99-9021-B012-EE4C-FC7AA9F0D215}"/>
                </a:ext>
              </a:extLst>
            </p:cNvPr>
            <p:cNvGrpSpPr/>
            <p:nvPr/>
          </p:nvGrpSpPr>
          <p:grpSpPr>
            <a:xfrm>
              <a:off x="410" y="-20111"/>
              <a:ext cx="9144000" cy="771552"/>
              <a:chOff x="410" y="-20111"/>
              <a:chExt cx="9144000" cy="771552"/>
            </a:xfrm>
          </p:grpSpPr>
          <p:pic>
            <p:nvPicPr>
              <p:cNvPr id="2" name="Imagem 1" descr="Logotipo&#10;&#10;Descrição gerada automaticamente">
                <a:extLst>
                  <a:ext uri="{FF2B5EF4-FFF2-40B4-BE49-F238E27FC236}">
                    <a16:creationId xmlns:a16="http://schemas.microsoft.com/office/drawing/2014/main" id="{2B756B2C-FF4C-FAE1-C78F-1FAF0758D5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2404531" y="-20111"/>
                <a:ext cx="6739879" cy="771552"/>
              </a:xfrm>
              <a:prstGeom prst="rect">
                <a:avLst/>
              </a:prstGeom>
            </p:spPr>
          </p:pic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467A084E-6898-EE95-4235-906E72CB7116}"/>
                  </a:ext>
                </a:extLst>
              </p:cNvPr>
              <p:cNvSpPr/>
              <p:nvPr/>
            </p:nvSpPr>
            <p:spPr>
              <a:xfrm>
                <a:off x="410" y="-17328"/>
                <a:ext cx="8172400" cy="2723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7" name="Subtítulo 6">
            <a:extLst>
              <a:ext uri="{FF2B5EF4-FFF2-40B4-BE49-F238E27FC236}">
                <a16:creationId xmlns:a16="http://schemas.microsoft.com/office/drawing/2014/main" id="{F5D167D9-C11F-A2A2-164C-03163F9E0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039" y="856015"/>
            <a:ext cx="7623920" cy="3242865"/>
          </a:xfrm>
        </p:spPr>
        <p:txBody>
          <a:bodyPr/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unidade escolar e a Diretoria de Ensino deverão verificar, em primeiro lugar, se a docente no momento do afastamento possuía carga horaria atribuída, para fins de concessão do auxílio-maternidade. 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Procedimento: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o valor recebido pelas aulas atribuídas for menor que o salário-mínimo, a Unidade Escolar através da Diretoria de Ensino deverá comunicar o </a:t>
            </a:r>
            <a:r>
              <a:rPr lang="pt-BR" sz="14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CDPe</a:t>
            </a: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t-BR" sz="1400" b="0" i="0" u="none" strike="noStrike" dirty="0" err="1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CRDPe</a:t>
            </a: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que irão derrubar a carga atual e pagar o salário-mínimo, a partir do primeiro dia da concessão do referido auxílio;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o valor recebido pelas aulas atribuídas for maior que o salário-mínimo não enviar o comunicado.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 trâmites de informar o afastamento para compensação continua o mesmo, enviar a informação da concessão do benefício através de Portaria CAF.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800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12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9FD178F9-DC3D-9640-83AB-2A7CABA411C1}"/>
              </a:ext>
            </a:extLst>
          </p:cNvPr>
          <p:cNvSpPr/>
          <p:nvPr/>
        </p:nvSpPr>
        <p:spPr>
          <a:xfrm>
            <a:off x="226528" y="769321"/>
            <a:ext cx="8690943" cy="32428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E885800-2147-D0DB-F655-D102F6C2E313}"/>
              </a:ext>
            </a:extLst>
          </p:cNvPr>
          <p:cNvGrpSpPr/>
          <p:nvPr/>
        </p:nvGrpSpPr>
        <p:grpSpPr>
          <a:xfrm>
            <a:off x="-79336" y="-38014"/>
            <a:ext cx="9223336" cy="5219527"/>
            <a:chOff x="-78926" y="-20111"/>
            <a:chExt cx="9223336" cy="5219527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98075FA-563B-7E17-62B1-30924A8C3F43}"/>
                </a:ext>
              </a:extLst>
            </p:cNvPr>
            <p:cNvGrpSpPr/>
            <p:nvPr/>
          </p:nvGrpSpPr>
          <p:grpSpPr>
            <a:xfrm rot="10800000">
              <a:off x="-78926" y="4364951"/>
              <a:ext cx="9223336" cy="834465"/>
              <a:chOff x="-410" y="-50216"/>
              <a:chExt cx="9223336" cy="834465"/>
            </a:xfrm>
          </p:grpSpPr>
          <p:pic>
            <p:nvPicPr>
              <p:cNvPr id="16" name="Imagem 15" descr="Logotipo&#10;&#10;Descrição gerada automaticamente com confiança média">
                <a:extLst>
                  <a:ext uri="{FF2B5EF4-FFF2-40B4-BE49-F238E27FC236}">
                    <a16:creationId xmlns:a16="http://schemas.microsoft.com/office/drawing/2014/main" id="{45881793-5D28-8A92-9C05-0B9D66D512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8100391" y="-50216"/>
                <a:ext cx="1122535" cy="834465"/>
              </a:xfrm>
              <a:prstGeom prst="rect">
                <a:avLst/>
              </a:prstGeom>
            </p:spPr>
          </p:pic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9E49A97-3471-A36A-A021-4D6173329C5E}"/>
                  </a:ext>
                </a:extLst>
              </p:cNvPr>
              <p:cNvSpPr/>
              <p:nvPr/>
            </p:nvSpPr>
            <p:spPr>
              <a:xfrm>
                <a:off x="-410" y="3244"/>
                <a:ext cx="9036496" cy="284670"/>
              </a:xfrm>
              <a:prstGeom prst="rect">
                <a:avLst/>
              </a:prstGeom>
              <a:solidFill>
                <a:srgbClr val="ED1C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27BA2B99-9021-B012-EE4C-FC7AA9F0D215}"/>
                </a:ext>
              </a:extLst>
            </p:cNvPr>
            <p:cNvGrpSpPr/>
            <p:nvPr/>
          </p:nvGrpSpPr>
          <p:grpSpPr>
            <a:xfrm>
              <a:off x="410" y="-20111"/>
              <a:ext cx="9144000" cy="771552"/>
              <a:chOff x="410" y="-20111"/>
              <a:chExt cx="9144000" cy="771552"/>
            </a:xfrm>
          </p:grpSpPr>
          <p:pic>
            <p:nvPicPr>
              <p:cNvPr id="2" name="Imagem 1" descr="Logotipo&#10;&#10;Descrição gerada automaticamente">
                <a:extLst>
                  <a:ext uri="{FF2B5EF4-FFF2-40B4-BE49-F238E27FC236}">
                    <a16:creationId xmlns:a16="http://schemas.microsoft.com/office/drawing/2014/main" id="{2B756B2C-FF4C-FAE1-C78F-1FAF0758D5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2404531" y="-20111"/>
                <a:ext cx="6739879" cy="771552"/>
              </a:xfrm>
              <a:prstGeom prst="rect">
                <a:avLst/>
              </a:prstGeom>
            </p:spPr>
          </p:pic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467A084E-6898-EE95-4235-906E72CB7116}"/>
                  </a:ext>
                </a:extLst>
              </p:cNvPr>
              <p:cNvSpPr/>
              <p:nvPr/>
            </p:nvSpPr>
            <p:spPr>
              <a:xfrm>
                <a:off x="410" y="-17328"/>
                <a:ext cx="8172400" cy="2723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7" name="Subtítulo 6">
            <a:extLst>
              <a:ext uri="{FF2B5EF4-FFF2-40B4-BE49-F238E27FC236}">
                <a16:creationId xmlns:a16="http://schemas.microsoft.com/office/drawing/2014/main" id="{F5D167D9-C11F-A2A2-164C-03163F9E0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540" y="733540"/>
            <a:ext cx="7988424" cy="4610758"/>
          </a:xfrm>
        </p:spPr>
        <p:txBody>
          <a:bodyPr/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Encontrando no momento do pedido do auxílio-maternidade, em interrupção de exercício, deverá ser efetuado o pagamento do benefício, levando-se em consideração o cálculo da média aritmética dos últimos seis vencimentos, garantindo-se sempre, ao menos, o valor de um salário mínimo.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br>
              <a:rPr lang="pt-BR" sz="1400" b="0" dirty="0">
                <a:effectLst/>
                <a:latin typeface="+mj-lt"/>
              </a:rPr>
            </a:b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Procedimento: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742950" lvl="1" indent="-285750"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A Unidade Escolar através da Diretoria de Ensino deverá comunicar o </a:t>
            </a:r>
            <a:r>
              <a:rPr lang="pt-BR" sz="1400" b="0" i="0" u="none" strike="noStrike" dirty="0" err="1">
                <a:solidFill>
                  <a:srgbClr val="3F3F3F"/>
                </a:solidFill>
                <a:effectLst/>
                <a:latin typeface="+mj-lt"/>
              </a:rPr>
              <a:t>CDPe</a:t>
            </a: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/</a:t>
            </a:r>
            <a:r>
              <a:rPr lang="pt-BR" sz="1400" b="0" i="0" u="none" strike="noStrike" dirty="0" err="1">
                <a:solidFill>
                  <a:srgbClr val="3F3F3F"/>
                </a:solidFill>
                <a:effectLst/>
                <a:latin typeface="+mj-lt"/>
              </a:rPr>
              <a:t>CRDPe</a:t>
            </a: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, que irão proceder com os cálculos.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285750" indent="-285750" algn="l"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800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712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9FD178F9-DC3D-9640-83AB-2A7CABA411C1}"/>
              </a:ext>
            </a:extLst>
          </p:cNvPr>
          <p:cNvSpPr/>
          <p:nvPr/>
        </p:nvSpPr>
        <p:spPr>
          <a:xfrm>
            <a:off x="142398" y="733478"/>
            <a:ext cx="8690943" cy="28812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E885800-2147-D0DB-F655-D102F6C2E313}"/>
              </a:ext>
            </a:extLst>
          </p:cNvPr>
          <p:cNvGrpSpPr/>
          <p:nvPr/>
        </p:nvGrpSpPr>
        <p:grpSpPr>
          <a:xfrm>
            <a:off x="-79336" y="-38014"/>
            <a:ext cx="9223336" cy="5219527"/>
            <a:chOff x="-78926" y="-20111"/>
            <a:chExt cx="9223336" cy="5219527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98075FA-563B-7E17-62B1-30924A8C3F43}"/>
                </a:ext>
              </a:extLst>
            </p:cNvPr>
            <p:cNvGrpSpPr/>
            <p:nvPr/>
          </p:nvGrpSpPr>
          <p:grpSpPr>
            <a:xfrm rot="10800000">
              <a:off x="-78926" y="4364951"/>
              <a:ext cx="9223336" cy="834465"/>
              <a:chOff x="-410" y="-50216"/>
              <a:chExt cx="9223336" cy="834465"/>
            </a:xfrm>
          </p:grpSpPr>
          <p:pic>
            <p:nvPicPr>
              <p:cNvPr id="16" name="Imagem 15" descr="Logotipo&#10;&#10;Descrição gerada automaticamente com confiança média">
                <a:extLst>
                  <a:ext uri="{FF2B5EF4-FFF2-40B4-BE49-F238E27FC236}">
                    <a16:creationId xmlns:a16="http://schemas.microsoft.com/office/drawing/2014/main" id="{45881793-5D28-8A92-9C05-0B9D66D512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8100391" y="-50216"/>
                <a:ext cx="1122535" cy="834465"/>
              </a:xfrm>
              <a:prstGeom prst="rect">
                <a:avLst/>
              </a:prstGeom>
            </p:spPr>
          </p:pic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9E49A97-3471-A36A-A021-4D6173329C5E}"/>
                  </a:ext>
                </a:extLst>
              </p:cNvPr>
              <p:cNvSpPr/>
              <p:nvPr/>
            </p:nvSpPr>
            <p:spPr>
              <a:xfrm>
                <a:off x="-410" y="3244"/>
                <a:ext cx="9036496" cy="284670"/>
              </a:xfrm>
              <a:prstGeom prst="rect">
                <a:avLst/>
              </a:prstGeom>
              <a:solidFill>
                <a:srgbClr val="ED1C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27BA2B99-9021-B012-EE4C-FC7AA9F0D215}"/>
                </a:ext>
              </a:extLst>
            </p:cNvPr>
            <p:cNvGrpSpPr/>
            <p:nvPr/>
          </p:nvGrpSpPr>
          <p:grpSpPr>
            <a:xfrm>
              <a:off x="410" y="-20111"/>
              <a:ext cx="9144000" cy="771552"/>
              <a:chOff x="410" y="-20111"/>
              <a:chExt cx="9144000" cy="771552"/>
            </a:xfrm>
          </p:grpSpPr>
          <p:pic>
            <p:nvPicPr>
              <p:cNvPr id="2" name="Imagem 1" descr="Logotipo&#10;&#10;Descrição gerada automaticamente">
                <a:extLst>
                  <a:ext uri="{FF2B5EF4-FFF2-40B4-BE49-F238E27FC236}">
                    <a16:creationId xmlns:a16="http://schemas.microsoft.com/office/drawing/2014/main" id="{2B756B2C-FF4C-FAE1-C78F-1FAF0758D5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2404531" y="-20111"/>
                <a:ext cx="6739879" cy="771552"/>
              </a:xfrm>
              <a:prstGeom prst="rect">
                <a:avLst/>
              </a:prstGeom>
            </p:spPr>
          </p:pic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467A084E-6898-EE95-4235-906E72CB7116}"/>
                  </a:ext>
                </a:extLst>
              </p:cNvPr>
              <p:cNvSpPr/>
              <p:nvPr/>
            </p:nvSpPr>
            <p:spPr>
              <a:xfrm>
                <a:off x="410" y="-17328"/>
                <a:ext cx="8172400" cy="2723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7" name="Subtítulo 6">
            <a:extLst>
              <a:ext uri="{FF2B5EF4-FFF2-40B4-BE49-F238E27FC236}">
                <a16:creationId xmlns:a16="http://schemas.microsoft.com/office/drawing/2014/main" id="{F5D167D9-C11F-A2A2-164C-03163F9E0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161" y="1369791"/>
            <a:ext cx="7521240" cy="3832114"/>
          </a:xfrm>
        </p:spPr>
        <p:txBody>
          <a:bodyPr/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Na hipótese de total inexistência de carga horária nos últimos seis meses anteriores ao afastamento, fica assegurado a docente contratada o pagamento do valor correspondente ao do salário mínimo.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algn="just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br>
              <a:rPr lang="pt-BR" sz="1400" b="0" dirty="0">
                <a:effectLst/>
                <a:latin typeface="+mj-lt"/>
              </a:rPr>
            </a:br>
            <a:endParaRPr lang="pt-BR" sz="1800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58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9FD178F9-DC3D-9640-83AB-2A7CABA411C1}"/>
              </a:ext>
            </a:extLst>
          </p:cNvPr>
          <p:cNvSpPr/>
          <p:nvPr/>
        </p:nvSpPr>
        <p:spPr>
          <a:xfrm>
            <a:off x="226528" y="1054338"/>
            <a:ext cx="8690943" cy="32428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E885800-2147-D0DB-F655-D102F6C2E313}"/>
              </a:ext>
            </a:extLst>
          </p:cNvPr>
          <p:cNvGrpSpPr/>
          <p:nvPr/>
        </p:nvGrpSpPr>
        <p:grpSpPr>
          <a:xfrm>
            <a:off x="-79336" y="-38014"/>
            <a:ext cx="9223336" cy="5219527"/>
            <a:chOff x="-78926" y="-20111"/>
            <a:chExt cx="9223336" cy="5219527"/>
          </a:xfrm>
        </p:grpSpPr>
        <p:grpSp>
          <p:nvGrpSpPr>
            <p:cNvPr id="18" name="Agrupar 17">
              <a:extLst>
                <a:ext uri="{FF2B5EF4-FFF2-40B4-BE49-F238E27FC236}">
                  <a16:creationId xmlns:a16="http://schemas.microsoft.com/office/drawing/2014/main" id="{398075FA-563B-7E17-62B1-30924A8C3F43}"/>
                </a:ext>
              </a:extLst>
            </p:cNvPr>
            <p:cNvGrpSpPr/>
            <p:nvPr/>
          </p:nvGrpSpPr>
          <p:grpSpPr>
            <a:xfrm rot="10800000">
              <a:off x="-78926" y="4364951"/>
              <a:ext cx="9223336" cy="834465"/>
              <a:chOff x="-410" y="-50216"/>
              <a:chExt cx="9223336" cy="834465"/>
            </a:xfrm>
          </p:grpSpPr>
          <p:pic>
            <p:nvPicPr>
              <p:cNvPr id="16" name="Imagem 15" descr="Logotipo&#10;&#10;Descrição gerada automaticamente com confiança média">
                <a:extLst>
                  <a:ext uri="{FF2B5EF4-FFF2-40B4-BE49-F238E27FC236}">
                    <a16:creationId xmlns:a16="http://schemas.microsoft.com/office/drawing/2014/main" id="{45881793-5D28-8A92-9C05-0B9D66D512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8100391" y="-50216"/>
                <a:ext cx="1122535" cy="834465"/>
              </a:xfrm>
              <a:prstGeom prst="rect">
                <a:avLst/>
              </a:prstGeom>
            </p:spPr>
          </p:pic>
          <p:sp>
            <p:nvSpPr>
              <p:cNvPr id="17" name="Retângulo 16">
                <a:extLst>
                  <a:ext uri="{FF2B5EF4-FFF2-40B4-BE49-F238E27FC236}">
                    <a16:creationId xmlns:a16="http://schemas.microsoft.com/office/drawing/2014/main" id="{F9E49A97-3471-A36A-A021-4D6173329C5E}"/>
                  </a:ext>
                </a:extLst>
              </p:cNvPr>
              <p:cNvSpPr/>
              <p:nvPr/>
            </p:nvSpPr>
            <p:spPr>
              <a:xfrm>
                <a:off x="-410" y="3244"/>
                <a:ext cx="9036496" cy="284670"/>
              </a:xfrm>
              <a:prstGeom prst="rect">
                <a:avLst/>
              </a:prstGeom>
              <a:solidFill>
                <a:srgbClr val="ED1C2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27BA2B99-9021-B012-EE4C-FC7AA9F0D215}"/>
                </a:ext>
              </a:extLst>
            </p:cNvPr>
            <p:cNvGrpSpPr/>
            <p:nvPr/>
          </p:nvGrpSpPr>
          <p:grpSpPr>
            <a:xfrm>
              <a:off x="410" y="-20111"/>
              <a:ext cx="9144000" cy="771552"/>
              <a:chOff x="410" y="-20111"/>
              <a:chExt cx="9144000" cy="771552"/>
            </a:xfrm>
          </p:grpSpPr>
          <p:pic>
            <p:nvPicPr>
              <p:cNvPr id="2" name="Imagem 1" descr="Logotipo&#10;&#10;Descrição gerada automaticamente">
                <a:extLst>
                  <a:ext uri="{FF2B5EF4-FFF2-40B4-BE49-F238E27FC236}">
                    <a16:creationId xmlns:a16="http://schemas.microsoft.com/office/drawing/2014/main" id="{2B756B2C-FF4C-FAE1-C78F-1FAF0758D5B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 rot="10800000">
                <a:off x="2404531" y="-20111"/>
                <a:ext cx="6739879" cy="771552"/>
              </a:xfrm>
              <a:prstGeom prst="rect">
                <a:avLst/>
              </a:prstGeom>
            </p:spPr>
          </p:pic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467A084E-6898-EE95-4235-906E72CB7116}"/>
                  </a:ext>
                </a:extLst>
              </p:cNvPr>
              <p:cNvSpPr/>
              <p:nvPr/>
            </p:nvSpPr>
            <p:spPr>
              <a:xfrm>
                <a:off x="410" y="-17328"/>
                <a:ext cx="8172400" cy="2723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</p:grpSp>
      <p:sp>
        <p:nvSpPr>
          <p:cNvPr id="6" name="Título 5">
            <a:extLst>
              <a:ext uri="{FF2B5EF4-FFF2-40B4-BE49-F238E27FC236}">
                <a16:creationId xmlns:a16="http://schemas.microsoft.com/office/drawing/2014/main" id="{E4441C99-BDA0-71E5-ADA3-2F37BE40B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34535"/>
            <a:ext cx="7772400" cy="677108"/>
          </a:xfrm>
          <a:noFill/>
        </p:spPr>
        <p:txBody>
          <a:bodyPr wrap="square">
            <a:spAutoFit/>
          </a:bodyPr>
          <a:lstStyle/>
          <a:p>
            <a:r>
              <a:rPr lang="pt-BR" sz="1800" b="1" i="0" u="none" strike="noStrike" dirty="0">
                <a:solidFill>
                  <a:srgbClr val="26262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ofício deverá conter os seguintes dados:</a:t>
            </a:r>
            <a:br>
              <a:rPr lang="pt-BR" sz="1800" b="1" i="0" u="none" strike="noStrike" dirty="0">
                <a:solidFill>
                  <a:srgbClr val="26262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2000" b="1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F5D167D9-C11F-A2A2-164C-03163F9E0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017" y="1391900"/>
            <a:ext cx="7949183" cy="3052058"/>
          </a:xfrm>
        </p:spPr>
        <p:txBody>
          <a:bodyPr/>
          <a:lstStyle/>
          <a:p>
            <a:pPr marL="3556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Nome da docente;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RG;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DI;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RS/PV;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UA: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Período Contratual (já calculado o término da estabilidade no caso em que já houve o parto);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Período do Auxílio Maternidade (conforme atestado médico ou certidão de nascimento);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pPr marL="355600"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1400" b="0" i="0" u="none" strike="noStrike" dirty="0">
                <a:solidFill>
                  <a:srgbClr val="3F3F3F"/>
                </a:solidFill>
                <a:effectLst/>
                <a:latin typeface="+mj-lt"/>
              </a:rPr>
              <a:t>Anexar cópia do atestado médico ou certidão de nascimento, constando o confere com original e assinado pelo Diretor de Escola.</a:t>
            </a:r>
            <a:endParaRPr lang="pt-BR" sz="1400" b="0" i="0" u="none" strike="noStrike" dirty="0">
              <a:solidFill>
                <a:srgbClr val="E78712"/>
              </a:solidFill>
              <a:effectLst/>
              <a:latin typeface="+mj-lt"/>
            </a:endParaRPr>
          </a:p>
          <a:p>
            <a:br>
              <a:rPr lang="pt-BR" sz="1100" b="0" dirty="0">
                <a:effectLst/>
              </a:rPr>
            </a:br>
            <a:endParaRPr lang="pt-BR" sz="1800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1303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6914</TotalTime>
  <Words>410</Words>
  <Application>Microsoft Office PowerPoint</Application>
  <PresentationFormat>Apresentação na tela (16:9)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Calibri</vt:lpstr>
      <vt:lpstr>Wingdings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ofício deverá conter os seguintes dados: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CMSP</dc:creator>
  <cp:lastModifiedBy>DE LESTE 4 NFP</cp:lastModifiedBy>
  <cp:revision>113</cp:revision>
  <dcterms:created xsi:type="dcterms:W3CDTF">2020-04-03T18:57:27Z</dcterms:created>
  <dcterms:modified xsi:type="dcterms:W3CDTF">2025-05-29T16:17:16Z</dcterms:modified>
</cp:coreProperties>
</file>