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 bookmarkIdSeed="2">
  <p:sldMasterIdLst>
    <p:sldMasterId id="2147483659" r:id="rId1"/>
  </p:sldMasterIdLst>
  <p:notesMasterIdLst>
    <p:notesMasterId r:id="rId42"/>
  </p:notesMasterIdLst>
  <p:sldIdLst>
    <p:sldId id="256" r:id="rId2"/>
    <p:sldId id="315" r:id="rId3"/>
    <p:sldId id="319" r:id="rId4"/>
    <p:sldId id="367" r:id="rId5"/>
    <p:sldId id="340" r:id="rId6"/>
    <p:sldId id="366" r:id="rId7"/>
    <p:sldId id="363" r:id="rId8"/>
    <p:sldId id="349" r:id="rId9"/>
    <p:sldId id="350" r:id="rId10"/>
    <p:sldId id="365" r:id="rId11"/>
    <p:sldId id="341" r:id="rId12"/>
    <p:sldId id="342" r:id="rId13"/>
    <p:sldId id="362" r:id="rId14"/>
    <p:sldId id="361" r:id="rId15"/>
    <p:sldId id="351" r:id="rId16"/>
    <p:sldId id="352" r:id="rId17"/>
    <p:sldId id="344" r:id="rId18"/>
    <p:sldId id="353" r:id="rId19"/>
    <p:sldId id="357" r:id="rId20"/>
    <p:sldId id="354" r:id="rId21"/>
    <p:sldId id="355" r:id="rId22"/>
    <p:sldId id="356" r:id="rId23"/>
    <p:sldId id="358" r:id="rId24"/>
    <p:sldId id="370" r:id="rId25"/>
    <p:sldId id="369" r:id="rId26"/>
    <p:sldId id="368" r:id="rId27"/>
    <p:sldId id="359" r:id="rId28"/>
    <p:sldId id="372" r:id="rId29"/>
    <p:sldId id="373" r:id="rId30"/>
    <p:sldId id="374" r:id="rId31"/>
    <p:sldId id="375" r:id="rId32"/>
    <p:sldId id="376" r:id="rId33"/>
    <p:sldId id="377" r:id="rId34"/>
    <p:sldId id="346" r:id="rId35"/>
    <p:sldId id="332" r:id="rId36"/>
    <p:sldId id="347" r:id="rId37"/>
    <p:sldId id="348" r:id="rId38"/>
    <p:sldId id="371" r:id="rId39"/>
    <p:sldId id="328" r:id="rId40"/>
    <p:sldId id="378" r:id="rId41"/>
  </p:sldIdLst>
  <p:sldSz cx="9144000" cy="5143500" type="screen16x9"/>
  <p:notesSz cx="6797675" cy="9926638"/>
  <p:embeddedFontLst>
    <p:embeddedFont>
      <p:font typeface="Gill Sans" panose="020B0604020202020204" charset="0"/>
      <p:regular r:id="rId43"/>
      <p:bold r:id="rId44"/>
    </p:embeddedFont>
    <p:embeddedFont>
      <p:font typeface="Open Sans" panose="020B0606030504020204" pitchFamily="34" charset="0"/>
      <p:regular r:id="rId45"/>
      <p:bold r:id="rId46"/>
      <p:italic r:id="rId47"/>
      <p:boldItalic r:id="rId48"/>
    </p:embeddedFont>
    <p:embeddedFont>
      <p:font typeface="Roboto" panose="02000000000000000000" pitchFamily="2" charset="0"/>
      <p:regular r:id="rId49"/>
      <p:bold r:id="rId50"/>
      <p:italic r:id="rId51"/>
      <p:boldItalic r:id="rId52"/>
    </p:embeddedFont>
    <p:embeddedFont>
      <p:font typeface="Verdana" panose="020B0604030504040204" pitchFamily="34" charset="0"/>
      <p:regular r:id="rId53"/>
      <p:bold r:id="rId54"/>
      <p:italic r:id="rId55"/>
      <p:boldItalic r:id="rId5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ilton Santos De Faria Junior" initials="ASDFJ" lastIdx="1" clrIdx="0">
    <p:extLst>
      <p:ext uri="{19B8F6BF-5375-455C-9EA6-DF929625EA0E}">
        <p15:presenceInfo xmlns:p15="http://schemas.microsoft.com/office/powerpoint/2012/main" userId="S::anilton.junior@educacao.sp.gov.br::66a518c5-1b48-4603-b720-453813b33e4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27F97BB-C833-4FB7-BDE5-3F7075034690}" styleName="Estilo com Tema 2 - Ênfase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ABFCF23-3B69-468F-B69F-88F6DE6A72F2}" styleName="Estilo Médio 1 - Ênfas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DBED569-4797-4DF1-A0F4-6AAB3CD982D8}" styleName="Estilo Claro 3 - Ênfase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Estilo Claro 3 - Ênfas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DA37D80-6434-44D0-A028-1B22A696006F}" styleName="Estilo Claro 3 - Ênfase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Estilo Claro 3 - Ênfas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0A1B5D5-9B99-4C35-A422-299274C87663}" styleName="Estilo Médio 1 - Ênfas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6D9F66E-5EB9-4882-86FB-DCBF35E3C3E4}" styleName="Estilo Médio 4 - Ênfas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8B1032C-EA38-4F05-BA0D-38AFFFC7BED3}" styleName="Estilo Claro 3 - Ênfase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F2DE63D5-997A-4646-A377-4702673A728D}" styleName="Estilo Claro 2 - Ênfase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FD0F851-EC5A-4D38-B0AD-8093EC10F338}" styleName="Estilo Claro 1 - Ênfase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B9631B5-78F2-41C9-869B-9F39066F8104}" styleName="Estilo Médio 3 - Ênfase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505E3EF-67EA-436B-97B2-0124C06EBD24}" styleName="Estilo Médio 4 - Ênfas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Estilo Médio 4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D7AC3CCA-C797-4891-BE02-D94E43425B78}" styleName="Estilo Mé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Ênfas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2" d="100"/>
          <a:sy n="142" d="100"/>
        </p:scale>
        <p:origin x="714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font" Target="fonts/font5.fntdata"/><Relationship Id="rId50" Type="http://schemas.openxmlformats.org/officeDocument/2006/relationships/font" Target="fonts/font8.fntdata"/><Relationship Id="rId55" Type="http://schemas.openxmlformats.org/officeDocument/2006/relationships/font" Target="fonts/font13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3.fntdata"/><Relationship Id="rId53" Type="http://schemas.openxmlformats.org/officeDocument/2006/relationships/font" Target="fonts/font11.fntdata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7.fntdata"/><Relationship Id="rId57" Type="http://schemas.openxmlformats.org/officeDocument/2006/relationships/commentAuthors" Target="commentAuthors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2.fntdata"/><Relationship Id="rId52" Type="http://schemas.openxmlformats.org/officeDocument/2006/relationships/font" Target="fonts/font10.fntdata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1.fntdata"/><Relationship Id="rId48" Type="http://schemas.openxmlformats.org/officeDocument/2006/relationships/font" Target="fonts/font6.fntdata"/><Relationship Id="rId56" Type="http://schemas.openxmlformats.org/officeDocument/2006/relationships/font" Target="fonts/font14.fntdata"/><Relationship Id="rId8" Type="http://schemas.openxmlformats.org/officeDocument/2006/relationships/slide" Target="slides/slide7.xml"/><Relationship Id="rId51" Type="http://schemas.openxmlformats.org/officeDocument/2006/relationships/font" Target="fonts/font9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4.fntdata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9865967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a3857ad91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a3857ad911_0_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426755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a3857ad911_0_2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a3857ad911_0_241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146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 amt="12000"/>
          </a:blip>
          <a:srcRect t="5833" b="19085"/>
          <a:stretch/>
        </p:blipFill>
        <p:spPr>
          <a:xfrm>
            <a:off x="2" y="0"/>
            <a:ext cx="9143998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/>
          <p:nvPr/>
        </p:nvSpPr>
        <p:spPr>
          <a:xfrm>
            <a:off x="0" y="2571750"/>
            <a:ext cx="9144000" cy="2571600"/>
          </a:xfrm>
          <a:prstGeom prst="rect">
            <a:avLst/>
          </a:prstGeom>
          <a:solidFill>
            <a:srgbClr val="0079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000" b="1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 rotWithShape="1">
          <a:blip r:embed="rId4">
            <a:alphaModFix amt="20000"/>
          </a:blip>
          <a:srcRect t="36853" b="20950"/>
          <a:stretch/>
        </p:blipFill>
        <p:spPr>
          <a:xfrm>
            <a:off x="0" y="2585924"/>
            <a:ext cx="9144003" cy="257159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</p:pic>
      <p:sp>
        <p:nvSpPr>
          <p:cNvPr id="58" name="Google Shape;58;p13"/>
          <p:cNvSpPr txBox="1"/>
          <p:nvPr/>
        </p:nvSpPr>
        <p:spPr>
          <a:xfrm>
            <a:off x="2324100" y="2809875"/>
            <a:ext cx="5955000" cy="7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400"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0" name="Google Shape;60;p13"/>
          <p:cNvSpPr/>
          <p:nvPr/>
        </p:nvSpPr>
        <p:spPr>
          <a:xfrm>
            <a:off x="7235106" y="1285814"/>
            <a:ext cx="421740" cy="38334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0474" y="6862"/>
                </a:moveTo>
                <a:lnTo>
                  <a:pt x="18121" y="9450"/>
                </a:lnTo>
                <a:lnTo>
                  <a:pt x="17427" y="8686"/>
                </a:lnTo>
                <a:lnTo>
                  <a:pt x="19780" y="6098"/>
                </a:lnTo>
                <a:cubicBezTo>
                  <a:pt x="19869" y="6000"/>
                  <a:pt x="19992" y="5940"/>
                  <a:pt x="20127" y="5940"/>
                </a:cubicBezTo>
                <a:cubicBezTo>
                  <a:pt x="20398" y="5940"/>
                  <a:pt x="20618" y="6182"/>
                  <a:pt x="20618" y="6480"/>
                </a:cubicBezTo>
                <a:cubicBezTo>
                  <a:pt x="20618" y="6629"/>
                  <a:pt x="20563" y="6764"/>
                  <a:pt x="20474" y="6862"/>
                </a:cubicBezTo>
                <a:moveTo>
                  <a:pt x="21600" y="6480"/>
                </a:moveTo>
                <a:cubicBezTo>
                  <a:pt x="21600" y="5586"/>
                  <a:pt x="20941" y="4860"/>
                  <a:pt x="20127" y="4860"/>
                </a:cubicBezTo>
                <a:cubicBezTo>
                  <a:pt x="19720" y="4860"/>
                  <a:pt x="19352" y="5041"/>
                  <a:pt x="19086" y="5335"/>
                </a:cubicBezTo>
                <a:lnTo>
                  <a:pt x="6813" y="18835"/>
                </a:lnTo>
                <a:cubicBezTo>
                  <a:pt x="6547" y="19128"/>
                  <a:pt x="6382" y="19533"/>
                  <a:pt x="6382" y="19980"/>
                </a:cubicBezTo>
                <a:cubicBezTo>
                  <a:pt x="6382" y="20874"/>
                  <a:pt x="7041" y="21600"/>
                  <a:pt x="7855" y="21600"/>
                </a:cubicBezTo>
                <a:cubicBezTo>
                  <a:pt x="8262" y="21600"/>
                  <a:pt x="8630" y="21419"/>
                  <a:pt x="8896" y="21125"/>
                </a:cubicBezTo>
                <a:lnTo>
                  <a:pt x="21169" y="7625"/>
                </a:lnTo>
                <a:cubicBezTo>
                  <a:pt x="21435" y="7332"/>
                  <a:pt x="21600" y="6927"/>
                  <a:pt x="21600" y="6480"/>
                </a:cubicBezTo>
                <a:moveTo>
                  <a:pt x="20127" y="14040"/>
                </a:moveTo>
                <a:lnTo>
                  <a:pt x="18655" y="14040"/>
                </a:lnTo>
                <a:lnTo>
                  <a:pt x="18655" y="11918"/>
                </a:lnTo>
                <a:lnTo>
                  <a:pt x="15744" y="15120"/>
                </a:lnTo>
                <a:lnTo>
                  <a:pt x="20127" y="15120"/>
                </a:lnTo>
                <a:cubicBezTo>
                  <a:pt x="20398" y="15120"/>
                  <a:pt x="20618" y="15362"/>
                  <a:pt x="20618" y="15660"/>
                </a:cubicBezTo>
                <a:cubicBezTo>
                  <a:pt x="20618" y="15958"/>
                  <a:pt x="20398" y="16200"/>
                  <a:pt x="20127" y="16200"/>
                </a:cubicBezTo>
                <a:lnTo>
                  <a:pt x="14762" y="16200"/>
                </a:lnTo>
                <a:lnTo>
                  <a:pt x="13780" y="17280"/>
                </a:lnTo>
                <a:lnTo>
                  <a:pt x="20127" y="17280"/>
                </a:lnTo>
                <a:cubicBezTo>
                  <a:pt x="20941" y="17280"/>
                  <a:pt x="21600" y="16554"/>
                  <a:pt x="21600" y="15660"/>
                </a:cubicBezTo>
                <a:cubicBezTo>
                  <a:pt x="21600" y="14766"/>
                  <a:pt x="20941" y="14040"/>
                  <a:pt x="20127" y="14040"/>
                </a:cubicBezTo>
                <a:moveTo>
                  <a:pt x="7820" y="16200"/>
                </a:moveTo>
                <a:lnTo>
                  <a:pt x="1473" y="16200"/>
                </a:lnTo>
                <a:cubicBezTo>
                  <a:pt x="1202" y="16200"/>
                  <a:pt x="982" y="15958"/>
                  <a:pt x="982" y="15660"/>
                </a:cubicBezTo>
                <a:cubicBezTo>
                  <a:pt x="982" y="15362"/>
                  <a:pt x="1202" y="15120"/>
                  <a:pt x="1473" y="15120"/>
                </a:cubicBezTo>
                <a:lnTo>
                  <a:pt x="8802" y="15120"/>
                </a:lnTo>
                <a:lnTo>
                  <a:pt x="12729" y="10800"/>
                </a:lnTo>
                <a:lnTo>
                  <a:pt x="3927" y="10800"/>
                </a:lnTo>
                <a:lnTo>
                  <a:pt x="3927" y="1080"/>
                </a:lnTo>
                <a:lnTo>
                  <a:pt x="17673" y="1080"/>
                </a:lnTo>
                <a:lnTo>
                  <a:pt x="17673" y="5362"/>
                </a:lnTo>
                <a:lnTo>
                  <a:pt x="18655" y="4282"/>
                </a:lnTo>
                <a:lnTo>
                  <a:pt x="18655" y="540"/>
                </a:lnTo>
                <a:cubicBezTo>
                  <a:pt x="18655" y="242"/>
                  <a:pt x="18434" y="0"/>
                  <a:pt x="18164" y="0"/>
                </a:cubicBezTo>
                <a:lnTo>
                  <a:pt x="3436" y="0"/>
                </a:lnTo>
                <a:cubicBezTo>
                  <a:pt x="3166" y="0"/>
                  <a:pt x="2945" y="242"/>
                  <a:pt x="2945" y="540"/>
                </a:cubicBezTo>
                <a:lnTo>
                  <a:pt x="2945" y="14040"/>
                </a:lnTo>
                <a:lnTo>
                  <a:pt x="1473" y="14040"/>
                </a:lnTo>
                <a:cubicBezTo>
                  <a:pt x="659" y="14040"/>
                  <a:pt x="0" y="14766"/>
                  <a:pt x="0" y="15660"/>
                </a:cubicBezTo>
                <a:cubicBezTo>
                  <a:pt x="0" y="16554"/>
                  <a:pt x="659" y="17280"/>
                  <a:pt x="1473" y="17280"/>
                </a:cubicBezTo>
                <a:lnTo>
                  <a:pt x="6838" y="17280"/>
                </a:lnTo>
                <a:cubicBezTo>
                  <a:pt x="6838" y="17280"/>
                  <a:pt x="7820" y="16200"/>
                  <a:pt x="7820" y="16200"/>
                </a:cubicBezTo>
                <a:close/>
              </a:path>
            </a:pathLst>
          </a:custGeom>
          <a:solidFill>
            <a:srgbClr val="00799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900"/>
              <a:buFont typeface="Gill Sans"/>
              <a:buNone/>
            </a:pPr>
            <a:endParaRPr sz="2900" b="0" i="0" u="none" strike="noStrike" cap="non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1" name="Google Shape;61;p13"/>
          <p:cNvSpPr/>
          <p:nvPr/>
        </p:nvSpPr>
        <p:spPr>
          <a:xfrm>
            <a:off x="6533117" y="1267460"/>
            <a:ext cx="345060" cy="34506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109" y="7364"/>
                </a:moveTo>
                <a:cubicBezTo>
                  <a:pt x="20838" y="7364"/>
                  <a:pt x="20618" y="7584"/>
                  <a:pt x="20618" y="7855"/>
                </a:cubicBezTo>
                <a:lnTo>
                  <a:pt x="20618" y="18655"/>
                </a:lnTo>
                <a:cubicBezTo>
                  <a:pt x="20618" y="19739"/>
                  <a:pt x="19739" y="20618"/>
                  <a:pt x="18655" y="20618"/>
                </a:cubicBezTo>
                <a:lnTo>
                  <a:pt x="2945" y="20618"/>
                </a:lnTo>
                <a:cubicBezTo>
                  <a:pt x="1861" y="20618"/>
                  <a:pt x="982" y="19739"/>
                  <a:pt x="982" y="18655"/>
                </a:cubicBezTo>
                <a:lnTo>
                  <a:pt x="982" y="2945"/>
                </a:lnTo>
                <a:cubicBezTo>
                  <a:pt x="982" y="1861"/>
                  <a:pt x="1861" y="982"/>
                  <a:pt x="2945" y="982"/>
                </a:cubicBezTo>
                <a:lnTo>
                  <a:pt x="13745" y="982"/>
                </a:lnTo>
                <a:cubicBezTo>
                  <a:pt x="14017" y="982"/>
                  <a:pt x="14236" y="762"/>
                  <a:pt x="14236" y="491"/>
                </a:cubicBezTo>
                <a:cubicBezTo>
                  <a:pt x="14236" y="220"/>
                  <a:pt x="14017" y="0"/>
                  <a:pt x="13745" y="0"/>
                </a:cubicBezTo>
                <a:lnTo>
                  <a:pt x="2945" y="0"/>
                </a:lnTo>
                <a:cubicBezTo>
                  <a:pt x="1318" y="0"/>
                  <a:pt x="0" y="1319"/>
                  <a:pt x="0" y="2945"/>
                </a:cubicBezTo>
                <a:lnTo>
                  <a:pt x="0" y="18655"/>
                </a:lnTo>
                <a:cubicBezTo>
                  <a:pt x="0" y="20282"/>
                  <a:pt x="1318" y="21600"/>
                  <a:pt x="2945" y="21600"/>
                </a:cubicBezTo>
                <a:lnTo>
                  <a:pt x="18655" y="21600"/>
                </a:lnTo>
                <a:cubicBezTo>
                  <a:pt x="20282" y="21600"/>
                  <a:pt x="21600" y="20282"/>
                  <a:pt x="21600" y="18655"/>
                </a:cubicBezTo>
                <a:lnTo>
                  <a:pt x="21600" y="7855"/>
                </a:lnTo>
                <a:cubicBezTo>
                  <a:pt x="21600" y="7584"/>
                  <a:pt x="21380" y="7364"/>
                  <a:pt x="21109" y="7364"/>
                </a:cubicBezTo>
                <a:moveTo>
                  <a:pt x="7006" y="12764"/>
                </a:moveTo>
                <a:lnTo>
                  <a:pt x="8836" y="12764"/>
                </a:lnTo>
                <a:lnTo>
                  <a:pt x="8836" y="14594"/>
                </a:lnTo>
                <a:lnTo>
                  <a:pt x="6627" y="14973"/>
                </a:lnTo>
                <a:cubicBezTo>
                  <a:pt x="6627" y="14973"/>
                  <a:pt x="7006" y="12764"/>
                  <a:pt x="7006" y="12764"/>
                </a:cubicBezTo>
                <a:close/>
                <a:moveTo>
                  <a:pt x="16775" y="2742"/>
                </a:moveTo>
                <a:lnTo>
                  <a:pt x="18858" y="4825"/>
                </a:lnTo>
                <a:lnTo>
                  <a:pt x="9818" y="13865"/>
                </a:lnTo>
                <a:lnTo>
                  <a:pt x="9818" y="11782"/>
                </a:lnTo>
                <a:lnTo>
                  <a:pt x="7736" y="11782"/>
                </a:lnTo>
                <a:cubicBezTo>
                  <a:pt x="7736" y="11782"/>
                  <a:pt x="16775" y="2742"/>
                  <a:pt x="16775" y="2742"/>
                </a:cubicBezTo>
                <a:close/>
                <a:moveTo>
                  <a:pt x="18104" y="1414"/>
                </a:moveTo>
                <a:cubicBezTo>
                  <a:pt x="18371" y="1147"/>
                  <a:pt x="18739" y="982"/>
                  <a:pt x="19145" y="982"/>
                </a:cubicBezTo>
                <a:cubicBezTo>
                  <a:pt x="19959" y="982"/>
                  <a:pt x="20618" y="1642"/>
                  <a:pt x="20618" y="2455"/>
                </a:cubicBezTo>
                <a:cubicBezTo>
                  <a:pt x="20618" y="2861"/>
                  <a:pt x="20453" y="3230"/>
                  <a:pt x="20187" y="3496"/>
                </a:cubicBezTo>
                <a:lnTo>
                  <a:pt x="19552" y="4131"/>
                </a:lnTo>
                <a:lnTo>
                  <a:pt x="17469" y="2048"/>
                </a:lnTo>
                <a:cubicBezTo>
                  <a:pt x="17469" y="2048"/>
                  <a:pt x="18104" y="1414"/>
                  <a:pt x="18104" y="1414"/>
                </a:cubicBezTo>
                <a:close/>
                <a:moveTo>
                  <a:pt x="5400" y="16200"/>
                </a:moveTo>
                <a:lnTo>
                  <a:pt x="9590" y="15481"/>
                </a:lnTo>
                <a:lnTo>
                  <a:pt x="20881" y="4190"/>
                </a:lnTo>
                <a:cubicBezTo>
                  <a:pt x="21325" y="3746"/>
                  <a:pt x="21600" y="3133"/>
                  <a:pt x="21600" y="2455"/>
                </a:cubicBezTo>
                <a:cubicBezTo>
                  <a:pt x="21600" y="1099"/>
                  <a:pt x="20501" y="0"/>
                  <a:pt x="19145" y="0"/>
                </a:cubicBezTo>
                <a:cubicBezTo>
                  <a:pt x="18468" y="0"/>
                  <a:pt x="17854" y="275"/>
                  <a:pt x="17410" y="719"/>
                </a:cubicBezTo>
                <a:lnTo>
                  <a:pt x="6119" y="12010"/>
                </a:lnTo>
                <a:cubicBezTo>
                  <a:pt x="6119" y="12010"/>
                  <a:pt x="5400" y="16200"/>
                  <a:pt x="5400" y="16200"/>
                </a:cubicBezTo>
                <a:close/>
              </a:path>
            </a:pathLst>
          </a:custGeom>
          <a:solidFill>
            <a:srgbClr val="00799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900"/>
              <a:buFont typeface="Gill Sans"/>
              <a:buNone/>
            </a:pPr>
            <a:endParaRPr sz="2900" b="0" i="0" u="none" strike="noStrike" cap="non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2" name="Google Shape;62;p13"/>
          <p:cNvSpPr/>
          <p:nvPr/>
        </p:nvSpPr>
        <p:spPr>
          <a:xfrm>
            <a:off x="8013775" y="1267460"/>
            <a:ext cx="421740" cy="34506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4457" y="20400"/>
                </a:moveTo>
                <a:cubicBezTo>
                  <a:pt x="4686" y="18711"/>
                  <a:pt x="5897" y="18036"/>
                  <a:pt x="7134" y="17493"/>
                </a:cubicBezTo>
                <a:lnTo>
                  <a:pt x="7173" y="17477"/>
                </a:lnTo>
                <a:cubicBezTo>
                  <a:pt x="8055" y="17190"/>
                  <a:pt x="9626" y="16039"/>
                  <a:pt x="9626" y="13569"/>
                </a:cubicBezTo>
                <a:cubicBezTo>
                  <a:pt x="9626" y="11474"/>
                  <a:pt x="8932" y="10452"/>
                  <a:pt x="8558" y="9902"/>
                </a:cubicBezTo>
                <a:cubicBezTo>
                  <a:pt x="8484" y="9791"/>
                  <a:pt x="8394" y="9649"/>
                  <a:pt x="8414" y="9680"/>
                </a:cubicBezTo>
                <a:cubicBezTo>
                  <a:pt x="8384" y="9599"/>
                  <a:pt x="8237" y="9129"/>
                  <a:pt x="8449" y="8035"/>
                </a:cubicBezTo>
                <a:cubicBezTo>
                  <a:pt x="8549" y="7522"/>
                  <a:pt x="8380" y="7241"/>
                  <a:pt x="8380" y="7241"/>
                </a:cubicBezTo>
                <a:cubicBezTo>
                  <a:pt x="8112" y="6505"/>
                  <a:pt x="7614" y="5133"/>
                  <a:pt x="7988" y="4025"/>
                </a:cubicBezTo>
                <a:cubicBezTo>
                  <a:pt x="8490" y="2492"/>
                  <a:pt x="8935" y="2190"/>
                  <a:pt x="9741" y="1747"/>
                </a:cubicBezTo>
                <a:cubicBezTo>
                  <a:pt x="9788" y="1721"/>
                  <a:pt x="9834" y="1691"/>
                  <a:pt x="9877" y="1657"/>
                </a:cubicBezTo>
                <a:cubicBezTo>
                  <a:pt x="10029" y="1535"/>
                  <a:pt x="10674" y="1200"/>
                  <a:pt x="11403" y="1200"/>
                </a:cubicBezTo>
                <a:cubicBezTo>
                  <a:pt x="11768" y="1200"/>
                  <a:pt x="12075" y="1285"/>
                  <a:pt x="12318" y="1454"/>
                </a:cubicBezTo>
                <a:cubicBezTo>
                  <a:pt x="12610" y="1655"/>
                  <a:pt x="12890" y="2039"/>
                  <a:pt x="13313" y="3271"/>
                </a:cubicBezTo>
                <a:cubicBezTo>
                  <a:pt x="14101" y="5469"/>
                  <a:pt x="13602" y="6698"/>
                  <a:pt x="13350" y="7124"/>
                </a:cubicBezTo>
                <a:cubicBezTo>
                  <a:pt x="13183" y="7407"/>
                  <a:pt x="13126" y="7764"/>
                  <a:pt x="13191" y="8102"/>
                </a:cubicBezTo>
                <a:cubicBezTo>
                  <a:pt x="13386" y="9109"/>
                  <a:pt x="13260" y="9534"/>
                  <a:pt x="13227" y="9619"/>
                </a:cubicBezTo>
                <a:cubicBezTo>
                  <a:pt x="13219" y="9631"/>
                  <a:pt x="13101" y="9814"/>
                  <a:pt x="13041" y="9902"/>
                </a:cubicBezTo>
                <a:cubicBezTo>
                  <a:pt x="12668" y="10452"/>
                  <a:pt x="11973" y="11474"/>
                  <a:pt x="11973" y="13569"/>
                </a:cubicBezTo>
                <a:cubicBezTo>
                  <a:pt x="11973" y="16039"/>
                  <a:pt x="13545" y="17190"/>
                  <a:pt x="14427" y="17477"/>
                </a:cubicBezTo>
                <a:lnTo>
                  <a:pt x="14466" y="17493"/>
                </a:lnTo>
                <a:cubicBezTo>
                  <a:pt x="15703" y="18036"/>
                  <a:pt x="16914" y="18711"/>
                  <a:pt x="17143" y="20400"/>
                </a:cubicBezTo>
                <a:cubicBezTo>
                  <a:pt x="17143" y="20400"/>
                  <a:pt x="4457" y="20400"/>
                  <a:pt x="4457" y="20400"/>
                </a:cubicBezTo>
                <a:close/>
                <a:moveTo>
                  <a:pt x="14715" y="16328"/>
                </a:moveTo>
                <a:cubicBezTo>
                  <a:pt x="14715" y="16328"/>
                  <a:pt x="12955" y="15815"/>
                  <a:pt x="12955" y="13569"/>
                </a:cubicBezTo>
                <a:cubicBezTo>
                  <a:pt x="12955" y="11596"/>
                  <a:pt x="13678" y="10901"/>
                  <a:pt x="13957" y="10421"/>
                </a:cubicBezTo>
                <a:cubicBezTo>
                  <a:pt x="13957" y="10421"/>
                  <a:pt x="14531" y="9807"/>
                  <a:pt x="14146" y="7826"/>
                </a:cubicBezTo>
                <a:cubicBezTo>
                  <a:pt x="14787" y="6740"/>
                  <a:pt x="14995" y="4972"/>
                  <a:pt x="14211" y="2789"/>
                </a:cubicBezTo>
                <a:cubicBezTo>
                  <a:pt x="13774" y="1514"/>
                  <a:pt x="13389" y="815"/>
                  <a:pt x="12801" y="409"/>
                </a:cubicBezTo>
                <a:cubicBezTo>
                  <a:pt x="12370" y="110"/>
                  <a:pt x="11880" y="0"/>
                  <a:pt x="11403" y="0"/>
                </a:cubicBezTo>
                <a:cubicBezTo>
                  <a:pt x="10516" y="0"/>
                  <a:pt x="9675" y="384"/>
                  <a:pt x="9339" y="653"/>
                </a:cubicBezTo>
                <a:cubicBezTo>
                  <a:pt x="8357" y="1192"/>
                  <a:pt x="7697" y="1688"/>
                  <a:pt x="7077" y="3579"/>
                </a:cubicBezTo>
                <a:cubicBezTo>
                  <a:pt x="6540" y="5168"/>
                  <a:pt x="7179" y="6892"/>
                  <a:pt x="7494" y="7758"/>
                </a:cubicBezTo>
                <a:cubicBezTo>
                  <a:pt x="7110" y="9740"/>
                  <a:pt x="7642" y="10421"/>
                  <a:pt x="7642" y="10421"/>
                </a:cubicBezTo>
                <a:cubicBezTo>
                  <a:pt x="7922" y="10901"/>
                  <a:pt x="8644" y="11596"/>
                  <a:pt x="8644" y="13569"/>
                </a:cubicBezTo>
                <a:cubicBezTo>
                  <a:pt x="8644" y="15815"/>
                  <a:pt x="6885" y="16328"/>
                  <a:pt x="6885" y="16328"/>
                </a:cubicBezTo>
                <a:cubicBezTo>
                  <a:pt x="5768" y="16819"/>
                  <a:pt x="3436" y="17760"/>
                  <a:pt x="3436" y="21000"/>
                </a:cubicBezTo>
                <a:cubicBezTo>
                  <a:pt x="3436" y="21000"/>
                  <a:pt x="3436" y="21600"/>
                  <a:pt x="3927" y="21600"/>
                </a:cubicBezTo>
                <a:lnTo>
                  <a:pt x="17673" y="21600"/>
                </a:lnTo>
                <a:cubicBezTo>
                  <a:pt x="18164" y="21600"/>
                  <a:pt x="18164" y="21000"/>
                  <a:pt x="18164" y="21000"/>
                </a:cubicBezTo>
                <a:cubicBezTo>
                  <a:pt x="18164" y="17760"/>
                  <a:pt x="15832" y="16819"/>
                  <a:pt x="14715" y="16328"/>
                </a:cubicBezTo>
                <a:moveTo>
                  <a:pt x="19516" y="15006"/>
                </a:moveTo>
                <a:cubicBezTo>
                  <a:pt x="19516" y="15006"/>
                  <a:pt x="18416" y="14701"/>
                  <a:pt x="18416" y="12954"/>
                </a:cubicBezTo>
                <a:cubicBezTo>
                  <a:pt x="18416" y="11419"/>
                  <a:pt x="18794" y="10879"/>
                  <a:pt x="19017" y="10506"/>
                </a:cubicBezTo>
                <a:cubicBezTo>
                  <a:pt x="19017" y="10506"/>
                  <a:pt x="19443" y="9975"/>
                  <a:pt x="19136" y="8435"/>
                </a:cubicBezTo>
                <a:cubicBezTo>
                  <a:pt x="19388" y="7760"/>
                  <a:pt x="19900" y="6419"/>
                  <a:pt x="19470" y="5184"/>
                </a:cubicBezTo>
                <a:cubicBezTo>
                  <a:pt x="18974" y="3714"/>
                  <a:pt x="18645" y="3327"/>
                  <a:pt x="17860" y="2908"/>
                </a:cubicBezTo>
                <a:cubicBezTo>
                  <a:pt x="17591" y="2699"/>
                  <a:pt x="16918" y="2400"/>
                  <a:pt x="16208" y="2400"/>
                </a:cubicBezTo>
                <a:cubicBezTo>
                  <a:pt x="15873" y="2400"/>
                  <a:pt x="15531" y="2473"/>
                  <a:pt x="15218" y="2647"/>
                </a:cubicBezTo>
                <a:cubicBezTo>
                  <a:pt x="15343" y="3035"/>
                  <a:pt x="15449" y="3420"/>
                  <a:pt x="15525" y="3799"/>
                </a:cubicBezTo>
                <a:cubicBezTo>
                  <a:pt x="15537" y="3790"/>
                  <a:pt x="15550" y="3779"/>
                  <a:pt x="15563" y="3770"/>
                </a:cubicBezTo>
                <a:cubicBezTo>
                  <a:pt x="15730" y="3657"/>
                  <a:pt x="15948" y="3600"/>
                  <a:pt x="16208" y="3600"/>
                </a:cubicBezTo>
                <a:cubicBezTo>
                  <a:pt x="16716" y="3600"/>
                  <a:pt x="17211" y="3825"/>
                  <a:pt x="17332" y="3919"/>
                </a:cubicBezTo>
                <a:cubicBezTo>
                  <a:pt x="17375" y="3953"/>
                  <a:pt x="17421" y="3983"/>
                  <a:pt x="17467" y="4008"/>
                </a:cubicBezTo>
                <a:cubicBezTo>
                  <a:pt x="17950" y="4265"/>
                  <a:pt x="18131" y="4362"/>
                  <a:pt x="18562" y="5641"/>
                </a:cubicBezTo>
                <a:cubicBezTo>
                  <a:pt x="18822" y="6387"/>
                  <a:pt x="18452" y="7378"/>
                  <a:pt x="18253" y="7911"/>
                </a:cubicBezTo>
                <a:cubicBezTo>
                  <a:pt x="18161" y="8156"/>
                  <a:pt x="18130" y="8457"/>
                  <a:pt x="18182" y="8718"/>
                </a:cubicBezTo>
                <a:cubicBezTo>
                  <a:pt x="18316" y="9392"/>
                  <a:pt x="18254" y="9706"/>
                  <a:pt x="18232" y="9784"/>
                </a:cubicBezTo>
                <a:cubicBezTo>
                  <a:pt x="18230" y="9788"/>
                  <a:pt x="18227" y="9793"/>
                  <a:pt x="18224" y="9798"/>
                </a:cubicBezTo>
                <a:lnTo>
                  <a:pt x="18191" y="9853"/>
                </a:lnTo>
                <a:cubicBezTo>
                  <a:pt x="17926" y="10290"/>
                  <a:pt x="17434" y="11106"/>
                  <a:pt x="17434" y="12954"/>
                </a:cubicBezTo>
                <a:cubicBezTo>
                  <a:pt x="17434" y="15019"/>
                  <a:pt x="18570" y="15933"/>
                  <a:pt x="19229" y="16155"/>
                </a:cubicBezTo>
                <a:cubicBezTo>
                  <a:pt x="19856" y="16429"/>
                  <a:pt x="20435" y="16859"/>
                  <a:pt x="20582" y="17999"/>
                </a:cubicBezTo>
                <a:lnTo>
                  <a:pt x="18459" y="18000"/>
                </a:lnTo>
                <a:cubicBezTo>
                  <a:pt x="18647" y="18353"/>
                  <a:pt x="18802" y="18755"/>
                  <a:pt x="18920" y="19200"/>
                </a:cubicBezTo>
                <a:lnTo>
                  <a:pt x="21109" y="19199"/>
                </a:lnTo>
                <a:cubicBezTo>
                  <a:pt x="21600" y="19199"/>
                  <a:pt x="21600" y="18599"/>
                  <a:pt x="21600" y="18599"/>
                </a:cubicBezTo>
                <a:cubicBezTo>
                  <a:pt x="21600" y="16199"/>
                  <a:pt x="20410" y="15388"/>
                  <a:pt x="19516" y="15006"/>
                </a:cubicBezTo>
                <a:moveTo>
                  <a:pt x="2371" y="16155"/>
                </a:moveTo>
                <a:cubicBezTo>
                  <a:pt x="3030" y="15933"/>
                  <a:pt x="4166" y="15019"/>
                  <a:pt x="4166" y="12954"/>
                </a:cubicBezTo>
                <a:cubicBezTo>
                  <a:pt x="4166" y="11106"/>
                  <a:pt x="3673" y="10290"/>
                  <a:pt x="3409" y="9853"/>
                </a:cubicBezTo>
                <a:lnTo>
                  <a:pt x="3376" y="9798"/>
                </a:lnTo>
                <a:cubicBezTo>
                  <a:pt x="3373" y="9793"/>
                  <a:pt x="3370" y="9788"/>
                  <a:pt x="3367" y="9784"/>
                </a:cubicBezTo>
                <a:cubicBezTo>
                  <a:pt x="3346" y="9706"/>
                  <a:pt x="3283" y="9392"/>
                  <a:pt x="3418" y="8718"/>
                </a:cubicBezTo>
                <a:cubicBezTo>
                  <a:pt x="3470" y="8457"/>
                  <a:pt x="3439" y="8156"/>
                  <a:pt x="3347" y="7911"/>
                </a:cubicBezTo>
                <a:cubicBezTo>
                  <a:pt x="3148" y="7378"/>
                  <a:pt x="2778" y="6387"/>
                  <a:pt x="3038" y="5641"/>
                </a:cubicBezTo>
                <a:cubicBezTo>
                  <a:pt x="3469" y="4362"/>
                  <a:pt x="3649" y="4265"/>
                  <a:pt x="4133" y="4008"/>
                </a:cubicBezTo>
                <a:cubicBezTo>
                  <a:pt x="4180" y="3983"/>
                  <a:pt x="4225" y="3953"/>
                  <a:pt x="4268" y="3919"/>
                </a:cubicBezTo>
                <a:cubicBezTo>
                  <a:pt x="4389" y="3825"/>
                  <a:pt x="4884" y="3600"/>
                  <a:pt x="5392" y="3600"/>
                </a:cubicBezTo>
                <a:cubicBezTo>
                  <a:pt x="5636" y="3600"/>
                  <a:pt x="5839" y="3655"/>
                  <a:pt x="6002" y="3755"/>
                </a:cubicBezTo>
                <a:cubicBezTo>
                  <a:pt x="6045" y="3548"/>
                  <a:pt x="6096" y="3341"/>
                  <a:pt x="6165" y="3134"/>
                </a:cubicBezTo>
                <a:cubicBezTo>
                  <a:pt x="6225" y="2950"/>
                  <a:pt x="6289" y="2793"/>
                  <a:pt x="6351" y="2630"/>
                </a:cubicBezTo>
                <a:cubicBezTo>
                  <a:pt x="6046" y="2468"/>
                  <a:pt x="5716" y="2400"/>
                  <a:pt x="5392" y="2400"/>
                </a:cubicBezTo>
                <a:cubicBezTo>
                  <a:pt x="4682" y="2400"/>
                  <a:pt x="4009" y="2699"/>
                  <a:pt x="3740" y="2908"/>
                </a:cubicBezTo>
                <a:cubicBezTo>
                  <a:pt x="2955" y="3327"/>
                  <a:pt x="2625" y="3714"/>
                  <a:pt x="2130" y="5184"/>
                </a:cubicBezTo>
                <a:cubicBezTo>
                  <a:pt x="1700" y="6419"/>
                  <a:pt x="2212" y="7760"/>
                  <a:pt x="2464" y="8435"/>
                </a:cubicBezTo>
                <a:cubicBezTo>
                  <a:pt x="2156" y="9975"/>
                  <a:pt x="2583" y="10506"/>
                  <a:pt x="2583" y="10506"/>
                </a:cubicBezTo>
                <a:cubicBezTo>
                  <a:pt x="2806" y="10879"/>
                  <a:pt x="3185" y="11419"/>
                  <a:pt x="3185" y="12954"/>
                </a:cubicBezTo>
                <a:cubicBezTo>
                  <a:pt x="3185" y="14701"/>
                  <a:pt x="2084" y="15006"/>
                  <a:pt x="2084" y="15006"/>
                </a:cubicBezTo>
                <a:cubicBezTo>
                  <a:pt x="1191" y="15388"/>
                  <a:pt x="0" y="16199"/>
                  <a:pt x="0" y="18599"/>
                </a:cubicBezTo>
                <a:cubicBezTo>
                  <a:pt x="0" y="18599"/>
                  <a:pt x="0" y="19199"/>
                  <a:pt x="491" y="19199"/>
                </a:cubicBezTo>
                <a:lnTo>
                  <a:pt x="2680" y="19200"/>
                </a:lnTo>
                <a:cubicBezTo>
                  <a:pt x="2798" y="18755"/>
                  <a:pt x="2952" y="18353"/>
                  <a:pt x="3141" y="18000"/>
                </a:cubicBezTo>
                <a:lnTo>
                  <a:pt x="1018" y="17999"/>
                </a:lnTo>
                <a:cubicBezTo>
                  <a:pt x="1165" y="16859"/>
                  <a:pt x="1744" y="16429"/>
                  <a:pt x="2371" y="16155"/>
                </a:cubicBezTo>
              </a:path>
            </a:pathLst>
          </a:custGeom>
          <a:solidFill>
            <a:srgbClr val="00799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900"/>
              <a:buFont typeface="Gill Sans"/>
              <a:buNone/>
            </a:pPr>
            <a:endParaRPr sz="2900" b="0" i="0" u="none" strike="noStrike" cap="non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3" name="Google Shape;63;p13"/>
          <p:cNvSpPr txBox="1"/>
          <p:nvPr/>
        </p:nvSpPr>
        <p:spPr>
          <a:xfrm>
            <a:off x="527325" y="3199329"/>
            <a:ext cx="7486450" cy="18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pt-BR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    </a:t>
            </a:r>
            <a:r>
              <a:rPr lang="pt-BR" sz="2400" b="1" dirty="0">
                <a:solidFill>
                  <a:srgbClr val="7030A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Resolução SEDUC n° 92 de 07-11-2024 </a:t>
            </a:r>
          </a:p>
          <a:p>
            <a:pPr algn="just">
              <a:lnSpc>
                <a:spcPct val="150000"/>
              </a:lnSpc>
            </a:pPr>
            <a:r>
              <a:rPr lang="pt-BR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Revoga: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pt-BR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Resolução SE n° 76/2017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pt-BR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Resolução SE n° 81/2018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pt-BR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Resolução SEDUC n° 114/2021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pt-BR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Portaria Conjunta COPED-CITEM, de 1º/12/2021</a:t>
            </a:r>
          </a:p>
          <a:p>
            <a:pPr algn="ctr"/>
            <a:endParaRPr lang="pt-BR" sz="2400" b="1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endParaRPr lang="pt-BR" sz="1600" b="1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Google Shape;59;p13">
            <a:extLst>
              <a:ext uri="{FF2B5EF4-FFF2-40B4-BE49-F238E27FC236}">
                <a16:creationId xmlns:a16="http://schemas.microsoft.com/office/drawing/2014/main" id="{50168DE1-32E4-4597-B05D-2BA1F0DDE921}"/>
              </a:ext>
            </a:extLst>
          </p:cNvPr>
          <p:cNvSpPr txBox="1"/>
          <p:nvPr/>
        </p:nvSpPr>
        <p:spPr>
          <a:xfrm>
            <a:off x="4989939" y="4630804"/>
            <a:ext cx="3234706" cy="499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1000" b="1" i="0" u="none" strike="noStrike" cap="none" dirty="0">
              <a:solidFill>
                <a:schemeClr val="tx1">
                  <a:lumMod val="95000"/>
                  <a:lumOff val="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Imagem 4" descr="Logotipo&#10;&#10;Descrição gerada automaticamente">
            <a:extLst>
              <a:ext uri="{FF2B5EF4-FFF2-40B4-BE49-F238E27FC236}">
                <a16:creationId xmlns:a16="http://schemas.microsoft.com/office/drawing/2014/main" id="{31A4DB43-C35C-EC89-1E45-5464C756AD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" y="28499"/>
            <a:ext cx="9143998" cy="255742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046D94-7DE6-ECE0-F6C9-6114A26BE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6C398B2-2E4A-FF2E-16BC-BC08399B44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017725"/>
            <a:ext cx="8520600" cy="3551150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pt-BR" sz="174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Docentes </a:t>
            </a:r>
            <a:r>
              <a:rPr lang="pt-BR" sz="174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designados e/ou afastados</a:t>
            </a:r>
            <a:r>
              <a:rPr lang="pt-BR" sz="174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que permanecerão na condição de designados e/ou afastados no ano letivo de 2025, </a:t>
            </a:r>
            <a:r>
              <a:rPr lang="pt-BR" sz="1740" b="1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não poderão ter aulas atribuídas da Sala de Leitura. </a:t>
            </a:r>
          </a:p>
          <a:p>
            <a:pPr algn="just">
              <a:buFont typeface="Wingdings" panose="05000000000000000000" pitchFamily="2" charset="2"/>
              <a:buChar char="q"/>
            </a:pPr>
            <a:endParaRPr lang="pt-BR" sz="1740" b="1" i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pt-BR" sz="1740" b="1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Contratados ou candidatos à contratação </a:t>
            </a:r>
            <a:r>
              <a:rPr lang="pt-BR" sz="174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poderão ter aulas atribuídas da Sala de Leitura, desde que, remanescentes do concurso 2023 ou classificados no Processo Seletivo Simplificado VUNESP 2024. </a:t>
            </a:r>
          </a:p>
          <a:p>
            <a:pPr marL="114300" indent="0" algn="just">
              <a:buNone/>
            </a:pPr>
            <a:endParaRPr lang="pt-BR" sz="174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pt-BR" sz="174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Docente contratado ou candidato à contratação </a:t>
            </a:r>
            <a:r>
              <a:rPr lang="pt-BR" sz="1740" b="1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não precisa ter aulas atribuídas</a:t>
            </a:r>
            <a:r>
              <a:rPr lang="pt-BR" sz="174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para posterior atribuição de aulas da Sala de Leitura.</a:t>
            </a:r>
          </a:p>
          <a:p>
            <a:pPr marL="114300" indent="0">
              <a:buNone/>
            </a:pPr>
            <a:endParaRPr lang="pt-BR" dirty="0"/>
          </a:p>
        </p:txBody>
      </p:sp>
      <p:pic>
        <p:nvPicPr>
          <p:cNvPr id="4" name="Imagem 3" descr="Texto&#10;&#10;Descrição gerada automaticamente">
            <a:extLst>
              <a:ext uri="{FF2B5EF4-FFF2-40B4-BE49-F238E27FC236}">
                <a16:creationId xmlns:a16="http://schemas.microsoft.com/office/drawing/2014/main" id="{A7C34FFB-9E56-F6F8-3822-5815B8E564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40607"/>
            <a:ext cx="1368151" cy="87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2198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B599CF-06CF-337C-1ACD-84F9FAFAD8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D3EFF5-4345-57C9-C5E2-65ECE3D14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270859"/>
            <a:ext cx="8520600" cy="572700"/>
          </a:xfrm>
        </p:spPr>
        <p:txBody>
          <a:bodyPr/>
          <a:lstStyle/>
          <a:p>
            <a:pPr algn="ctr"/>
            <a:br>
              <a:rPr lang="pt-BR" b="1" dirty="0"/>
            </a:br>
            <a:br>
              <a:rPr lang="pt-BR" dirty="0"/>
            </a:br>
            <a:endParaRPr lang="pt-BR" dirty="0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771AF16-A5C6-84FD-C2FA-73B51F1629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915566"/>
            <a:ext cx="8520600" cy="3816424"/>
          </a:xfrm>
        </p:spPr>
        <p:txBody>
          <a:bodyPr/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175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Como será a seleção de docentes para atuar na Sala de Leitura?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175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 UE (Diretor Escola/Escolar) deverá realizar processo de seleção, mediante perfil profissional.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pt-BR" sz="175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75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Docentes com qual formação curricular poderão atuar na Sala de Leitura, como professor articulador?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175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 docente poderá atuar como professor articulador, independente, de sua Licenciatura/Habilitação.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t-BR" sz="17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pt-BR" sz="17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pt-BR" sz="17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6" name="Imagem 5" descr="Texto&#10;&#10;Descrição gerada automaticamente">
            <a:extLst>
              <a:ext uri="{FF2B5EF4-FFF2-40B4-BE49-F238E27FC236}">
                <a16:creationId xmlns:a16="http://schemas.microsoft.com/office/drawing/2014/main" id="{A17B1AB3-6A88-79C3-E851-A6ABA9D71C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40607"/>
            <a:ext cx="1368151" cy="87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6377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624D7F-B0BF-CBF9-EC1E-16AFAAB093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3EAACF-8238-65FE-8869-A4DA1DBCF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270859"/>
            <a:ext cx="8520600" cy="572700"/>
          </a:xfrm>
        </p:spPr>
        <p:txBody>
          <a:bodyPr/>
          <a:lstStyle/>
          <a:p>
            <a:pPr algn="ctr"/>
            <a:br>
              <a:rPr lang="pt-BR" b="1" dirty="0"/>
            </a:br>
            <a:br>
              <a:rPr lang="pt-BR" dirty="0"/>
            </a:br>
            <a:endParaRPr lang="pt-BR" dirty="0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FACF048-0B60-FA4C-E7D9-6532E85D18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915566"/>
            <a:ext cx="8520600" cy="3816424"/>
          </a:xfrm>
        </p:spPr>
        <p:txBody>
          <a:bodyPr/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17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Qual a ordem de prioridade que se deve observar para a atribuição das aulas da Sala de Leitura?</a:t>
            </a:r>
          </a:p>
          <a:p>
            <a:pPr marL="342900" algn="just">
              <a:lnSpc>
                <a:spcPct val="150000"/>
              </a:lnSpc>
              <a:buAutoNum type="alphaLcParenR"/>
            </a:pPr>
            <a:r>
              <a:rPr lang="pt-BR" sz="17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titulares de cargo de Espanhol </a:t>
            </a:r>
            <a:r>
              <a:rPr lang="pt-BR" sz="17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 limite de 32 aulas</a:t>
            </a:r>
            <a:r>
              <a:rPr lang="pt-BR" sz="17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;</a:t>
            </a:r>
            <a:endParaRPr lang="pt-BR" sz="17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algn="just">
              <a:lnSpc>
                <a:spcPct val="150000"/>
              </a:lnSpc>
              <a:buAutoNum type="alphaLcParenR"/>
            </a:pPr>
            <a:r>
              <a:rPr lang="pt-BR" sz="17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titulares de cargo dos demais componentes curriculares;</a:t>
            </a:r>
          </a:p>
          <a:p>
            <a:pPr marL="342900" algn="just">
              <a:lnSpc>
                <a:spcPct val="150000"/>
              </a:lnSpc>
              <a:buAutoNum type="alphaLcParenR"/>
            </a:pPr>
            <a:r>
              <a:rPr lang="pt-BR" sz="17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docentes não efetivos (P, N, F);</a:t>
            </a:r>
          </a:p>
          <a:p>
            <a:pPr marL="342900" algn="just">
              <a:lnSpc>
                <a:spcPct val="150000"/>
              </a:lnSpc>
              <a:buAutoNum type="alphaLcParenR"/>
            </a:pPr>
            <a:r>
              <a:rPr lang="pt-BR" sz="17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docentes readaptados </a:t>
            </a:r>
            <a:r>
              <a:rPr lang="pt-BR" sz="17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 observar carga horária da readaptação</a:t>
            </a:r>
            <a:r>
              <a:rPr lang="pt-BR" sz="17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;</a:t>
            </a:r>
            <a:endParaRPr lang="pt-BR" sz="17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algn="just">
              <a:lnSpc>
                <a:spcPct val="150000"/>
              </a:lnSpc>
              <a:buAutoNum type="alphaLcParenR"/>
            </a:pPr>
            <a:r>
              <a:rPr lang="pt-BR" sz="17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docentes contratados ou candidatos à contratação nos termos da LC 1.093/2009.</a:t>
            </a:r>
          </a:p>
          <a:p>
            <a:pPr marL="342900" algn="just">
              <a:lnSpc>
                <a:spcPct val="150000"/>
              </a:lnSpc>
              <a:buAutoNum type="alphaLcParenR"/>
            </a:pPr>
            <a:endParaRPr lang="pt-BR" sz="17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pt-BR" sz="17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6" name="Imagem 5" descr="Texto&#10;&#10;Descrição gerada automaticamente">
            <a:extLst>
              <a:ext uri="{FF2B5EF4-FFF2-40B4-BE49-F238E27FC236}">
                <a16:creationId xmlns:a16="http://schemas.microsoft.com/office/drawing/2014/main" id="{BF031D0B-2278-AE65-1183-C1AD72254E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40607"/>
            <a:ext cx="1368151" cy="87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0210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853EA2-085B-A280-76F7-F63EB1161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59E9591-D131-F934-FE99-25BAC61C97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843558"/>
            <a:ext cx="8520600" cy="3725317"/>
          </a:xfrm>
        </p:spPr>
        <p:txBody>
          <a:bodyPr/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Qual a carga horária a ser atribuída da Sala de Leitura?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pt-BR" sz="1050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17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20 (vinte) aulas </a:t>
            </a:r>
            <a:r>
              <a:rPr lang="pt-BR" sz="17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= 25 (vinte e cinco) horas de trabalho semanal &gt; Anos Finais do EF e/ou Ensino Médio.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pt-BR" sz="10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17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26 (vinte e seis) aulas </a:t>
            </a:r>
            <a:r>
              <a:rPr lang="pt-BR" sz="17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= 33 (trinte e três) horas de trabalho mensal &gt; Anos Iniciais do EF.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pt-BR" sz="10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17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 A carga horária deverá ser atribuída a um único docente </a:t>
            </a:r>
            <a:r>
              <a:rPr lang="pt-BR" sz="17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 Bloco indivisível.</a:t>
            </a:r>
          </a:p>
          <a:p>
            <a:endParaRPr lang="pt-BR" dirty="0"/>
          </a:p>
        </p:txBody>
      </p:sp>
      <p:pic>
        <p:nvPicPr>
          <p:cNvPr id="4" name="Imagem 3" descr="Texto&#10;&#10;Descrição gerada automaticamente">
            <a:extLst>
              <a:ext uri="{FF2B5EF4-FFF2-40B4-BE49-F238E27FC236}">
                <a16:creationId xmlns:a16="http://schemas.microsoft.com/office/drawing/2014/main" id="{7C32024B-B3E3-E17E-B840-3FA8C798C3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40607"/>
            <a:ext cx="1368151" cy="977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1116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C7413B-5C57-0105-8A06-F5408C3B7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EC523B1-CA97-D4EF-CFB9-9C9C1C49C8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017725"/>
            <a:ext cx="8520600" cy="3551150"/>
          </a:xfrm>
        </p:spPr>
        <p:txBody>
          <a:bodyPr/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1800" b="1" dirty="0">
                <a:solidFill>
                  <a:schemeClr val="tx1"/>
                </a:solidFill>
                <a:highlight>
                  <a:srgbClr val="FFFF00"/>
                </a:highlight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Excepcionalidade quebra do bloco aulas, aos docentes: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pt-BR" sz="1800" b="1" dirty="0">
              <a:solidFill>
                <a:schemeClr val="tx1"/>
              </a:solidFill>
              <a:highlight>
                <a:srgbClr val="FFFF00"/>
              </a:highlight>
              <a:latin typeface="Verdana" panose="020B0604030504040204" pitchFamily="34" charset="0"/>
              <a:ea typeface="Verdana" panose="020B0604030504040204" pitchFamily="34" charset="0"/>
              <a:sym typeface="Wingdings" panose="05000000000000000000" pitchFamily="2" charset="2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pt-BR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I – titulares de cargo Espanhol, com jornada integral/ampliada, desde que, não há saldo de aulas de Espanhol no CEL a serem atribuídas;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pt-BR" sz="1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sym typeface="Wingdings" panose="05000000000000000000" pitchFamily="2" charset="2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pt-BR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II – readaptados com carga horária de trabalho de 40 horas semanais.</a:t>
            </a:r>
            <a:endParaRPr lang="pt-BR" sz="1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14300" indent="0">
              <a:buNone/>
            </a:pPr>
            <a:endParaRPr lang="pt-BR" dirty="0"/>
          </a:p>
        </p:txBody>
      </p:sp>
      <p:pic>
        <p:nvPicPr>
          <p:cNvPr id="4" name="Imagem 3" descr="Texto&#10;&#10;Descrição gerada automaticamente">
            <a:extLst>
              <a:ext uri="{FF2B5EF4-FFF2-40B4-BE49-F238E27FC236}">
                <a16:creationId xmlns:a16="http://schemas.microsoft.com/office/drawing/2014/main" id="{815F0227-305C-0CF0-CED6-5EE8A0E93D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40607"/>
            <a:ext cx="1368151" cy="977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8970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419BEC-86E5-C464-1651-E02C7FCA4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885DF34-9CF9-FEC5-B22A-7354C63417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017725"/>
            <a:ext cx="8520600" cy="3551150"/>
          </a:xfrm>
        </p:spPr>
        <p:txBody>
          <a:bodyPr/>
          <a:lstStyle/>
          <a:p>
            <a:pPr marL="114300" indent="0">
              <a:buNone/>
            </a:pPr>
            <a:r>
              <a:rPr lang="pt-BR" sz="1750" b="1" dirty="0"/>
              <a:t>I </a:t>
            </a:r>
            <a:r>
              <a:rPr lang="pt-BR" sz="1750" b="1" dirty="0">
                <a:solidFill>
                  <a:schemeClr val="tx1"/>
                </a:solidFill>
              </a:rPr>
              <a:t>– Professor titular de cargo de Espanhol </a:t>
            </a:r>
            <a:r>
              <a:rPr lang="pt-BR" sz="1750" dirty="0">
                <a:solidFill>
                  <a:schemeClr val="tx1"/>
                </a:solidFill>
              </a:rPr>
              <a:t>(jornada integral/ampliada) 32 aulas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1750" b="1" dirty="0">
                <a:solidFill>
                  <a:schemeClr val="tx1"/>
                </a:solidFill>
              </a:rPr>
              <a:t>12 </a:t>
            </a:r>
            <a:r>
              <a:rPr lang="pt-BR" sz="1750" dirty="0">
                <a:solidFill>
                  <a:schemeClr val="tx1"/>
                </a:solidFill>
              </a:rPr>
              <a:t>aulas Espanhol CEL + </a:t>
            </a:r>
            <a:r>
              <a:rPr lang="pt-BR" sz="1750" b="1" dirty="0">
                <a:solidFill>
                  <a:schemeClr val="tx1"/>
                </a:solidFill>
              </a:rPr>
              <a:t>20 </a:t>
            </a:r>
            <a:r>
              <a:rPr lang="pt-BR" sz="1750" dirty="0">
                <a:solidFill>
                  <a:schemeClr val="tx1"/>
                </a:solidFill>
              </a:rPr>
              <a:t>aulas professor articulador </a:t>
            </a:r>
          </a:p>
          <a:p>
            <a:pPr marL="114300" indent="0">
              <a:buNone/>
            </a:pPr>
            <a:endParaRPr lang="pt-BR" sz="1750" dirty="0">
              <a:solidFill>
                <a:schemeClr val="tx1"/>
              </a:solidFill>
            </a:endParaRPr>
          </a:p>
          <a:p>
            <a:pPr marL="114300" indent="0">
              <a:buNone/>
            </a:pPr>
            <a:r>
              <a:rPr lang="pt-BR" sz="1750" b="1" u="sng" dirty="0">
                <a:solidFill>
                  <a:schemeClr val="tx1"/>
                </a:solidFill>
              </a:rPr>
              <a:t>Excepcionalidade</a:t>
            </a:r>
            <a:r>
              <a:rPr lang="pt-BR" sz="1750" dirty="0">
                <a:solidFill>
                  <a:schemeClr val="tx1"/>
                </a:solidFill>
              </a:rPr>
              <a:t>: Não há aulas de Espanhol a serem atribuídas no CEL (Centro de Estudos de Línguas)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1750" b="1" dirty="0">
                <a:solidFill>
                  <a:schemeClr val="tx1"/>
                </a:solidFill>
              </a:rPr>
              <a:t>20</a:t>
            </a:r>
            <a:r>
              <a:rPr lang="pt-BR" sz="1750" dirty="0">
                <a:solidFill>
                  <a:schemeClr val="tx1"/>
                </a:solidFill>
              </a:rPr>
              <a:t> aulas professor articulador (período/turno manhã) </a:t>
            </a:r>
          </a:p>
          <a:p>
            <a:pPr marL="114300" indent="0">
              <a:buNone/>
            </a:pPr>
            <a:r>
              <a:rPr lang="pt-BR" sz="1750" b="1" dirty="0">
                <a:solidFill>
                  <a:schemeClr val="tx1"/>
                </a:solidFill>
              </a:rPr>
              <a:t>                                            +                                                         </a:t>
            </a:r>
            <a:r>
              <a:rPr lang="pt-BR" sz="1500" b="1" dirty="0">
                <a:solidFill>
                  <a:schemeClr val="tx1"/>
                </a:solidFill>
              </a:rPr>
              <a:t>COMPOSIÇÃO</a:t>
            </a:r>
            <a:r>
              <a:rPr lang="pt-BR" sz="1500" dirty="0">
                <a:solidFill>
                  <a:schemeClr val="tx1"/>
                </a:solidFill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1750" b="1" dirty="0">
                <a:solidFill>
                  <a:schemeClr val="tx1"/>
                </a:solidFill>
              </a:rPr>
              <a:t>12</a:t>
            </a:r>
            <a:r>
              <a:rPr lang="pt-BR" sz="1750" dirty="0">
                <a:solidFill>
                  <a:schemeClr val="tx1"/>
                </a:solidFill>
              </a:rPr>
              <a:t> aulas professor articulador (período/turno tarde) </a:t>
            </a:r>
          </a:p>
          <a:p>
            <a:pPr marL="0" indent="0">
              <a:buNone/>
            </a:pPr>
            <a:endParaRPr lang="pt-BR" sz="1750" dirty="0">
              <a:solidFill>
                <a:schemeClr val="tx1"/>
              </a:solidFill>
            </a:endParaRPr>
          </a:p>
          <a:p>
            <a:pPr marL="114300" indent="0" algn="just">
              <a:buNone/>
            </a:pPr>
            <a:r>
              <a:rPr lang="pt-BR" sz="1750" b="1" dirty="0" err="1">
                <a:solidFill>
                  <a:schemeClr val="tx1"/>
                </a:solidFill>
              </a:rPr>
              <a:t>Obs</a:t>
            </a:r>
            <a:r>
              <a:rPr lang="pt-BR" sz="1750" b="1" dirty="0">
                <a:solidFill>
                  <a:schemeClr val="tx1"/>
                </a:solidFill>
              </a:rPr>
              <a:t>: </a:t>
            </a:r>
            <a:r>
              <a:rPr lang="pt-BR" sz="1750" dirty="0">
                <a:solidFill>
                  <a:schemeClr val="tx1"/>
                </a:solidFill>
              </a:rPr>
              <a:t> o docente na situação descrita acima, fica caracterizada a </a:t>
            </a:r>
            <a:r>
              <a:rPr lang="pt-BR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composição de jornada de trabalho e a condição de adido.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endParaRPr lang="pt-BR" sz="1750" dirty="0">
              <a:solidFill>
                <a:schemeClr val="tx1"/>
              </a:solidFill>
            </a:endParaRPr>
          </a:p>
        </p:txBody>
      </p:sp>
      <p:pic>
        <p:nvPicPr>
          <p:cNvPr id="4" name="Imagem 3" descr="Texto&#10;&#10;Descrição gerada automaticamente">
            <a:extLst>
              <a:ext uri="{FF2B5EF4-FFF2-40B4-BE49-F238E27FC236}">
                <a16:creationId xmlns:a16="http://schemas.microsoft.com/office/drawing/2014/main" id="{E391AA63-52ED-4AC5-8091-31B0536316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95485"/>
            <a:ext cx="1080119" cy="720081"/>
          </a:xfrm>
          <a:prstGeom prst="rect">
            <a:avLst/>
          </a:prstGeom>
        </p:spPr>
      </p:pic>
      <p:sp>
        <p:nvSpPr>
          <p:cNvPr id="6" name="Seta: para a Direita 5">
            <a:extLst>
              <a:ext uri="{FF2B5EF4-FFF2-40B4-BE49-F238E27FC236}">
                <a16:creationId xmlns:a16="http://schemas.microsoft.com/office/drawing/2014/main" id="{3FC6165A-DB2A-3C5B-9D6C-978FFAD00EFC}"/>
              </a:ext>
            </a:extLst>
          </p:cNvPr>
          <p:cNvSpPr/>
          <p:nvPr/>
        </p:nvSpPr>
        <p:spPr>
          <a:xfrm>
            <a:off x="6084168" y="2931790"/>
            <a:ext cx="720080" cy="288032"/>
          </a:xfrm>
          <a:prstGeom prst="rightArrow">
            <a:avLst>
              <a:gd name="adj1" fmla="val 34086"/>
              <a:gd name="adj2" fmla="val 68714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7311838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A9985E-CA05-D801-A0A7-4164B19C1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FD81008-89D9-F197-AE92-EEECA55FC1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915566"/>
            <a:ext cx="8520600" cy="3653309"/>
          </a:xfrm>
        </p:spPr>
        <p:txBody>
          <a:bodyPr/>
          <a:lstStyle/>
          <a:p>
            <a:pPr marL="0" indent="0" algn="just">
              <a:buNone/>
            </a:pPr>
            <a:r>
              <a:rPr lang="pt-BR" b="1" dirty="0">
                <a:solidFill>
                  <a:schemeClr val="tx1"/>
                </a:solidFill>
              </a:rPr>
              <a:t>II – Docente Readaptado (carga horária de readaptação de 40 horas) = 32 aulas</a:t>
            </a:r>
          </a:p>
          <a:p>
            <a:pPr marL="0" indent="0" algn="just">
              <a:buNone/>
            </a:pPr>
            <a:endParaRPr lang="pt-BR" b="1" dirty="0">
              <a:solidFill>
                <a:schemeClr val="tx1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b="1" u="sng" dirty="0">
                <a:solidFill>
                  <a:schemeClr val="tx1"/>
                </a:solidFill>
              </a:rPr>
              <a:t>Excepcionalidade</a:t>
            </a:r>
          </a:p>
          <a:p>
            <a:pPr marL="0" indent="0" algn="just">
              <a:buNone/>
            </a:pPr>
            <a:endParaRPr lang="pt-BR" b="1" dirty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chemeClr val="tx1"/>
                </a:solidFill>
              </a:rPr>
              <a:t> 20 </a:t>
            </a:r>
            <a:r>
              <a:rPr lang="pt-BR" dirty="0">
                <a:solidFill>
                  <a:schemeClr val="tx1"/>
                </a:solidFill>
              </a:rPr>
              <a:t>aulas professor articulador (período tarde)</a:t>
            </a:r>
          </a:p>
          <a:p>
            <a:pPr marL="0" indent="0" algn="just">
              <a:buNone/>
            </a:pPr>
            <a:r>
              <a:rPr lang="pt-BR" dirty="0">
                <a:solidFill>
                  <a:schemeClr val="tx1"/>
                </a:solidFill>
              </a:rPr>
              <a:t>                                       </a:t>
            </a:r>
            <a:r>
              <a:rPr lang="pt-BR" b="1" dirty="0">
                <a:solidFill>
                  <a:schemeClr val="tx1"/>
                </a:solidFill>
              </a:rPr>
              <a:t> +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chemeClr val="tx1"/>
                </a:solidFill>
              </a:rPr>
              <a:t>12 </a:t>
            </a:r>
            <a:r>
              <a:rPr lang="pt-BR" dirty="0">
                <a:solidFill>
                  <a:schemeClr val="tx1"/>
                </a:solidFill>
              </a:rPr>
              <a:t>aulas professor articulador (período manhã) </a:t>
            </a:r>
          </a:p>
          <a:p>
            <a:pPr marL="0" indent="0" algn="just">
              <a:buNone/>
            </a:pPr>
            <a:endParaRPr lang="pt-BR" b="1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pt-BR" b="1" dirty="0">
                <a:solidFill>
                  <a:schemeClr val="tx1"/>
                </a:solidFill>
                <a:highlight>
                  <a:srgbClr val="FFFF00"/>
                </a:highlight>
              </a:rPr>
              <a:t>Observação:</a:t>
            </a:r>
            <a:r>
              <a:rPr lang="pt-BR" b="1" dirty="0">
                <a:solidFill>
                  <a:schemeClr val="tx1"/>
                </a:solidFill>
              </a:rPr>
              <a:t> </a:t>
            </a:r>
            <a:r>
              <a:rPr lang="pt-BR" dirty="0">
                <a:solidFill>
                  <a:schemeClr val="tx1"/>
                </a:solidFill>
              </a:rPr>
              <a:t>as 08 (oito) aulas remanescentes, não serão atribuídas a outro(s) docente(s).</a:t>
            </a:r>
            <a:endParaRPr lang="pt-BR" b="1" dirty="0">
              <a:solidFill>
                <a:schemeClr val="tx1"/>
              </a:solidFill>
            </a:endParaRPr>
          </a:p>
        </p:txBody>
      </p:sp>
      <p:pic>
        <p:nvPicPr>
          <p:cNvPr id="4" name="Imagem 3" descr="Texto&#10;&#10;Descrição gerada automaticamente">
            <a:extLst>
              <a:ext uri="{FF2B5EF4-FFF2-40B4-BE49-F238E27FC236}">
                <a16:creationId xmlns:a16="http://schemas.microsoft.com/office/drawing/2014/main" id="{C05F72F6-B5DD-CE80-0140-AB4366DCD9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95485"/>
            <a:ext cx="1080119" cy="720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1004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77371D-5818-0B09-B29F-4666F57DB7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1255EF-C65F-A4CC-C881-28316C567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270859"/>
            <a:ext cx="8520600" cy="572700"/>
          </a:xfrm>
        </p:spPr>
        <p:txBody>
          <a:bodyPr/>
          <a:lstStyle/>
          <a:p>
            <a:pPr algn="ctr"/>
            <a:br>
              <a:rPr lang="pt-BR" dirty="0"/>
            </a:br>
            <a:br>
              <a:rPr lang="pt-BR" dirty="0"/>
            </a:br>
            <a:endParaRPr lang="pt-BR" dirty="0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740EF2E-7494-9E05-5B86-547CA701BB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699542"/>
            <a:ext cx="8520600" cy="3902377"/>
          </a:xfrm>
        </p:spPr>
        <p:txBody>
          <a:bodyPr/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pt-BR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Qual a número de professores articuladores por Unidade Escolar?</a:t>
            </a:r>
          </a:p>
          <a:p>
            <a:pPr marL="0" indent="0" algn="just">
              <a:buNone/>
            </a:pPr>
            <a:endParaRPr lang="pt-BR" sz="500" b="1" dirty="0">
              <a:solidFill>
                <a:srgbClr val="00B0F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pt-BR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Obedecer à proporcionalidade de turnos da escola: </a:t>
            </a:r>
          </a:p>
          <a:p>
            <a:pPr marL="0" indent="0" algn="just">
              <a:buNone/>
            </a:pPr>
            <a:endParaRPr lang="pt-BR" sz="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pt-BR" sz="17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                         Anos Finais do EF e/ou Ensino Médio 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pt-BR" sz="17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6" name="Imagem 5" descr="Texto&#10;&#10;Descrição gerada automaticamente">
            <a:extLst>
              <a:ext uri="{FF2B5EF4-FFF2-40B4-BE49-F238E27FC236}">
                <a16:creationId xmlns:a16="http://schemas.microsoft.com/office/drawing/2014/main" id="{0957B96D-6E42-B1FC-7BD5-085162CD44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40788"/>
            <a:ext cx="1008111" cy="644707"/>
          </a:xfrm>
          <a:prstGeom prst="rect">
            <a:avLst/>
          </a:prstGeom>
        </p:spPr>
      </p:pic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04A8291D-7928-0DD6-4083-23B42DF4D5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0860451"/>
              </p:ext>
            </p:extLst>
          </p:nvPr>
        </p:nvGraphicFramePr>
        <p:xfrm>
          <a:off x="467544" y="2404462"/>
          <a:ext cx="8208912" cy="2255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4160">
                  <a:extLst>
                    <a:ext uri="{9D8B030D-6E8A-4147-A177-3AD203B41FA5}">
                      <a16:colId xmlns:a16="http://schemas.microsoft.com/office/drawing/2014/main" val="1149013981"/>
                    </a:ext>
                  </a:extLst>
                </a:gridCol>
                <a:gridCol w="3048447">
                  <a:extLst>
                    <a:ext uri="{9D8B030D-6E8A-4147-A177-3AD203B41FA5}">
                      <a16:colId xmlns:a16="http://schemas.microsoft.com/office/drawing/2014/main" val="3606542177"/>
                    </a:ext>
                  </a:extLst>
                </a:gridCol>
                <a:gridCol w="2736305">
                  <a:extLst>
                    <a:ext uri="{9D8B030D-6E8A-4147-A177-3AD203B41FA5}">
                      <a16:colId xmlns:a16="http://schemas.microsoft.com/office/drawing/2014/main" val="2467247264"/>
                    </a:ext>
                  </a:extLst>
                </a:gridCol>
              </a:tblGrid>
              <a:tr h="479729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Turno(s) de Funcionamento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Professor Articulador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Número de aulas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0075780"/>
                  </a:ext>
                </a:extLst>
              </a:tr>
              <a:tr h="1608503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Manhã </a:t>
                      </a:r>
                    </a:p>
                    <a:p>
                      <a:pPr algn="ctr"/>
                      <a:endParaRPr lang="pt-BR" sz="1800" dirty="0"/>
                    </a:p>
                    <a:p>
                      <a:pPr algn="ctr"/>
                      <a:r>
                        <a:rPr lang="pt-BR" sz="1800" dirty="0"/>
                        <a:t>Tarde </a:t>
                      </a:r>
                    </a:p>
                    <a:p>
                      <a:pPr algn="ctr"/>
                      <a:endParaRPr lang="pt-BR" sz="1800" dirty="0"/>
                    </a:p>
                    <a:p>
                      <a:pPr algn="ctr"/>
                      <a:r>
                        <a:rPr lang="pt-BR" sz="1800" dirty="0"/>
                        <a:t>Noite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01 </a:t>
                      </a:r>
                    </a:p>
                    <a:p>
                      <a:pPr algn="ctr"/>
                      <a:endParaRPr lang="pt-BR" sz="1800" dirty="0"/>
                    </a:p>
                    <a:p>
                      <a:pPr algn="ctr"/>
                      <a:r>
                        <a:rPr lang="pt-BR" sz="1800" dirty="0"/>
                        <a:t>01</a:t>
                      </a:r>
                    </a:p>
                    <a:p>
                      <a:pPr algn="ctr"/>
                      <a:endParaRPr lang="pt-BR" sz="1800" dirty="0"/>
                    </a:p>
                    <a:p>
                      <a:pPr algn="ctr"/>
                      <a:r>
                        <a:rPr lang="pt-BR" sz="1800" dirty="0"/>
                        <a:t>01</a:t>
                      </a:r>
                    </a:p>
                    <a:p>
                      <a:pPr algn="ctr"/>
                      <a:endParaRPr lang="pt-B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20 aulas </a:t>
                      </a:r>
                    </a:p>
                    <a:p>
                      <a:pPr algn="ctr"/>
                      <a:endParaRPr lang="pt-BR" sz="1800" dirty="0"/>
                    </a:p>
                    <a:p>
                      <a:pPr algn="ctr"/>
                      <a:r>
                        <a:rPr lang="pt-BR" sz="1800" dirty="0"/>
                        <a:t>20 aulas </a:t>
                      </a:r>
                    </a:p>
                    <a:p>
                      <a:pPr algn="ctr"/>
                      <a:endParaRPr lang="pt-BR" sz="1800" dirty="0"/>
                    </a:p>
                    <a:p>
                      <a:pPr algn="ctr"/>
                      <a:r>
                        <a:rPr lang="pt-BR" sz="1800" dirty="0"/>
                        <a:t>20 aulas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46664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47272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C8ED73-6131-2653-704D-B894425AB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445025"/>
            <a:ext cx="8520600" cy="398533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3D4ECA3-D0BA-384F-BE7D-55BDC40B21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958974"/>
            <a:ext cx="8520600" cy="3904327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pt-BR" sz="175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Unidades Escolares que ofertam Anos Iniciais do EF, as aulas da Sala de Leitura deverão obedecer à proporcionalidade de turnos, sendo:</a:t>
            </a:r>
            <a:endParaRPr lang="pt-BR" sz="175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14300" indent="0">
              <a:buNone/>
            </a:pPr>
            <a:endParaRPr lang="pt-BR" dirty="0"/>
          </a:p>
          <a:p>
            <a:pPr marL="114300" indent="0">
              <a:buNone/>
            </a:pPr>
            <a:endParaRPr lang="pt-BR" dirty="0"/>
          </a:p>
          <a:p>
            <a:pPr marL="114300" indent="0">
              <a:buNone/>
            </a:pPr>
            <a:endParaRPr lang="pt-BR" dirty="0"/>
          </a:p>
          <a:p>
            <a:pPr marL="114300" indent="0">
              <a:buNone/>
            </a:pPr>
            <a:endParaRPr lang="pt-BR" dirty="0"/>
          </a:p>
          <a:p>
            <a:pPr marL="114300" indent="0">
              <a:buNone/>
            </a:pPr>
            <a:endParaRPr lang="pt-BR" dirty="0"/>
          </a:p>
          <a:p>
            <a:pPr marL="114300" indent="0">
              <a:buNone/>
            </a:pPr>
            <a:endParaRPr lang="pt-BR" dirty="0"/>
          </a:p>
          <a:p>
            <a:pPr marL="114300" indent="0">
              <a:buNone/>
            </a:pPr>
            <a:endParaRPr lang="pt-BR" sz="500" dirty="0"/>
          </a:p>
          <a:p>
            <a:pPr marL="114300" indent="0" algn="just">
              <a:buNone/>
            </a:pPr>
            <a:r>
              <a:rPr lang="pt-BR" b="1" dirty="0">
                <a:solidFill>
                  <a:schemeClr val="tx1"/>
                </a:solidFill>
                <a:highlight>
                  <a:srgbClr val="FFFF00"/>
                </a:highlight>
                <a:latin typeface="Verdana" panose="020B0604030504040204" pitchFamily="34" charset="0"/>
                <a:ea typeface="Verdana" panose="020B0604030504040204" pitchFamily="34" charset="0"/>
              </a:rPr>
              <a:t>OBS</a:t>
            </a:r>
            <a:r>
              <a:rPr lang="pt-BR" dirty="0">
                <a:solidFill>
                  <a:schemeClr val="tx1"/>
                </a:solidFill>
                <a:highlight>
                  <a:srgbClr val="FFFF00"/>
                </a:highlight>
                <a:latin typeface="Verdana" panose="020B0604030504040204" pitchFamily="34" charset="0"/>
                <a:ea typeface="Verdana" panose="020B0604030504040204" pitchFamily="34" charset="0"/>
              </a:rPr>
              <a:t>:</a:t>
            </a:r>
            <a:r>
              <a:rPr lang="pt-BR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As aulas deverão ser atribuídas aos docentes </a:t>
            </a:r>
            <a:r>
              <a:rPr lang="pt-BR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Anos Iniciais do EF Regentes de Classe.</a:t>
            </a:r>
          </a:p>
        </p:txBody>
      </p:sp>
      <p:pic>
        <p:nvPicPr>
          <p:cNvPr id="5" name="Imagem 4" descr="Texto&#10;&#10;Descrição gerada automaticamente">
            <a:extLst>
              <a:ext uri="{FF2B5EF4-FFF2-40B4-BE49-F238E27FC236}">
                <a16:creationId xmlns:a16="http://schemas.microsoft.com/office/drawing/2014/main" id="{E391AA63-52ED-4AC5-8091-31B0536316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633" y="195486"/>
            <a:ext cx="1075000" cy="716669"/>
          </a:xfrm>
          <a:prstGeom prst="rect">
            <a:avLst/>
          </a:prstGeom>
        </p:spPr>
      </p:pic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43D11097-9A00-3AF7-43E1-6E6E408954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2334667"/>
              </p:ext>
            </p:extLst>
          </p:nvPr>
        </p:nvGraphicFramePr>
        <p:xfrm>
          <a:off x="611560" y="1779662"/>
          <a:ext cx="7920882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6264">
                  <a:extLst>
                    <a:ext uri="{9D8B030D-6E8A-4147-A177-3AD203B41FA5}">
                      <a16:colId xmlns:a16="http://schemas.microsoft.com/office/drawing/2014/main" val="3607174441"/>
                    </a:ext>
                  </a:extLst>
                </a:gridCol>
                <a:gridCol w="2904324">
                  <a:extLst>
                    <a:ext uri="{9D8B030D-6E8A-4147-A177-3AD203B41FA5}">
                      <a16:colId xmlns:a16="http://schemas.microsoft.com/office/drawing/2014/main" val="40149054"/>
                    </a:ext>
                  </a:extLst>
                </a:gridCol>
                <a:gridCol w="2640294">
                  <a:extLst>
                    <a:ext uri="{9D8B030D-6E8A-4147-A177-3AD203B41FA5}">
                      <a16:colId xmlns:a16="http://schemas.microsoft.com/office/drawing/2014/main" val="3952630491"/>
                    </a:ext>
                  </a:extLst>
                </a:gridCol>
              </a:tblGrid>
              <a:tr h="606383">
                <a:tc>
                  <a:txBody>
                    <a:bodyPr/>
                    <a:lstStyle/>
                    <a:p>
                      <a:pPr algn="ctr"/>
                      <a:r>
                        <a:rPr lang="pt-BR" sz="17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Turno (s)  de funcionamento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7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Professor Articulador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7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Número de aulas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3835073"/>
                  </a:ext>
                </a:extLst>
              </a:tr>
              <a:tr h="1121809">
                <a:tc>
                  <a:txBody>
                    <a:bodyPr/>
                    <a:lstStyle/>
                    <a:p>
                      <a:pPr algn="ctr"/>
                      <a:r>
                        <a:rPr lang="pt-BR" sz="17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Manhã </a:t>
                      </a:r>
                    </a:p>
                    <a:p>
                      <a:pPr algn="ctr"/>
                      <a:endParaRPr lang="pt-BR" sz="17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algn="ctr"/>
                      <a:r>
                        <a:rPr lang="pt-BR" sz="17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Tarde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7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01</a:t>
                      </a:r>
                    </a:p>
                    <a:p>
                      <a:pPr algn="ctr"/>
                      <a:endParaRPr lang="pt-BR" sz="17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algn="ctr"/>
                      <a:r>
                        <a:rPr lang="pt-BR" sz="17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01</a:t>
                      </a:r>
                    </a:p>
                    <a:p>
                      <a:pPr algn="ctr"/>
                      <a:endParaRPr lang="pt-BR" sz="17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7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26 aulas </a:t>
                      </a:r>
                    </a:p>
                    <a:p>
                      <a:pPr algn="ctr"/>
                      <a:endParaRPr lang="pt-BR" sz="17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algn="ctr"/>
                      <a:r>
                        <a:rPr lang="pt-BR" sz="17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26 aulas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65366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96517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CB4147-1592-4114-8663-9214456E8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1E67CF6-CE5E-155C-2FA9-2A0F1E085F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017725"/>
            <a:ext cx="8520600" cy="3551150"/>
          </a:xfrm>
        </p:spPr>
        <p:txBody>
          <a:bodyPr/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Unidade Escolar do Programa Ensino Integral – PEI, </a:t>
            </a:r>
            <a:r>
              <a:rPr lang="pt-BR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que oferta o ensino regular ou EJA no período noturno, fará jus a 1 (um) professor articulador da Sala de Leitura, com 20 (vinte) aulas, cumprindo suas funções no período noturno.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pt-BR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CEEJA – </a:t>
            </a:r>
            <a:r>
              <a:rPr lang="pt-BR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Centro Estadual de Educação de Jovens e Adultos – </a:t>
            </a:r>
            <a:r>
              <a:rPr lang="pt-BR" b="1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não </a:t>
            </a:r>
            <a:r>
              <a:rPr lang="pt-BR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b="1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farão jus</a:t>
            </a:r>
            <a:r>
              <a:rPr lang="pt-BR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ao professor articulador da Sala de Leitura.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pt-BR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pt-BR" b="0" i="0" dirty="0">
              <a:solidFill>
                <a:srgbClr val="474747"/>
              </a:solidFill>
              <a:effectLst/>
              <a:latin typeface="Google Sans"/>
            </a:endParaRPr>
          </a:p>
          <a:p>
            <a:pPr marL="114300" indent="0" algn="just">
              <a:lnSpc>
                <a:spcPct val="150000"/>
              </a:lnSpc>
              <a:buNone/>
            </a:pPr>
            <a:r>
              <a:rPr lang="pt-BR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         </a:t>
            </a:r>
          </a:p>
          <a:p>
            <a:pPr marL="114300" indent="0" algn="just">
              <a:lnSpc>
                <a:spcPct val="150000"/>
              </a:lnSpc>
              <a:buNone/>
            </a:pPr>
            <a:r>
              <a:rPr lang="pt-BR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marL="114300" indent="0">
              <a:buNone/>
            </a:pPr>
            <a:endParaRPr lang="pt-BR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4" name="Imagem 3" descr="Texto&#10;&#10;Descrição gerada automaticamente">
            <a:extLst>
              <a:ext uri="{FF2B5EF4-FFF2-40B4-BE49-F238E27FC236}">
                <a16:creationId xmlns:a16="http://schemas.microsoft.com/office/drawing/2014/main" id="{44419563-4029-0D49-DC4B-BA27247A73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633" y="195486"/>
            <a:ext cx="1002991" cy="668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946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/>
          <p:nvPr/>
        </p:nvSpPr>
        <p:spPr>
          <a:xfrm>
            <a:off x="2850" y="4991600"/>
            <a:ext cx="9144000" cy="151800"/>
          </a:xfrm>
          <a:prstGeom prst="rect">
            <a:avLst/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14"/>
          <p:cNvSpPr/>
          <p:nvPr/>
        </p:nvSpPr>
        <p:spPr>
          <a:xfrm>
            <a:off x="8368625" y="513825"/>
            <a:ext cx="423000" cy="423000"/>
          </a:xfrm>
          <a:prstGeom prst="ellipse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" name="Imagem 1" descr="Texto&#10;&#10;Descrição gerada automaticamente">
            <a:extLst>
              <a:ext uri="{FF2B5EF4-FFF2-40B4-BE49-F238E27FC236}">
                <a16:creationId xmlns:a16="http://schemas.microsoft.com/office/drawing/2014/main" id="{3D7AE0B3-C90A-8598-0F33-D153927B36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1" y="265125"/>
            <a:ext cx="936103" cy="506426"/>
          </a:xfrm>
          <a:prstGeom prst="rect">
            <a:avLst/>
          </a:prstGeom>
        </p:spPr>
      </p:pic>
      <p:sp>
        <p:nvSpPr>
          <p:cNvPr id="7" name="Google Shape;68;p14">
            <a:extLst>
              <a:ext uri="{FF2B5EF4-FFF2-40B4-BE49-F238E27FC236}">
                <a16:creationId xmlns:a16="http://schemas.microsoft.com/office/drawing/2014/main" id="{697DFFE3-A7DD-5306-F609-66FDD4963E38}"/>
              </a:ext>
            </a:extLst>
          </p:cNvPr>
          <p:cNvSpPr txBox="1"/>
          <p:nvPr/>
        </p:nvSpPr>
        <p:spPr>
          <a:xfrm>
            <a:off x="352375" y="771551"/>
            <a:ext cx="8144061" cy="405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just">
              <a:buClr>
                <a:schemeClr val="dk1"/>
              </a:buClr>
              <a:buSzPts val="1100"/>
            </a:pPr>
            <a:endParaRPr lang="pt-BR" sz="2400" b="1" dirty="0">
              <a:solidFill>
                <a:schemeClr val="tx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79375" lvl="0" algn="just">
              <a:lnSpc>
                <a:spcPct val="150000"/>
              </a:lnSpc>
              <a:buClr>
                <a:schemeClr val="dk1"/>
              </a:buClr>
              <a:buSzPts val="1100"/>
            </a:pPr>
            <a:r>
              <a:rPr lang="pt-BR" sz="2400" b="1" i="1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Dispõe sobre a organização e atribuição de aulas do Programa Sala de Leitura nas escolas de tempo parcial da rede estadual de ensino.</a:t>
            </a:r>
            <a:endParaRPr lang="pt-BR" sz="1700" dirty="0">
              <a:solidFill>
                <a:schemeClr val="tx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lvl="0" algn="just">
              <a:buClr>
                <a:schemeClr val="dk1"/>
              </a:buClr>
              <a:buSzPts val="1100"/>
            </a:pPr>
            <a:endParaRPr lang="pt-BR" sz="1700" dirty="0">
              <a:solidFill>
                <a:schemeClr val="tx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85750" lvl="0" indent="-285750" algn="just">
              <a:buClr>
                <a:schemeClr val="dk1"/>
              </a:buClr>
              <a:buSzPts val="1100"/>
              <a:buFont typeface="Wingdings" panose="05000000000000000000" pitchFamily="2" charset="2"/>
              <a:buChar char="Ø"/>
            </a:pPr>
            <a:endParaRPr lang="pt-BR" sz="1700" dirty="0">
              <a:solidFill>
                <a:schemeClr val="tx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85750" lvl="0" indent="-285750" algn="just">
              <a:buClr>
                <a:schemeClr val="dk1"/>
              </a:buClr>
              <a:buSzPts val="1100"/>
              <a:buFont typeface="Wingdings" panose="05000000000000000000" pitchFamily="2" charset="2"/>
              <a:buChar char="Ø"/>
            </a:pPr>
            <a:endParaRPr lang="pt-BR" sz="1700" dirty="0">
              <a:solidFill>
                <a:schemeClr val="tx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85750" lvl="0" indent="-285750" algn="just">
              <a:buClr>
                <a:schemeClr val="dk1"/>
              </a:buClr>
              <a:buSzPts val="1100"/>
              <a:buFontTx/>
              <a:buChar char="-"/>
            </a:pPr>
            <a:endParaRPr lang="pt-BR" sz="1500" dirty="0">
              <a:solidFill>
                <a:schemeClr val="tx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6306866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23314B-FA01-2BB3-F996-D86F824E3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855AAC0-2D60-51A2-E837-529511A732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915566"/>
            <a:ext cx="8520600" cy="3653309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pt-BR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Unidades Escolares que ofertam, no mesmo período, mais de uma etapa de ensino, deverá atribuir as aulas da Sala de Leitura de acordo com o maior número de turmas/público-alvo.</a:t>
            </a:r>
          </a:p>
          <a:p>
            <a:pPr marL="114300" indent="0" algn="just">
              <a:buNone/>
            </a:pPr>
            <a:endParaRPr lang="pt-BR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14300" indent="0" algn="just">
              <a:buNone/>
            </a:pPr>
            <a:r>
              <a:rPr lang="pt-BR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 – Escola Sol Nascente </a:t>
            </a:r>
          </a:p>
          <a:p>
            <a:pPr marL="114300" indent="0" algn="just">
              <a:buNone/>
            </a:pPr>
            <a:endParaRPr lang="pt-BR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4" name="Imagem 3" descr="Texto&#10;&#10;Descrição gerada automaticamente">
            <a:extLst>
              <a:ext uri="{FF2B5EF4-FFF2-40B4-BE49-F238E27FC236}">
                <a16:creationId xmlns:a16="http://schemas.microsoft.com/office/drawing/2014/main" id="{32A8A5C8-2032-2D95-B43D-FA06E7D667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633" y="195486"/>
            <a:ext cx="930983" cy="620657"/>
          </a:xfrm>
          <a:prstGeom prst="rect">
            <a:avLst/>
          </a:prstGeom>
        </p:spPr>
      </p:pic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69B5CFF5-84F1-6D1F-A714-2B6050974B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5884162"/>
              </p:ext>
            </p:extLst>
          </p:nvPr>
        </p:nvGraphicFramePr>
        <p:xfrm>
          <a:off x="467544" y="2643757"/>
          <a:ext cx="7848873" cy="15493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68152">
                  <a:extLst>
                    <a:ext uri="{9D8B030D-6E8A-4147-A177-3AD203B41FA5}">
                      <a16:colId xmlns:a16="http://schemas.microsoft.com/office/drawing/2014/main" val="2035524146"/>
                    </a:ext>
                  </a:extLst>
                </a:gridCol>
                <a:gridCol w="2592288">
                  <a:extLst>
                    <a:ext uri="{9D8B030D-6E8A-4147-A177-3AD203B41FA5}">
                      <a16:colId xmlns:a16="http://schemas.microsoft.com/office/drawing/2014/main" val="2615572230"/>
                    </a:ext>
                  </a:extLst>
                </a:gridCol>
                <a:gridCol w="3888433">
                  <a:extLst>
                    <a:ext uri="{9D8B030D-6E8A-4147-A177-3AD203B41FA5}">
                      <a16:colId xmlns:a16="http://schemas.microsoft.com/office/drawing/2014/main" val="867027130"/>
                    </a:ext>
                  </a:extLst>
                </a:gridCol>
              </a:tblGrid>
              <a:tr h="516434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Manhã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Anos Iniciais do EF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26 aulas – regente de classe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3115215"/>
                  </a:ext>
                </a:extLst>
              </a:tr>
              <a:tr h="516434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Tarde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Anos Finais do EF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20 aulas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3883545"/>
                  </a:ext>
                </a:extLst>
              </a:tr>
              <a:tr h="516434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Noite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Ensino Médio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20 aulas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03108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74981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3683F0-3FC4-C63A-9573-DB3E22584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DA8FE35-9573-0E27-D08A-7FEB10517F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017725"/>
            <a:ext cx="8520600" cy="3551150"/>
          </a:xfrm>
        </p:spPr>
        <p:txBody>
          <a:bodyPr/>
          <a:lstStyle/>
          <a:p>
            <a:pPr marL="114300" indent="0">
              <a:buNone/>
            </a:pPr>
            <a:r>
              <a:rPr lang="pt-BR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II – Escola Ana Nery </a:t>
            </a:r>
          </a:p>
          <a:p>
            <a:pPr marL="114300" indent="0">
              <a:buNone/>
            </a:pPr>
            <a:endParaRPr lang="pt-BR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4" name="Imagem 3" descr="Texto&#10;&#10;Descrição gerada automaticamente">
            <a:extLst>
              <a:ext uri="{FF2B5EF4-FFF2-40B4-BE49-F238E27FC236}">
                <a16:creationId xmlns:a16="http://schemas.microsoft.com/office/drawing/2014/main" id="{4C7581C1-EB28-B457-B212-2BED006889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633" y="195486"/>
            <a:ext cx="930983" cy="620657"/>
          </a:xfrm>
          <a:prstGeom prst="rect">
            <a:avLst/>
          </a:prstGeom>
        </p:spPr>
      </p:pic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3BE7EE48-FBD1-3130-A8DF-AAFC5B74B4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2922316"/>
              </p:ext>
            </p:extLst>
          </p:nvPr>
        </p:nvGraphicFramePr>
        <p:xfrm>
          <a:off x="539552" y="1590424"/>
          <a:ext cx="8136903" cy="2377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12168">
                  <a:extLst>
                    <a:ext uri="{9D8B030D-6E8A-4147-A177-3AD203B41FA5}">
                      <a16:colId xmlns:a16="http://schemas.microsoft.com/office/drawing/2014/main" val="2588148827"/>
                    </a:ext>
                  </a:extLst>
                </a:gridCol>
                <a:gridCol w="3912434">
                  <a:extLst>
                    <a:ext uri="{9D8B030D-6E8A-4147-A177-3AD203B41FA5}">
                      <a16:colId xmlns:a16="http://schemas.microsoft.com/office/drawing/2014/main" val="448511130"/>
                    </a:ext>
                  </a:extLst>
                </a:gridCol>
                <a:gridCol w="2712301">
                  <a:extLst>
                    <a:ext uri="{9D8B030D-6E8A-4147-A177-3AD203B41FA5}">
                      <a16:colId xmlns:a16="http://schemas.microsoft.com/office/drawing/2014/main" val="4227982930"/>
                    </a:ext>
                  </a:extLst>
                </a:gridCol>
              </a:tblGrid>
              <a:tr h="562671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Manhã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highlight>
                            <a:srgbClr val="FFFF00"/>
                          </a:highlight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Anos Iniciais do EF &gt; 7 turmas </a:t>
                      </a:r>
                    </a:p>
                    <a:p>
                      <a:pPr algn="ctr"/>
                      <a:endParaRPr lang="pt-BR" sz="18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algn="ctr"/>
                      <a:r>
                        <a:rPr lang="pt-BR" sz="18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Anos Finais do EF &gt; 5 turmas </a:t>
                      </a:r>
                    </a:p>
                    <a:p>
                      <a:pPr algn="ctr"/>
                      <a:endParaRPr lang="pt-BR" sz="18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26 aulas – </a:t>
                      </a:r>
                    </a:p>
                    <a:p>
                      <a:pPr algn="ctr"/>
                      <a:r>
                        <a:rPr lang="pt-BR" sz="18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regente de classe </a:t>
                      </a:r>
                    </a:p>
                    <a:p>
                      <a:endParaRPr lang="pt-BR" sz="18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776545"/>
                  </a:ext>
                </a:extLst>
              </a:tr>
              <a:tr h="562671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Tarde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Anos Iniciais do EF &gt; 4 turmas</a:t>
                      </a:r>
                    </a:p>
                    <a:p>
                      <a:pPr algn="ctr"/>
                      <a:endParaRPr lang="pt-BR" sz="18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algn="ctr"/>
                      <a:r>
                        <a:rPr lang="pt-BR" sz="1800" dirty="0">
                          <a:highlight>
                            <a:srgbClr val="FFFF00"/>
                          </a:highlight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Anos Finais do EF &gt; 6 turmas </a:t>
                      </a:r>
                    </a:p>
                    <a:p>
                      <a:pPr algn="ctr"/>
                      <a:endParaRPr lang="pt-BR" sz="18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20 aulas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98283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90345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2149BB-C268-5DBB-5131-9FDBB1500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976E590-C0F9-116C-E998-3A94993807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017725"/>
            <a:ext cx="8520600" cy="3551150"/>
          </a:xfrm>
        </p:spPr>
        <p:txBody>
          <a:bodyPr/>
          <a:lstStyle/>
          <a:p>
            <a:pPr marL="114300" indent="0">
              <a:buNone/>
            </a:pPr>
            <a:r>
              <a:rPr lang="pt-BR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III – Escola Monteiro Lobato</a:t>
            </a:r>
          </a:p>
          <a:p>
            <a:pPr marL="114300" indent="0">
              <a:buNone/>
            </a:pPr>
            <a:endParaRPr lang="pt-BR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14300" indent="0">
              <a:buNone/>
            </a:pP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</p:txBody>
      </p:sp>
      <p:pic>
        <p:nvPicPr>
          <p:cNvPr id="4" name="Imagem 3" descr="Texto&#10;&#10;Descrição gerada automaticamente">
            <a:extLst>
              <a:ext uri="{FF2B5EF4-FFF2-40B4-BE49-F238E27FC236}">
                <a16:creationId xmlns:a16="http://schemas.microsoft.com/office/drawing/2014/main" id="{8E64B46B-FDCD-B681-9AC2-BC20F92E66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633" y="195486"/>
            <a:ext cx="930983" cy="620657"/>
          </a:xfrm>
          <a:prstGeom prst="rect">
            <a:avLst/>
          </a:prstGeom>
        </p:spPr>
      </p:pic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1C23D866-9264-D178-9F5B-0728776AAB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9797215"/>
              </p:ext>
            </p:extLst>
          </p:nvPr>
        </p:nvGraphicFramePr>
        <p:xfrm>
          <a:off x="467544" y="1590425"/>
          <a:ext cx="8064896" cy="31708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02660">
                  <a:extLst>
                    <a:ext uri="{9D8B030D-6E8A-4147-A177-3AD203B41FA5}">
                      <a16:colId xmlns:a16="http://schemas.microsoft.com/office/drawing/2014/main" val="85425825"/>
                    </a:ext>
                  </a:extLst>
                </a:gridCol>
                <a:gridCol w="4173937">
                  <a:extLst>
                    <a:ext uri="{9D8B030D-6E8A-4147-A177-3AD203B41FA5}">
                      <a16:colId xmlns:a16="http://schemas.microsoft.com/office/drawing/2014/main" val="1612750888"/>
                    </a:ext>
                  </a:extLst>
                </a:gridCol>
                <a:gridCol w="2688299">
                  <a:extLst>
                    <a:ext uri="{9D8B030D-6E8A-4147-A177-3AD203B41FA5}">
                      <a16:colId xmlns:a16="http://schemas.microsoft.com/office/drawing/2014/main" val="1343440474"/>
                    </a:ext>
                  </a:extLst>
                </a:gridCol>
              </a:tblGrid>
              <a:tr h="519130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Manhã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Ensino Médio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20 aulas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200865"/>
                  </a:ext>
                </a:extLst>
              </a:tr>
              <a:tr h="519130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Tarde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highlight>
                            <a:srgbClr val="FFFF00"/>
                          </a:highlight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Anos Iniciais do EF &gt; 11 turmas</a:t>
                      </a:r>
                    </a:p>
                    <a:p>
                      <a:pPr algn="ctr"/>
                      <a:r>
                        <a:rPr lang="pt-BR" sz="18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pt-BR" sz="18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Anos Finais do EF &gt; 8 turmas  </a:t>
                      </a:r>
                    </a:p>
                    <a:p>
                      <a:pPr algn="ctr"/>
                      <a:endParaRPr lang="pt-BR" sz="18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26 aulas – </a:t>
                      </a:r>
                    </a:p>
                    <a:p>
                      <a:pPr algn="ctr"/>
                      <a:r>
                        <a:rPr lang="pt-BR" sz="18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regente de classe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1242931"/>
                  </a:ext>
                </a:extLst>
              </a:tr>
              <a:tr h="519130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Noite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Anos Finais do EF EJA</a:t>
                      </a:r>
                    </a:p>
                    <a:p>
                      <a:pPr algn="ctr"/>
                      <a:endParaRPr lang="pt-BR" sz="18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algn="ctr"/>
                      <a:r>
                        <a:rPr lang="pt-BR" sz="18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Ensino Médio EJA </a:t>
                      </a:r>
                    </a:p>
                    <a:p>
                      <a:pPr algn="ctr"/>
                      <a:endParaRPr lang="pt-BR" sz="18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algn="ctr"/>
                      <a:r>
                        <a:rPr lang="pt-BR" sz="18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Ensino Médio Regular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20 aulas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26387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20029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7FD97D-E1BB-632F-243F-A3898D2AC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445025"/>
            <a:ext cx="8520600" cy="371118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D22A146-01E8-B22E-9DF1-E4D4A9224C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816143"/>
            <a:ext cx="8520600" cy="3752732"/>
          </a:xfrm>
        </p:spPr>
        <p:txBody>
          <a:bodyPr/>
          <a:lstStyle/>
          <a:p>
            <a:pPr marL="114300" indent="0">
              <a:buNone/>
            </a:pPr>
            <a:r>
              <a:rPr lang="pt-BR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IV – Escola Maria Moura </a:t>
            </a:r>
          </a:p>
          <a:p>
            <a:pPr marL="114300" indent="0">
              <a:buNone/>
            </a:pPr>
            <a:endParaRPr lang="pt-BR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14300" indent="0">
              <a:buNone/>
            </a:pPr>
            <a:endParaRPr lang="pt-BR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14300" indent="0">
              <a:buNone/>
            </a:pPr>
            <a:endParaRPr lang="pt-BR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4" name="Imagem 3" descr="Texto&#10;&#10;Descrição gerada automaticamente">
            <a:extLst>
              <a:ext uri="{FF2B5EF4-FFF2-40B4-BE49-F238E27FC236}">
                <a16:creationId xmlns:a16="http://schemas.microsoft.com/office/drawing/2014/main" id="{B5F5C319-23AB-3FA4-A28A-BFBDD351FA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633" y="195486"/>
            <a:ext cx="930983" cy="620657"/>
          </a:xfrm>
          <a:prstGeom prst="rect">
            <a:avLst/>
          </a:prstGeom>
        </p:spPr>
      </p:pic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32563BAC-497F-072A-1AF6-1F67676DEC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8003500"/>
              </p:ext>
            </p:extLst>
          </p:nvPr>
        </p:nvGraphicFramePr>
        <p:xfrm>
          <a:off x="395536" y="1275606"/>
          <a:ext cx="8280921" cy="368664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24136">
                  <a:extLst>
                    <a:ext uri="{9D8B030D-6E8A-4147-A177-3AD203B41FA5}">
                      <a16:colId xmlns:a16="http://schemas.microsoft.com/office/drawing/2014/main" val="2056289200"/>
                    </a:ext>
                  </a:extLst>
                </a:gridCol>
                <a:gridCol w="4296478">
                  <a:extLst>
                    <a:ext uri="{9D8B030D-6E8A-4147-A177-3AD203B41FA5}">
                      <a16:colId xmlns:a16="http://schemas.microsoft.com/office/drawing/2014/main" val="3684672546"/>
                    </a:ext>
                  </a:extLst>
                </a:gridCol>
                <a:gridCol w="2760307">
                  <a:extLst>
                    <a:ext uri="{9D8B030D-6E8A-4147-A177-3AD203B41FA5}">
                      <a16:colId xmlns:a16="http://schemas.microsoft.com/office/drawing/2014/main" val="3822079752"/>
                    </a:ext>
                  </a:extLst>
                </a:gridCol>
              </a:tblGrid>
              <a:tr h="115212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7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Manhã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700" dirty="0">
                          <a:highlight>
                            <a:srgbClr val="FFFF00"/>
                          </a:highlight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Anos Iniciais do EF &gt; 5 turmas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pt-BR" sz="500" dirty="0">
                        <a:highlight>
                          <a:srgbClr val="FFFF00"/>
                        </a:highlight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7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Anos Finais do EF &gt; 4 turmas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7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26 aulas –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7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regente de classe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666615"/>
                  </a:ext>
                </a:extLst>
              </a:tr>
              <a:tr h="100811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7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Tarde 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pt-BR" sz="17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pt-BR" sz="17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7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Anos Inicias do EF &gt; 3 turmas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pt-BR" sz="5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700" dirty="0">
                          <a:highlight>
                            <a:srgbClr val="FFFF00"/>
                          </a:highlight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Anos Finais do EF &gt; 6 turmas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7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20 aulas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7611507"/>
                  </a:ext>
                </a:extLst>
              </a:tr>
              <a:tr h="132960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7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Noite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7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Anos Iniciais do EF EJA &gt; 2 turmas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700" dirty="0">
                          <a:highlight>
                            <a:srgbClr val="FFFF00"/>
                          </a:highlight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Anos Finais do EF EJA &gt; 5 turmas 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7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Ensino Médio EJA &gt; 3 turmas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7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20 aulas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59625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16423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308C38-D8E4-886A-E816-148987E37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6C43309-185B-A598-B6A9-646563E288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017725"/>
            <a:ext cx="8520600" cy="3551150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pt-BR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 unidade escolar que ofertar no mesmo turno de funcionamento, </a:t>
            </a:r>
            <a:r>
              <a:rPr lang="pt-BR" b="1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quantidade igual de turmas </a:t>
            </a:r>
            <a:r>
              <a:rPr lang="pt-BR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 etapas de ensino diferentes, deverá ser atribuída o número maior de aulas da Sala de Leitura.</a:t>
            </a:r>
          </a:p>
          <a:p>
            <a:pPr algn="just">
              <a:buFont typeface="Wingdings" panose="05000000000000000000" pitchFamily="2" charset="2"/>
              <a:buChar char="q"/>
            </a:pPr>
            <a:endParaRPr lang="pt-BR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endParaRPr lang="pt-BR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endParaRPr lang="pt-BR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endParaRPr lang="pt-BR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pt-BR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Não havendo regente de classe interessado nas aulas da Sala de Leitura, poderão ser atribuídas </a:t>
            </a:r>
            <a:r>
              <a:rPr lang="pt-BR" b="1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20 (vinte) aulas </a:t>
            </a:r>
            <a:r>
              <a:rPr lang="pt-BR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ao docente regente de aulas.</a:t>
            </a:r>
          </a:p>
          <a:p>
            <a:pPr marL="114300" indent="0">
              <a:buNone/>
            </a:pPr>
            <a:endParaRPr lang="pt-BR" dirty="0"/>
          </a:p>
        </p:txBody>
      </p:sp>
      <p:pic>
        <p:nvPicPr>
          <p:cNvPr id="4" name="Imagem 3" descr="Texto&#10;&#10;Descrição gerada automaticamente">
            <a:extLst>
              <a:ext uri="{FF2B5EF4-FFF2-40B4-BE49-F238E27FC236}">
                <a16:creationId xmlns:a16="http://schemas.microsoft.com/office/drawing/2014/main" id="{6B1335DA-0BC2-7490-E33D-47DDC7620D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633" y="195486"/>
            <a:ext cx="930983" cy="648072"/>
          </a:xfrm>
          <a:prstGeom prst="rect">
            <a:avLst/>
          </a:prstGeom>
        </p:spPr>
      </p:pic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B3FDCAF3-8A61-2557-9F9D-8CF44C0340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3095810"/>
              </p:ext>
            </p:extLst>
          </p:nvPr>
        </p:nvGraphicFramePr>
        <p:xfrm>
          <a:off x="611560" y="2139702"/>
          <a:ext cx="8136903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96144">
                  <a:extLst>
                    <a:ext uri="{9D8B030D-6E8A-4147-A177-3AD203B41FA5}">
                      <a16:colId xmlns:a16="http://schemas.microsoft.com/office/drawing/2014/main" val="904125879"/>
                    </a:ext>
                  </a:extLst>
                </a:gridCol>
                <a:gridCol w="4128458">
                  <a:extLst>
                    <a:ext uri="{9D8B030D-6E8A-4147-A177-3AD203B41FA5}">
                      <a16:colId xmlns:a16="http://schemas.microsoft.com/office/drawing/2014/main" val="3628960511"/>
                    </a:ext>
                  </a:extLst>
                </a:gridCol>
                <a:gridCol w="2712301">
                  <a:extLst>
                    <a:ext uri="{9D8B030D-6E8A-4147-A177-3AD203B41FA5}">
                      <a16:colId xmlns:a16="http://schemas.microsoft.com/office/drawing/2014/main" val="654669334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Manhã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Anos Iniciais do EF &gt; </a:t>
                      </a:r>
                      <a:r>
                        <a:rPr lang="pt-BR" sz="1800" dirty="0">
                          <a:highlight>
                            <a:srgbClr val="FFFF00"/>
                          </a:highlight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9 turmas</a:t>
                      </a:r>
                    </a:p>
                    <a:p>
                      <a:endParaRPr lang="pt-BR" sz="18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r>
                        <a:rPr lang="pt-BR" sz="18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Anos Finais do EF &gt; </a:t>
                      </a:r>
                      <a:r>
                        <a:rPr lang="pt-BR" sz="1800" dirty="0">
                          <a:highlight>
                            <a:srgbClr val="FFFF00"/>
                          </a:highlight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9 turmas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26 aulas –</a:t>
                      </a:r>
                    </a:p>
                    <a:p>
                      <a:pPr algn="ctr"/>
                      <a:r>
                        <a:rPr lang="pt-BR" sz="18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regente de classe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35586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70934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A4649B-A080-700A-ECF1-BFD799D92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804BD83-3963-D62B-DE93-9E268726AF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139205"/>
            <a:ext cx="8520600" cy="3416400"/>
          </a:xfrm>
        </p:spPr>
        <p:txBody>
          <a:bodyPr/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Se não houver docente regente de classe interessado nas aulas da Sala de Leitura da UE que oferte Anos Iniciais do EF, poderão ser atribuídas </a:t>
            </a:r>
            <a:r>
              <a:rPr lang="pt-BR" b="1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20 (vinte) aulas</a:t>
            </a:r>
            <a:r>
              <a:rPr lang="pt-BR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como professor articulador, ao docente regente de aulas. </a:t>
            </a:r>
          </a:p>
          <a:p>
            <a:pPr marL="114300" indent="0" algn="just">
              <a:buNone/>
            </a:pPr>
            <a:endParaRPr lang="pt-BR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14300" indent="0">
              <a:buNone/>
            </a:pPr>
            <a:endParaRPr lang="pt-BR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14300" indent="0">
              <a:buNone/>
            </a:pPr>
            <a:endParaRPr lang="pt-BR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14300" indent="0">
              <a:buNone/>
            </a:pPr>
            <a:endParaRPr lang="pt-BR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14300" indent="0">
              <a:buNone/>
            </a:pPr>
            <a:r>
              <a:rPr lang="pt-BR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*</a:t>
            </a:r>
            <a:r>
              <a:rPr lang="pt-BR" sz="15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Não há regente de classe interessado nas aulas Sala de Leitura – período da tarde. </a:t>
            </a:r>
          </a:p>
          <a:p>
            <a:pPr marL="114300" indent="0">
              <a:buNone/>
            </a:pPr>
            <a:endParaRPr lang="pt-BR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4" name="Imagem 3" descr="Texto&#10;&#10;Descrição gerada automaticamente">
            <a:extLst>
              <a:ext uri="{FF2B5EF4-FFF2-40B4-BE49-F238E27FC236}">
                <a16:creationId xmlns:a16="http://schemas.microsoft.com/office/drawing/2014/main" id="{BF2F5954-F331-B00F-B4B6-4E3658DD1F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270859"/>
            <a:ext cx="1008111" cy="644707"/>
          </a:xfrm>
          <a:prstGeom prst="rect">
            <a:avLst/>
          </a:prstGeom>
        </p:spPr>
      </p:pic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AB119893-C98F-1F1C-B66E-5C0A8E95E4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2227293"/>
              </p:ext>
            </p:extLst>
          </p:nvPr>
        </p:nvGraphicFramePr>
        <p:xfrm>
          <a:off x="539552" y="3003798"/>
          <a:ext cx="8064895" cy="11521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96144">
                  <a:extLst>
                    <a:ext uri="{9D8B030D-6E8A-4147-A177-3AD203B41FA5}">
                      <a16:colId xmlns:a16="http://schemas.microsoft.com/office/drawing/2014/main" val="3157241451"/>
                    </a:ext>
                  </a:extLst>
                </a:gridCol>
                <a:gridCol w="2808312">
                  <a:extLst>
                    <a:ext uri="{9D8B030D-6E8A-4147-A177-3AD203B41FA5}">
                      <a16:colId xmlns:a16="http://schemas.microsoft.com/office/drawing/2014/main" val="4174364248"/>
                    </a:ext>
                  </a:extLst>
                </a:gridCol>
                <a:gridCol w="3960439">
                  <a:extLst>
                    <a:ext uri="{9D8B030D-6E8A-4147-A177-3AD203B41FA5}">
                      <a16:colId xmlns:a16="http://schemas.microsoft.com/office/drawing/2014/main" val="2299164680"/>
                    </a:ext>
                  </a:extLst>
                </a:gridCol>
              </a:tblGrid>
              <a:tr h="644972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Manhã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Anos Iniciais do EF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26 aulas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7614460"/>
                  </a:ext>
                </a:extLst>
              </a:tr>
              <a:tr h="507156"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>
                          <a:highlight>
                            <a:srgbClr val="FFFF00"/>
                          </a:highlight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*</a:t>
                      </a:r>
                      <a:r>
                        <a:rPr lang="pt-BR" sz="18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Tarde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Anos Iniciais do EF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20 aulas – regente de aulas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02873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73244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B8D721-88A3-3D58-4BEA-C4F5D3624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9785502-EC61-8490-6BA5-038C26EB56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017725"/>
            <a:ext cx="8520600" cy="3551150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endParaRPr lang="pt-BR" sz="1800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pt-BR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pt-BR" sz="1800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pt-BR" sz="15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pt-BR" sz="15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*</a:t>
            </a:r>
            <a:r>
              <a:rPr lang="pt-BR" sz="15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Não há regente de classe interessado nas aulas Sala de Leitura.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pt-BR" sz="1000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17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Quando o Professor Articulador da Sala de Leitura usufruirá férias?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8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Juntamente com os demais docentes, de acordo com o calendário escolar.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pt-BR" sz="1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14300" indent="0">
              <a:buNone/>
            </a:pPr>
            <a:endParaRPr lang="pt-BR" dirty="0"/>
          </a:p>
        </p:txBody>
      </p:sp>
      <p:pic>
        <p:nvPicPr>
          <p:cNvPr id="4" name="Imagem 3" descr="Texto&#10;&#10;Descrição gerada automaticamente">
            <a:extLst>
              <a:ext uri="{FF2B5EF4-FFF2-40B4-BE49-F238E27FC236}">
                <a16:creationId xmlns:a16="http://schemas.microsoft.com/office/drawing/2014/main" id="{2427293E-B9EB-B25B-AB37-737CF23F23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270859"/>
            <a:ext cx="1008111" cy="644707"/>
          </a:xfrm>
          <a:prstGeom prst="rect">
            <a:avLst/>
          </a:prstGeom>
        </p:spPr>
      </p:pic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6182A3DC-79AF-75EA-0593-8B60F1FCD0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7718471"/>
              </p:ext>
            </p:extLst>
          </p:nvPr>
        </p:nvGraphicFramePr>
        <p:xfrm>
          <a:off x="539551" y="1017724"/>
          <a:ext cx="7992889" cy="1737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24137">
                  <a:extLst>
                    <a:ext uri="{9D8B030D-6E8A-4147-A177-3AD203B41FA5}">
                      <a16:colId xmlns:a16="http://schemas.microsoft.com/office/drawing/2014/main" val="2989095721"/>
                    </a:ext>
                  </a:extLst>
                </a:gridCol>
                <a:gridCol w="3744416">
                  <a:extLst>
                    <a:ext uri="{9D8B030D-6E8A-4147-A177-3AD203B41FA5}">
                      <a16:colId xmlns:a16="http://schemas.microsoft.com/office/drawing/2014/main" val="2424146873"/>
                    </a:ext>
                  </a:extLst>
                </a:gridCol>
                <a:gridCol w="3024336">
                  <a:extLst>
                    <a:ext uri="{9D8B030D-6E8A-4147-A177-3AD203B41FA5}">
                      <a16:colId xmlns:a16="http://schemas.microsoft.com/office/drawing/2014/main" val="1345619469"/>
                    </a:ext>
                  </a:extLst>
                </a:gridCol>
              </a:tblGrid>
              <a:tr h="380969">
                <a:tc>
                  <a:txBody>
                    <a:bodyPr/>
                    <a:lstStyle/>
                    <a:p>
                      <a:pPr algn="ctr"/>
                      <a:r>
                        <a:rPr lang="pt-BR" sz="1700" b="1" dirty="0">
                          <a:highlight>
                            <a:srgbClr val="FFFF00"/>
                          </a:highlight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*</a:t>
                      </a:r>
                      <a:r>
                        <a:rPr lang="pt-BR" sz="17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Manhã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7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Anos Iniciais do EF &gt; </a:t>
                      </a:r>
                      <a:r>
                        <a:rPr lang="pt-BR" sz="1700" dirty="0">
                          <a:highlight>
                            <a:srgbClr val="FFFF00"/>
                          </a:highlight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7 turmas</a:t>
                      </a:r>
                    </a:p>
                    <a:p>
                      <a:endParaRPr lang="pt-BR" sz="17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r>
                        <a:rPr lang="pt-BR" sz="17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Anos Finais do EF &gt; 5 turmas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7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20 aulas – </a:t>
                      </a:r>
                    </a:p>
                    <a:p>
                      <a:pPr algn="ctr"/>
                      <a:r>
                        <a:rPr lang="pt-BR" sz="17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regente de aulas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6311334"/>
                  </a:ext>
                </a:extLst>
              </a:tr>
              <a:tr h="380969">
                <a:tc>
                  <a:txBody>
                    <a:bodyPr/>
                    <a:lstStyle/>
                    <a:p>
                      <a:pPr algn="ctr"/>
                      <a:r>
                        <a:rPr lang="pt-BR" sz="1700" b="1" dirty="0">
                          <a:highlight>
                            <a:srgbClr val="FFFF00"/>
                          </a:highlight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*</a:t>
                      </a:r>
                      <a:r>
                        <a:rPr lang="pt-BR" sz="17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Tarde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7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Anos Iniciais do EF &gt; </a:t>
                      </a:r>
                      <a:r>
                        <a:rPr lang="pt-BR" sz="1700" dirty="0">
                          <a:highlight>
                            <a:srgbClr val="FFFF00"/>
                          </a:highlight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9 turmas </a:t>
                      </a:r>
                    </a:p>
                    <a:p>
                      <a:endParaRPr lang="pt-BR" sz="17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r>
                        <a:rPr lang="pt-BR" sz="17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Anos Finais do EF &gt; 3 turmas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7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20 aulas – </a:t>
                      </a:r>
                    </a:p>
                    <a:p>
                      <a:pPr algn="ctr"/>
                      <a:r>
                        <a:rPr lang="pt-BR" sz="17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regente de aulas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24916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69258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4FD4D5-F15F-B865-291F-6224A69F9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270859"/>
            <a:ext cx="8520600" cy="572699"/>
          </a:xfrm>
        </p:spPr>
        <p:txBody>
          <a:bodyPr/>
          <a:lstStyle/>
          <a:p>
            <a:pPr algn="ctr"/>
            <a:r>
              <a:rPr lang="pt-BR" sz="2200" b="1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Objetivos da Sala de Leitura 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679FDF2-80A6-722E-BFA9-D898FCFB16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915566"/>
            <a:ext cx="8520600" cy="3653309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pt-BR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Ao estudante e à comunidade escolar:</a:t>
            </a:r>
          </a:p>
          <a:p>
            <a:pPr marL="114300" indent="0">
              <a:buNone/>
            </a:pPr>
            <a:endParaRPr lang="pt-BR" sz="5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14300" indent="0" algn="just">
              <a:lnSpc>
                <a:spcPct val="150000"/>
              </a:lnSpc>
              <a:buNone/>
            </a:pPr>
            <a:r>
              <a:rPr lang="pt-BR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 – oportunizar a participação em ações e projetos de leitura, pesquisa, escrita e ações culturais diversas;</a:t>
            </a:r>
          </a:p>
          <a:p>
            <a:pPr marL="114300" indent="0" algn="just">
              <a:buNone/>
            </a:pPr>
            <a:endParaRPr lang="pt-BR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14300" indent="0" algn="just">
              <a:buNone/>
            </a:pPr>
            <a:r>
              <a:rPr lang="pt-BR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II – ter acesso a acervos diversificados (físico e digital);</a:t>
            </a:r>
          </a:p>
          <a:p>
            <a:pPr marL="114300" indent="0" algn="just">
              <a:buNone/>
            </a:pPr>
            <a:endParaRPr lang="pt-BR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14300" indent="0" algn="just">
              <a:lnSpc>
                <a:spcPct val="150000"/>
              </a:lnSpc>
              <a:buNone/>
            </a:pPr>
            <a:r>
              <a:rPr lang="pt-BR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III – incentivar à leitura, escrita, pesquisa  ações culturais como fontes de informação, prazer, entretenimento e formação do sujeito leitor crítico, criativo e autônomo. </a:t>
            </a:r>
          </a:p>
          <a:p>
            <a:pPr>
              <a:buFont typeface="Wingdings" panose="05000000000000000000" pitchFamily="2" charset="2"/>
              <a:buChar char="q"/>
            </a:pPr>
            <a:endParaRPr lang="pt-BR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4" name="Imagem 3" descr="Texto&#10;&#10;Descrição gerada automaticamente">
            <a:extLst>
              <a:ext uri="{FF2B5EF4-FFF2-40B4-BE49-F238E27FC236}">
                <a16:creationId xmlns:a16="http://schemas.microsoft.com/office/drawing/2014/main" id="{51B0F762-1C94-2224-816F-8F939357D8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270859"/>
            <a:ext cx="1008111" cy="644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1037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A10ADD-05D2-B49F-2038-119A2D4D1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445025"/>
            <a:ext cx="8520600" cy="1046605"/>
          </a:xfrm>
        </p:spPr>
        <p:txBody>
          <a:bodyPr/>
          <a:lstStyle/>
          <a:p>
            <a:pPr algn="ctr"/>
            <a:r>
              <a:rPr lang="pt-BR" dirty="0"/>
              <a:t>            </a:t>
            </a:r>
            <a:r>
              <a:rPr lang="pt-BR" b="1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Atribuições Professor Articulador Sala de Leitura </a:t>
            </a:r>
            <a:endParaRPr lang="pt-BR" b="1" dirty="0">
              <a:solidFill>
                <a:srgbClr val="7030A0"/>
              </a:solidFill>
            </a:endParaRP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6C6B9D1-B738-0ABD-0F50-955CA31013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491630"/>
            <a:ext cx="8520600" cy="3077245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pt-BR" sz="17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Elaborar Plano de Ação, instrumento norteador de trabalho de acordo com as Diretrizes Pedagógicas.</a:t>
            </a:r>
          </a:p>
          <a:p>
            <a:pPr algn="just">
              <a:buFont typeface="Wingdings" panose="05000000000000000000" pitchFamily="2" charset="2"/>
              <a:buChar char="q"/>
            </a:pPr>
            <a:endParaRPr lang="pt-BR" sz="17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pt-BR" sz="17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Atuar em atividades de orientação e apoio aos estudantes, incentivando a utilização das plataformas educacionais, especialmente aquelas voltadas ao escopo da Sala de Leitura.</a:t>
            </a:r>
          </a:p>
          <a:p>
            <a:pPr algn="just">
              <a:buFont typeface="Wingdings" panose="05000000000000000000" pitchFamily="2" charset="2"/>
              <a:buChar char="q"/>
            </a:pPr>
            <a:endParaRPr lang="pt-BR" sz="17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pt-BR" sz="17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Auxiliar na recuperação, reforço e aprofundamento das aprendizagens, em especial competências e habilidades de leitura e escrita. </a:t>
            </a:r>
          </a:p>
        </p:txBody>
      </p:sp>
      <p:pic>
        <p:nvPicPr>
          <p:cNvPr id="4" name="Imagem 3" descr="Texto&#10;&#10;Descrição gerada automaticamente">
            <a:extLst>
              <a:ext uri="{FF2B5EF4-FFF2-40B4-BE49-F238E27FC236}">
                <a16:creationId xmlns:a16="http://schemas.microsoft.com/office/drawing/2014/main" id="{796A61F4-647A-1940-CF31-C888FA04E7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270859"/>
            <a:ext cx="1008111" cy="644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9234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2EA53B-DDFF-C788-6C87-ABE633C37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445025"/>
            <a:ext cx="8520600" cy="470541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7E6329E-82D1-A2FD-0173-C15056B0A0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987574"/>
            <a:ext cx="8520600" cy="3581301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pt-BR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Desenvolver projetos com o objetivo de aprimorar competências ligadas à aquisição do sistema de escrita e à capacidade dos estudantes de ler, compreender e produzir textos orais e escritos.</a:t>
            </a:r>
          </a:p>
          <a:p>
            <a:pPr algn="just">
              <a:buFont typeface="Wingdings" panose="05000000000000000000" pitchFamily="2" charset="2"/>
              <a:buChar char="q"/>
            </a:pPr>
            <a:endParaRPr lang="pt-BR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pt-BR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Participar das orientações técnicas das Diretorias de Ensino e órgão central.</a:t>
            </a:r>
          </a:p>
          <a:p>
            <a:pPr marL="114300" indent="0" algn="just">
              <a:buNone/>
            </a:pPr>
            <a:endParaRPr lang="pt-BR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pt-BR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Organizar, planejar e executar suas atribuições como professor articulador da Sala de Leitura, visando o cumprimento do Plano de Ação proposto, as necessidades pedagógicas da UE e os projetos desenvolvidos pela DE e equipe da Sala de Leitura da COPED.</a:t>
            </a:r>
          </a:p>
        </p:txBody>
      </p:sp>
      <p:pic>
        <p:nvPicPr>
          <p:cNvPr id="4" name="Imagem 3" descr="Texto&#10;&#10;Descrição gerada automaticamente">
            <a:extLst>
              <a:ext uri="{FF2B5EF4-FFF2-40B4-BE49-F238E27FC236}">
                <a16:creationId xmlns:a16="http://schemas.microsoft.com/office/drawing/2014/main" id="{2EA76B4B-B2FF-A204-E1F3-D7D0F00988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270859"/>
            <a:ext cx="1008111" cy="644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1618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C4ACC3-23A3-093F-D720-B98028EDB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270859"/>
            <a:ext cx="8520600" cy="572700"/>
          </a:xfrm>
        </p:spPr>
        <p:txBody>
          <a:bodyPr/>
          <a:lstStyle/>
          <a:p>
            <a:pPr algn="ctr"/>
            <a:r>
              <a:rPr lang="pt-BR" b="1" dirty="0">
                <a:solidFill>
                  <a:srgbClr val="7030A0"/>
                </a:solidFill>
              </a:rPr>
              <a:t>Sala de Leitura </a:t>
            </a:r>
            <a:br>
              <a:rPr lang="pt-BR" b="1" dirty="0"/>
            </a:br>
            <a:br>
              <a:rPr lang="pt-BR" dirty="0"/>
            </a:br>
            <a:endParaRPr lang="pt-BR" dirty="0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577FF12-761C-A6B5-A23F-2070DAECB3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915566"/>
            <a:ext cx="8520600" cy="3816424"/>
          </a:xfrm>
        </p:spPr>
        <p:txBody>
          <a:bodyPr/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Quais as escolas ativas no Programa Sala de Leitura?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Todas as Escolas de Tempo Parcial da rede pública Estadual, que atendam as seguintes premissas: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Espaço mínimo 20 m² com capacidade digna e salubre para receber alunos, funcionários e comunidade escolar;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Acervo mínimo para atendê-los;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Mobiliário mínimo para atendê-los.</a:t>
            </a:r>
          </a:p>
          <a:p>
            <a:pPr marL="0" indent="0" algn="just">
              <a:buNone/>
            </a:pPr>
            <a:endParaRPr lang="pt-BR" sz="17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pt-BR" sz="17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6" name="Imagem 5" descr="Texto&#10;&#10;Descrição gerada automaticamente">
            <a:extLst>
              <a:ext uri="{FF2B5EF4-FFF2-40B4-BE49-F238E27FC236}">
                <a16:creationId xmlns:a16="http://schemas.microsoft.com/office/drawing/2014/main" id="{95D2E4B3-D3C0-2662-885D-6BA85A48B7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40607"/>
            <a:ext cx="1368151" cy="87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8248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E21401-7FF4-7CC7-53AB-29F1785A7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E157389-4CA0-1D71-E4E2-68978DA86A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089732"/>
            <a:ext cx="8520600" cy="3479143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pt-BR" sz="17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Empenhar-se na realização das ações pedagógicos indicados pelo órgão central, em especial da equipe Sala de Leitura da COPED e suas parcerias, esforçando-se em cumprir as demandas dentro dos prazos estipulados.</a:t>
            </a:r>
          </a:p>
          <a:p>
            <a:pPr algn="just">
              <a:buFont typeface="Wingdings" panose="05000000000000000000" pitchFamily="2" charset="2"/>
              <a:buChar char="q"/>
            </a:pPr>
            <a:endParaRPr lang="pt-BR" sz="17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pt-BR" sz="17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Organizar o ambiente da sala de leitura, incluindo espaços alternativos que auxiliem no fomento das ações em toda a unidade escolar.</a:t>
            </a:r>
          </a:p>
          <a:p>
            <a:pPr algn="just">
              <a:buFont typeface="Wingdings" panose="05000000000000000000" pitchFamily="2" charset="2"/>
              <a:buChar char="q"/>
            </a:pPr>
            <a:endParaRPr lang="pt-BR" sz="17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pt-BR" sz="17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Coordenar, supervisionar e organizar o funcionamento da Sala de Leitura, seu acervo e os materiais disponíveis. </a:t>
            </a:r>
          </a:p>
        </p:txBody>
      </p:sp>
      <p:pic>
        <p:nvPicPr>
          <p:cNvPr id="4" name="Imagem 3" descr="Texto&#10;&#10;Descrição gerada automaticamente">
            <a:extLst>
              <a:ext uri="{FF2B5EF4-FFF2-40B4-BE49-F238E27FC236}">
                <a16:creationId xmlns:a16="http://schemas.microsoft.com/office/drawing/2014/main" id="{6C6459E6-8D1D-426F-9001-23DC8F6F11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270859"/>
            <a:ext cx="1008111" cy="644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7189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EA6E7E-1A85-0DE3-F79A-B9176EDE5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91F6247-AFD2-DE8E-D911-FB468BBFEF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017725"/>
            <a:ext cx="8520600" cy="3551150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pt-BR" sz="17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Integrar e contribuir com as áreas de conhecimento do currículo, através da participação do trabalho coletivo e interdisciplinar.</a:t>
            </a:r>
          </a:p>
          <a:p>
            <a:pPr algn="just">
              <a:buFont typeface="Wingdings" panose="05000000000000000000" pitchFamily="2" charset="2"/>
              <a:buChar char="q"/>
            </a:pPr>
            <a:endParaRPr lang="pt-BR" sz="17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pt-BR" sz="17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Participar das ATPC realizadas na escola de acordo com sua jornada/carga horária de trabalho docente, incluindo a ATPC voltada para o desenvolvimento de práticas de leitura e escrita, conforme diretrizes do Programa Sala de Leitura. </a:t>
            </a:r>
          </a:p>
          <a:p>
            <a:pPr algn="just">
              <a:buFont typeface="Wingdings" panose="05000000000000000000" pitchFamily="2" charset="2"/>
              <a:buChar char="q"/>
            </a:pPr>
            <a:endParaRPr lang="pt-BR" sz="17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pt-BR" sz="17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Acompanhar, avaliar e sistematizar as práticas educacionais, incluindo a elaboração e apresentação de estudos, consultas e relatórios sobre as atividades desenvolvidas com o professor articulador.</a:t>
            </a:r>
          </a:p>
        </p:txBody>
      </p:sp>
      <p:pic>
        <p:nvPicPr>
          <p:cNvPr id="4" name="Imagem 3" descr="Texto&#10;&#10;Descrição gerada automaticamente">
            <a:extLst>
              <a:ext uri="{FF2B5EF4-FFF2-40B4-BE49-F238E27FC236}">
                <a16:creationId xmlns:a16="http://schemas.microsoft.com/office/drawing/2014/main" id="{4911AD89-6A8D-5060-8087-A41FDC62E2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270859"/>
            <a:ext cx="1008111" cy="644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4846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84DDC2-A7F7-BDD2-8117-B5C7AFE69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69EACB2-459D-54A8-E7BF-E616608EDC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017725"/>
            <a:ext cx="8520600" cy="3551150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pt-BR" sz="17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Promover e executar ações inovadoras e parcerias que incentivem a leitura e a construção de canais de acesso a universos culturais mais amplos.</a:t>
            </a:r>
          </a:p>
          <a:p>
            <a:pPr algn="just">
              <a:buFont typeface="Wingdings" panose="05000000000000000000" pitchFamily="2" charset="2"/>
              <a:buChar char="q"/>
            </a:pPr>
            <a:endParaRPr lang="pt-BR" sz="17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pt-BR" sz="17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Planejar e desenvolver, com a comunidade escolar, em especial com os estudantes, atividades vinculadas à Proposta Pedagógica da escola em relação a ações culturais, pesquisa, escrita e, notadamente, a leitura.</a:t>
            </a:r>
          </a:p>
          <a:p>
            <a:pPr algn="just">
              <a:buFont typeface="Wingdings" panose="05000000000000000000" pitchFamily="2" charset="2"/>
              <a:buChar char="q"/>
            </a:pPr>
            <a:endParaRPr lang="pt-BR" sz="17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pt-BR" sz="17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Promover e incentivar a construção de parcerias com professores e gestores, estimulando a visitação, participação e a utilização da Sala de Leitura para a realização de atividades pedagógicas.</a:t>
            </a:r>
          </a:p>
        </p:txBody>
      </p:sp>
      <p:pic>
        <p:nvPicPr>
          <p:cNvPr id="4" name="Imagem 3" descr="Texto&#10;&#10;Descrição gerada automaticamente">
            <a:extLst>
              <a:ext uri="{FF2B5EF4-FFF2-40B4-BE49-F238E27FC236}">
                <a16:creationId xmlns:a16="http://schemas.microsoft.com/office/drawing/2014/main" id="{2C798498-63C6-3ABC-FA7F-2EA687F37B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270859"/>
            <a:ext cx="1008111" cy="644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8768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50CAA4-4A43-6334-123F-E4E3BB3E1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D134FF0-7366-3202-0438-85061CDACD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017725"/>
            <a:ext cx="8520600" cy="3551150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pt-BR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Orientar a comunidade escolar, em especial os estudantes, acerca dos procedimentos de estudos, pesquisas, leitura e escrita.</a:t>
            </a:r>
          </a:p>
          <a:p>
            <a:pPr algn="just">
              <a:buFont typeface="Wingdings" panose="05000000000000000000" pitchFamily="2" charset="2"/>
              <a:buChar char="q"/>
            </a:pPr>
            <a:endParaRPr lang="pt-BR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pt-BR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Participar dos processos de avaliação conforme necessidade da gestão local, Diretoria de Ensino e, principalmente, do órgão central.</a:t>
            </a:r>
          </a:p>
          <a:p>
            <a:pPr algn="just">
              <a:buFont typeface="Wingdings" panose="05000000000000000000" pitchFamily="2" charset="2"/>
              <a:buChar char="q"/>
            </a:pPr>
            <a:endParaRPr lang="pt-BR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pt-BR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Relatar e registrar as ações desenvolvidas na Sala de Leitura, conforme solicitado e mediante orientações do órgão central.</a:t>
            </a:r>
          </a:p>
        </p:txBody>
      </p:sp>
      <p:pic>
        <p:nvPicPr>
          <p:cNvPr id="4" name="Imagem 3" descr="Texto&#10;&#10;Descrição gerada automaticamente">
            <a:extLst>
              <a:ext uri="{FF2B5EF4-FFF2-40B4-BE49-F238E27FC236}">
                <a16:creationId xmlns:a16="http://schemas.microsoft.com/office/drawing/2014/main" id="{D2DD22F2-1606-056D-5FC6-AA29952989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270859"/>
            <a:ext cx="1008111" cy="644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670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7F73C5-6F32-795D-56B7-2E7CA97FB0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1B2DCB-8A21-581D-C587-48A93BF95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179" y="1275606"/>
            <a:ext cx="8520600" cy="1512168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br>
              <a:rPr lang="pt-BR" dirty="0"/>
            </a:br>
            <a:br>
              <a:rPr lang="pt-BR" dirty="0"/>
            </a:br>
            <a:endParaRPr lang="pt-BR" dirty="0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B851397-CB5B-F23E-C621-2ED105DCB4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774501"/>
            <a:ext cx="8520600" cy="1080120"/>
          </a:xfrm>
        </p:spPr>
        <p:txBody>
          <a:bodyPr/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pt-B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Competência do Diretor de Escola/Escolar da Unidade Escolar </a:t>
            </a:r>
          </a:p>
        </p:txBody>
      </p:sp>
      <p:pic>
        <p:nvPicPr>
          <p:cNvPr id="6" name="Imagem 5" descr="Texto&#10;&#10;Descrição gerada automaticamente">
            <a:extLst>
              <a:ext uri="{FF2B5EF4-FFF2-40B4-BE49-F238E27FC236}">
                <a16:creationId xmlns:a16="http://schemas.microsoft.com/office/drawing/2014/main" id="{C745F7DC-FC40-3EF9-0AA2-34B9BEA3DD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270859"/>
            <a:ext cx="1008111" cy="644707"/>
          </a:xfrm>
          <a:prstGeom prst="rect">
            <a:avLst/>
          </a:prstGeom>
        </p:spPr>
      </p:pic>
      <p:sp>
        <p:nvSpPr>
          <p:cNvPr id="4" name="Elipse 3">
            <a:extLst>
              <a:ext uri="{FF2B5EF4-FFF2-40B4-BE49-F238E27FC236}">
                <a16:creationId xmlns:a16="http://schemas.microsoft.com/office/drawing/2014/main" id="{86CC2BBA-848F-504C-394C-13002A4ED7A8}"/>
              </a:ext>
            </a:extLst>
          </p:cNvPr>
          <p:cNvSpPr/>
          <p:nvPr/>
        </p:nvSpPr>
        <p:spPr>
          <a:xfrm>
            <a:off x="467544" y="1563638"/>
            <a:ext cx="2232248" cy="201622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pt-BR" sz="1600" b="1" dirty="0"/>
              <a:t>SELECIONAR O DOCENTE</a:t>
            </a:r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E7A3B223-ABC7-3A86-EB21-5F4CA1621439}"/>
              </a:ext>
            </a:extLst>
          </p:cNvPr>
          <p:cNvSpPr/>
          <p:nvPr/>
        </p:nvSpPr>
        <p:spPr>
          <a:xfrm>
            <a:off x="3095836" y="1563638"/>
            <a:ext cx="2448272" cy="216024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pt-BR" sz="1600" b="1" dirty="0"/>
              <a:t>DISTRIBUIR CARGA HORÁRIA</a:t>
            </a: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7593297D-3A84-0B99-476B-6FC973FBBDDB}"/>
              </a:ext>
            </a:extLst>
          </p:cNvPr>
          <p:cNvSpPr/>
          <p:nvPr/>
        </p:nvSpPr>
        <p:spPr>
          <a:xfrm>
            <a:off x="5940152" y="1563639"/>
            <a:ext cx="2448272" cy="252028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pt-BR" sz="1600" b="1" dirty="0"/>
              <a:t>ACOMPANHAR, ZELAR  E AVALIAR</a:t>
            </a:r>
          </a:p>
        </p:txBody>
      </p:sp>
    </p:spTree>
    <p:extLst>
      <p:ext uri="{BB962C8B-B14F-4D97-AF65-F5344CB8AC3E}">
        <p14:creationId xmlns:p14="http://schemas.microsoft.com/office/powerpoint/2010/main" val="3195910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72C0E0-CD3E-BDC8-0FF2-A91219AD15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31A594-F659-72E6-EE3C-F40A93A07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51471"/>
            <a:ext cx="8520600" cy="644708"/>
          </a:xfrm>
        </p:spPr>
        <p:txBody>
          <a:bodyPr/>
          <a:lstStyle/>
          <a:p>
            <a:pPr algn="ctr"/>
            <a:r>
              <a:rPr lang="pt-BR" b="1" dirty="0"/>
              <a:t>Desligamento da Sala de Leitura</a:t>
            </a:r>
            <a:br>
              <a:rPr lang="pt-BR" dirty="0"/>
            </a:br>
            <a:br>
              <a:rPr lang="pt-BR" dirty="0"/>
            </a:br>
            <a:endParaRPr lang="pt-BR" dirty="0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828C84F-D53C-6C2E-99BB-A2E82F94D9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627534"/>
            <a:ext cx="8520600" cy="4104456"/>
          </a:xfrm>
        </p:spPr>
        <p:txBody>
          <a:bodyPr/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pt-BR" sz="17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7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Quando o docente perderá as aulas atribuídas da Sala de Leitura?</a:t>
            </a:r>
          </a:p>
          <a:p>
            <a:pPr marL="0" indent="0" algn="just">
              <a:buNone/>
            </a:pPr>
            <a:endParaRPr lang="pt-BR" sz="1700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 algn="just">
              <a:buNone/>
            </a:pPr>
            <a:r>
              <a:rPr lang="pt-BR" sz="145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 – a seu expresso pedido;</a:t>
            </a:r>
          </a:p>
          <a:p>
            <a:pPr marL="0" indent="0" algn="just">
              <a:buNone/>
            </a:pPr>
            <a:endParaRPr lang="pt-BR" sz="145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 algn="just">
              <a:buNone/>
            </a:pPr>
            <a:r>
              <a:rPr lang="pt-BR" sz="145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II – a critério da Administração, em decorrência de:</a:t>
            </a:r>
          </a:p>
          <a:p>
            <a:pPr marL="0" indent="0" algn="just">
              <a:buNone/>
            </a:pPr>
            <a:endParaRPr lang="pt-BR" sz="145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 algn="just">
              <a:buNone/>
            </a:pPr>
            <a:r>
              <a:rPr lang="pt-BR" sz="145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a) inassiduidade;</a:t>
            </a:r>
          </a:p>
          <a:p>
            <a:pPr marL="0" indent="0" algn="just">
              <a:buNone/>
            </a:pPr>
            <a:endParaRPr lang="pt-BR" sz="145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 algn="just">
              <a:buNone/>
            </a:pPr>
            <a:r>
              <a:rPr lang="pt-BR" sz="145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b) não atingir o nível de satisfação na avaliação de desempenho contínua,  bimestral e semestral;</a:t>
            </a:r>
          </a:p>
          <a:p>
            <a:pPr marL="0" indent="0" algn="just">
              <a:buNone/>
            </a:pPr>
            <a:endParaRPr lang="pt-BR" sz="145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 algn="just">
              <a:buNone/>
            </a:pPr>
            <a:r>
              <a:rPr lang="pt-BR" sz="145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c) não corresponder às expectativas de desempenho na gestão da Sala de Leitura, faltando ou não realizando de forma satisfatória os compromissos firmados, o cumprimento de suas atribuições locais e demandas da órgão central. </a:t>
            </a:r>
          </a:p>
        </p:txBody>
      </p:sp>
      <p:pic>
        <p:nvPicPr>
          <p:cNvPr id="6" name="Imagem 5" descr="Texto&#10;&#10;Descrição gerada automaticamente">
            <a:extLst>
              <a:ext uri="{FF2B5EF4-FFF2-40B4-BE49-F238E27FC236}">
                <a16:creationId xmlns:a16="http://schemas.microsoft.com/office/drawing/2014/main" id="{FF43072B-79A4-DBD8-C169-5066953336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243" y="51471"/>
            <a:ext cx="1008111" cy="644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00474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E55FA2-66FC-4846-B843-F726456148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1D5938-9148-756B-890A-184F3F685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270859"/>
            <a:ext cx="8520600" cy="572700"/>
          </a:xfrm>
        </p:spPr>
        <p:txBody>
          <a:bodyPr/>
          <a:lstStyle/>
          <a:p>
            <a:pPr algn="ctr"/>
            <a:r>
              <a:rPr lang="pt-BR" b="1" dirty="0"/>
              <a:t>Desligamento da Sala de Leitura</a:t>
            </a:r>
            <a:br>
              <a:rPr lang="pt-BR" dirty="0"/>
            </a:br>
            <a:br>
              <a:rPr lang="pt-BR" dirty="0"/>
            </a:br>
            <a:endParaRPr lang="pt-BR" dirty="0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512A2E4-5E8F-851A-2E6F-FA3DFE9B59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915566"/>
            <a:ext cx="8520600" cy="3816424"/>
          </a:xfrm>
        </p:spPr>
        <p:txBody>
          <a:bodyPr/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pt-BR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 que acarretará ao docente que perder ou desistir das aulas atribuídas correspondentes a Sala de Leitura?</a:t>
            </a:r>
          </a:p>
          <a:p>
            <a:pPr marL="0" indent="0" algn="just">
              <a:buNone/>
            </a:pPr>
            <a:endParaRPr lang="pt-BR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Se titular de cargo ou não efetivo (P, N, F) ficará impedido de nova atribuição de aulas da Sala de Leitura, no decorrer do ano e no subsequente.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t-BR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BR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Se docente contratado, será submetido à extinção contratual. </a:t>
            </a:r>
          </a:p>
        </p:txBody>
      </p:sp>
      <p:pic>
        <p:nvPicPr>
          <p:cNvPr id="6" name="Imagem 5" descr="Texto&#10;&#10;Descrição gerada automaticamente">
            <a:extLst>
              <a:ext uri="{FF2B5EF4-FFF2-40B4-BE49-F238E27FC236}">
                <a16:creationId xmlns:a16="http://schemas.microsoft.com/office/drawing/2014/main" id="{397B3103-EBC7-CE17-14A2-FF6BC4CC14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270859"/>
            <a:ext cx="1008111" cy="644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76966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A94FA8-B918-6BBA-31F1-7C9D2D5695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8C0664-6C6C-D7CC-D84C-4C375E388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2124964"/>
            <a:ext cx="8520600" cy="2030961"/>
          </a:xfrm>
        </p:spPr>
        <p:txBody>
          <a:bodyPr/>
          <a:lstStyle/>
          <a:p>
            <a:br>
              <a:rPr lang="pt-BR" dirty="0"/>
            </a:br>
            <a:endParaRPr lang="pt-BR" dirty="0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74D227C-948E-DE76-5B79-525505CD87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7971" y="990526"/>
            <a:ext cx="8520600" cy="3741464"/>
          </a:xfrm>
        </p:spPr>
        <p:txBody>
          <a:bodyPr/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pt-BR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Orientações sobre a Portaria Conjunta COPED / CGRH, de 07-11-2024 e Comunicado CGRH/CEMOV de 11-11-2024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pt-BR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 algn="just">
              <a:buNone/>
            </a:pPr>
            <a:r>
              <a:rPr lang="pt-BR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 – Período de 12/11 a 26/11/2024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Entrega de Proposta Inicial de Trabalho pelo </a:t>
            </a:r>
            <a:r>
              <a:rPr lang="pt-BR" b="1" i="1" dirty="0">
                <a:solidFill>
                  <a:schemeClr val="tx1"/>
                </a:solidFill>
                <a:highlight>
                  <a:srgbClr val="FFFF00"/>
                </a:highlight>
                <a:latin typeface="Verdana" panose="020B0604030504040204" pitchFamily="34" charset="0"/>
                <a:ea typeface="Verdana" panose="020B0604030504040204" pitchFamily="34" charset="0"/>
              </a:rPr>
              <a:t>docente titular de cargo não efetivo (P, N, F) e readaptado</a:t>
            </a:r>
            <a:r>
              <a:rPr lang="pt-BR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que tenha interesse em ter as aulas da Sala de Leitura  atribuídas.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 dirty="0"/>
          </a:p>
          <a:p>
            <a:pPr marL="0" indent="0">
              <a:buNone/>
            </a:pPr>
            <a:r>
              <a:rPr lang="pt-BR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II – Período de 27/11 a 03/12/2024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Análise a ser realizada pelo Diretor de Escola / Escolar das propostas entregues pelos docentes.</a:t>
            </a:r>
          </a:p>
          <a:p>
            <a:pPr marL="0" indent="0" algn="just">
              <a:buNone/>
            </a:pPr>
            <a:endParaRPr lang="pt-BR" sz="17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 algn="just">
              <a:buNone/>
            </a:pPr>
            <a:endParaRPr lang="pt-BR" sz="17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6" name="Imagem 5" descr="Texto&#10;&#10;Descrição gerada automaticamente">
            <a:extLst>
              <a:ext uri="{FF2B5EF4-FFF2-40B4-BE49-F238E27FC236}">
                <a16:creationId xmlns:a16="http://schemas.microsoft.com/office/drawing/2014/main" id="{18379F26-5478-444D-24D0-776E81C47F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270859"/>
            <a:ext cx="1008111" cy="644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74454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43DFA9-59AD-1455-D791-448277C50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270859"/>
            <a:ext cx="8520600" cy="572699"/>
          </a:xfrm>
        </p:spPr>
        <p:txBody>
          <a:bodyPr/>
          <a:lstStyle/>
          <a:p>
            <a:pPr algn="ctr"/>
            <a:r>
              <a:rPr lang="pt-BR" b="1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Observações 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6ABE008-12B8-4093-C41C-EF8741064D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915566"/>
            <a:ext cx="8520600" cy="3653309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pt-BR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As aulas da Sala de Leitura devem, preferencialmente, ser ofertadas aos docentes da Unidade Escolar.</a:t>
            </a:r>
          </a:p>
          <a:p>
            <a:pPr algn="just">
              <a:buFont typeface="Wingdings" panose="05000000000000000000" pitchFamily="2" charset="2"/>
              <a:buChar char="q"/>
            </a:pPr>
            <a:endParaRPr lang="pt-BR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pt-BR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Todas as escolas de tempo parcial que possuem Sala de Leitura, </a:t>
            </a:r>
            <a:r>
              <a:rPr lang="pt-BR" b="1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deverão disponibilizar as aulas da Sala de Leitura, </a:t>
            </a:r>
            <a:r>
              <a:rPr lang="pt-BR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para o Processo de Atribuição Inicial de Classes e Aulas 2025.</a:t>
            </a:r>
          </a:p>
          <a:p>
            <a:pPr marL="114300" indent="0" algn="just">
              <a:buNone/>
            </a:pPr>
            <a:endParaRPr lang="pt-BR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pt-BR" b="1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Não haverá recondução </a:t>
            </a:r>
            <a:r>
              <a:rPr lang="pt-BR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para 2025, dos docentes que atuam na Sala de Leitura das escolas de tempo parcial no ano letivo vigente, independentemente, de sua categoria funcional, incluindo-se o readaptado. </a:t>
            </a:r>
          </a:p>
        </p:txBody>
      </p:sp>
      <p:pic>
        <p:nvPicPr>
          <p:cNvPr id="4" name="Imagem 3" descr="Texto&#10;&#10;Descrição gerada automaticamente">
            <a:extLst>
              <a:ext uri="{FF2B5EF4-FFF2-40B4-BE49-F238E27FC236}">
                <a16:creationId xmlns:a16="http://schemas.microsoft.com/office/drawing/2014/main" id="{3DB2E3AE-9A99-8617-8338-C128F7755B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270859"/>
            <a:ext cx="1008111" cy="644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43100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F1CFA4-1DE2-2FD4-47C1-DCE12707C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445025"/>
            <a:ext cx="8520600" cy="326526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AE74FDE-BD3F-B840-8B1C-A637F23B8B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Imagem 3" descr="Texto&#10;&#10;Descrição gerada automaticamente">
            <a:extLst>
              <a:ext uri="{FF2B5EF4-FFF2-40B4-BE49-F238E27FC236}">
                <a16:creationId xmlns:a16="http://schemas.microsoft.com/office/drawing/2014/main" id="{AF0FEF86-904A-E0C4-6010-989C8F64A5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265125"/>
            <a:ext cx="936103" cy="506426"/>
          </a:xfrm>
          <a:prstGeom prst="rect">
            <a:avLst/>
          </a:prstGeom>
        </p:spPr>
      </p:pic>
      <p:pic>
        <p:nvPicPr>
          <p:cNvPr id="7" name="Imagem 6" descr="Desenho preto e branco">
            <a:extLst>
              <a:ext uri="{FF2B5EF4-FFF2-40B4-BE49-F238E27FC236}">
                <a16:creationId xmlns:a16="http://schemas.microsoft.com/office/drawing/2014/main" id="{05312032-B08C-9D34-5D83-C3AF5D3D22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177371"/>
            <a:ext cx="8712967" cy="341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532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D02740-D408-F193-3B1C-807175199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E2B4076-EB17-6937-B390-E2BB42EEAF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017725"/>
            <a:ext cx="8520600" cy="3551150"/>
          </a:xfrm>
        </p:spPr>
        <p:txBody>
          <a:bodyPr/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1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Quando serão atribuídas as aulas da Sala de Leitura?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No processo inicial de atribuição de classes e aulas, como também, na atribuição durante o ano, em nível de Unidade Escolar.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pt-BR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1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É possível constituir jornada/carga horária com estas aulas?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Não. Somente na complementação da constituição e/ou composição da jornada/carga horária de trabalho docente.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pt-BR" sz="1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14300" indent="0">
              <a:buNone/>
            </a:pPr>
            <a:endParaRPr lang="pt-BR" dirty="0"/>
          </a:p>
        </p:txBody>
      </p:sp>
      <p:pic>
        <p:nvPicPr>
          <p:cNvPr id="4" name="Imagem 3" descr="Texto&#10;&#10;Descrição gerada automaticamente">
            <a:extLst>
              <a:ext uri="{FF2B5EF4-FFF2-40B4-BE49-F238E27FC236}">
                <a16:creationId xmlns:a16="http://schemas.microsoft.com/office/drawing/2014/main" id="{827827A6-FFCA-0B15-7BC9-32A5D186D4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40607"/>
            <a:ext cx="1368151" cy="874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33833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4B7596-598C-EA11-557F-BB919DFA1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265125"/>
            <a:ext cx="8520600" cy="506426"/>
          </a:xfrm>
        </p:spPr>
        <p:txBody>
          <a:bodyPr/>
          <a:lstStyle/>
          <a:p>
            <a:pPr algn="ctr"/>
            <a:r>
              <a:rPr lang="pt-BR" dirty="0"/>
              <a:t>            </a:t>
            </a:r>
            <a:r>
              <a:rPr lang="pt-BR" b="1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Próximas Reuniões – via Teams 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3372A07-7DA1-505E-800F-B25B8991A1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pt-BR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22/11 às 10h – </a:t>
            </a:r>
            <a:r>
              <a:rPr lang="pt-BR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Transferência, Alocação e Realocação PEI 2025.</a:t>
            </a:r>
          </a:p>
          <a:p>
            <a:pPr marL="114300" indent="0" algn="just">
              <a:buNone/>
            </a:pPr>
            <a:endParaRPr lang="pt-BR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endParaRPr lang="pt-BR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pt-BR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25/11 às 10h30 – </a:t>
            </a:r>
            <a:r>
              <a:rPr lang="pt-BR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Classificados Processo Seletivo VUNESP – Anos Iniciais do Ensino Fundamental.</a:t>
            </a:r>
          </a:p>
          <a:p>
            <a:pPr marL="114300" indent="0" algn="just">
              <a:buNone/>
            </a:pPr>
            <a:endParaRPr lang="pt-BR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endParaRPr lang="pt-BR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pt-BR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27/11 às 10h30 </a:t>
            </a:r>
            <a:r>
              <a:rPr lang="pt-BR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– Resolução SEDUC n° 95/2024.</a:t>
            </a:r>
          </a:p>
        </p:txBody>
      </p:sp>
      <p:pic>
        <p:nvPicPr>
          <p:cNvPr id="4" name="Imagem 3" descr="Texto&#10;&#10;Descrição gerada automaticamente">
            <a:extLst>
              <a:ext uri="{FF2B5EF4-FFF2-40B4-BE49-F238E27FC236}">
                <a16:creationId xmlns:a16="http://schemas.microsoft.com/office/drawing/2014/main" id="{91E77033-A412-833F-F792-DCBFFA007E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265125"/>
            <a:ext cx="936103" cy="506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1935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C5605C-4666-F947-2A22-C34282BDE1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D9DD65-7FC2-CB20-ABBA-B9441D996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270859"/>
            <a:ext cx="8520600" cy="572700"/>
          </a:xfrm>
        </p:spPr>
        <p:txBody>
          <a:bodyPr/>
          <a:lstStyle/>
          <a:p>
            <a:pPr algn="ctr"/>
            <a:r>
              <a:rPr lang="pt-BR" sz="2200" b="1" dirty="0">
                <a:solidFill>
                  <a:srgbClr val="7030A0"/>
                </a:solidFill>
              </a:rPr>
              <a:t>Atribuição de aulas Professor Articulador</a:t>
            </a:r>
            <a:br>
              <a:rPr lang="pt-BR" b="1" dirty="0"/>
            </a:br>
            <a:br>
              <a:rPr lang="pt-BR" dirty="0"/>
            </a:br>
            <a:endParaRPr lang="pt-BR" dirty="0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D3D3608-0C30-19EE-CA9B-35F870BC78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915566"/>
            <a:ext cx="8520600" cy="3816424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endParaRPr lang="pt-BR" sz="5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1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 docente poderá desistir de aulas para assumir a Sala de Leitura?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Independente da categoria funcional, o docente </a:t>
            </a:r>
            <a:r>
              <a:rPr lang="pt-BR" sz="1800" b="1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não poderá desistir </a:t>
            </a:r>
            <a:r>
              <a:rPr lang="pt-BR" sz="1800" b="1" i="1" dirty="0">
                <a:solidFill>
                  <a:schemeClr val="tx1"/>
                </a:solidFill>
                <a:highlight>
                  <a:srgbClr val="FFFF00"/>
                </a:highlight>
                <a:latin typeface="Verdana" panose="020B0604030504040204" pitchFamily="34" charset="0"/>
                <a:ea typeface="Verdana" panose="020B0604030504040204" pitchFamily="34" charset="0"/>
              </a:rPr>
              <a:t>da totalidade</a:t>
            </a:r>
            <a:r>
              <a:rPr lang="pt-BR" sz="1800" b="1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de sua jornada/carga horária </a:t>
            </a:r>
            <a:r>
              <a:rPr lang="pt-BR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para assumir a Sala de Leitura na função de professor articulador. Exceto os regentes classe Anos Iniciais EF. 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pt-BR" sz="175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t-BR" sz="17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pt-BR" sz="17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pt-BR" sz="17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6" name="Imagem 5" descr="Texto&#10;&#10;Descrição gerada automaticamente">
            <a:extLst>
              <a:ext uri="{FF2B5EF4-FFF2-40B4-BE49-F238E27FC236}">
                <a16:creationId xmlns:a16="http://schemas.microsoft.com/office/drawing/2014/main" id="{224206B9-9DDB-7660-8CBE-59B024424B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2" y="40607"/>
            <a:ext cx="1142956" cy="730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6734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F3D3A4-CC58-FC0B-AB08-88FDDCE30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A88AFA8-1E73-079F-77BA-1A83F974CB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017725"/>
            <a:ext cx="8520600" cy="3551150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pt-BR" sz="1800" b="1" dirty="0">
                <a:solidFill>
                  <a:schemeClr val="tx1"/>
                </a:solidFill>
                <a:highlight>
                  <a:srgbClr val="FFFF00"/>
                </a:highlight>
                <a:latin typeface="Verdana" panose="020B0604030504040204" pitchFamily="34" charset="0"/>
                <a:ea typeface="Verdana" panose="020B0604030504040204" pitchFamily="34" charset="0"/>
              </a:rPr>
              <a:t>Excepcionalidade </a:t>
            </a:r>
          </a:p>
          <a:p>
            <a:pPr marL="114300" indent="0">
              <a:buNone/>
            </a:pPr>
            <a:endParaRPr lang="pt-BR" b="1" dirty="0">
              <a:solidFill>
                <a:schemeClr val="tx1"/>
              </a:solidFill>
              <a:highlight>
                <a:srgbClr val="FFFF00"/>
              </a:highlight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regentes de classe Anos Iniciais do EF &gt; 26 aulas (bloco indivisível) em turno único, </a:t>
            </a:r>
            <a:r>
              <a:rPr lang="pt-BR" sz="1800" b="1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poderão constituir jornada/carga horária </a:t>
            </a:r>
            <a:r>
              <a:rPr lang="pt-BR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com as aulas da Sala de Leitura.</a:t>
            </a:r>
          </a:p>
          <a:p>
            <a:pPr marL="114300" indent="0">
              <a:buNone/>
            </a:pPr>
            <a:endParaRPr lang="pt-BR" dirty="0"/>
          </a:p>
        </p:txBody>
      </p:sp>
      <p:pic>
        <p:nvPicPr>
          <p:cNvPr id="4" name="Imagem 3" descr="Texto&#10;&#10;Descrição gerada automaticamente">
            <a:extLst>
              <a:ext uri="{FF2B5EF4-FFF2-40B4-BE49-F238E27FC236}">
                <a16:creationId xmlns:a16="http://schemas.microsoft.com/office/drawing/2014/main" id="{3C065F16-79FA-69C8-81BE-918CAF4707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2" y="51470"/>
            <a:ext cx="1142956" cy="792088"/>
          </a:xfrm>
          <a:prstGeom prst="rect">
            <a:avLst/>
          </a:prstGeom>
        </p:spPr>
      </p:pic>
      <p:sp>
        <p:nvSpPr>
          <p:cNvPr id="5" name="Seta: para a Direita 4">
            <a:extLst>
              <a:ext uri="{FF2B5EF4-FFF2-40B4-BE49-F238E27FC236}">
                <a16:creationId xmlns:a16="http://schemas.microsoft.com/office/drawing/2014/main" id="{16697465-A932-DE9C-79BB-3C6E2D732ABE}"/>
              </a:ext>
            </a:extLst>
          </p:cNvPr>
          <p:cNvSpPr/>
          <p:nvPr/>
        </p:nvSpPr>
        <p:spPr>
          <a:xfrm>
            <a:off x="7524328" y="3939902"/>
            <a:ext cx="1008112" cy="36004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47374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7EA3AA-2F3A-90F7-87C2-2ADB15F6F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5A9ABC5-8A36-29AE-E2E0-A33F5F68D5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pt-BR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  <a:latin typeface="Verdana" panose="020B0604030504040204" pitchFamily="34" charset="0"/>
                <a:ea typeface="Verdana" panose="020B0604030504040204" pitchFamily="34" charset="0"/>
              </a:rPr>
              <a:t>Exemplo Anos Iniciais do Ensino Fundamental </a:t>
            </a:r>
            <a:endParaRPr lang="pt-BR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00FFFF"/>
              </a:highlight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14300" indent="0">
              <a:buNone/>
            </a:pPr>
            <a:endParaRPr lang="pt-BR" sz="1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pt-BR" sz="18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Titular de cargo e não efe</a:t>
            </a:r>
            <a:r>
              <a:rPr lang="pt-BR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tivo (P, N, F) </a:t>
            </a:r>
          </a:p>
          <a:p>
            <a:pPr marL="114300" indent="0">
              <a:buNone/>
            </a:pPr>
            <a:endParaRPr lang="pt-BR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Jornada/Carga Horária &gt; </a:t>
            </a:r>
            <a:r>
              <a:rPr lang="pt-BR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26 aulas </a:t>
            </a:r>
            <a:r>
              <a:rPr lang="pt-BR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= 33 horas semanais (bloco indivisível em turno único)</a:t>
            </a:r>
          </a:p>
          <a:p>
            <a:pPr>
              <a:buFont typeface="Wingdings" panose="05000000000000000000" pitchFamily="2" charset="2"/>
              <a:buChar char="Ø"/>
            </a:pPr>
            <a:endParaRPr lang="pt-BR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pt-BR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26 aulas </a:t>
            </a:r>
            <a:r>
              <a:rPr lang="pt-BR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professor articulador, em um único turno </a:t>
            </a:r>
            <a:r>
              <a:rPr lang="pt-BR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&gt; constituição jornada/carga horária.</a:t>
            </a:r>
          </a:p>
          <a:p>
            <a:pPr marL="114300" indent="0">
              <a:buNone/>
            </a:pPr>
            <a:endParaRPr lang="pt-BR" dirty="0"/>
          </a:p>
        </p:txBody>
      </p:sp>
      <p:pic>
        <p:nvPicPr>
          <p:cNvPr id="4" name="Imagem 3" descr="Texto&#10;&#10;Descrição gerada automaticamente">
            <a:extLst>
              <a:ext uri="{FF2B5EF4-FFF2-40B4-BE49-F238E27FC236}">
                <a16:creationId xmlns:a16="http://schemas.microsoft.com/office/drawing/2014/main" id="{2948EC42-B3A4-1C71-679E-F4314A08BD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2" y="195485"/>
            <a:ext cx="1224134" cy="822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7580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A062ED-6035-AA01-285A-01EA9CB4F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2B219E7-EBAD-B5A0-F979-D08738E60F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017725"/>
            <a:ext cx="8520600" cy="3551150"/>
          </a:xfrm>
        </p:spPr>
        <p:txBody>
          <a:bodyPr/>
          <a:lstStyle/>
          <a:p>
            <a:pPr marL="114300" indent="0">
              <a:buNone/>
            </a:pPr>
            <a:r>
              <a:rPr lang="pt-BR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00"/>
                </a:highlight>
                <a:latin typeface="Verdana" panose="020B0604030504040204" pitchFamily="34" charset="0"/>
                <a:ea typeface="Verdana" panose="020B0604030504040204" pitchFamily="34" charset="0"/>
              </a:rPr>
              <a:t>Exemplos Anos Finais e/ou Ensino Médio </a:t>
            </a:r>
          </a:p>
          <a:p>
            <a:pPr marL="114300" indent="0">
              <a:buNone/>
            </a:pPr>
            <a:endParaRPr lang="pt-BR" sz="1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14300" indent="0">
              <a:buNone/>
            </a:pPr>
            <a:r>
              <a:rPr lang="pt-BR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 – Jornada Integral/Ampliada = 32 aulas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12</a:t>
            </a:r>
            <a:r>
              <a:rPr lang="pt-BR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aulas habilitação/autorização + </a:t>
            </a:r>
            <a:r>
              <a:rPr lang="pt-BR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20 </a:t>
            </a:r>
            <a:r>
              <a:rPr lang="pt-BR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aulas professor articulador</a:t>
            </a:r>
          </a:p>
          <a:p>
            <a:pPr>
              <a:buFont typeface="Wingdings" panose="05000000000000000000" pitchFamily="2" charset="2"/>
              <a:buChar char="Ø"/>
            </a:pPr>
            <a:endParaRPr lang="pt-BR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14300" indent="0">
              <a:buNone/>
            </a:pPr>
            <a:r>
              <a:rPr lang="pt-BR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II – Jornada Básica = 24 aulas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04</a:t>
            </a:r>
            <a:r>
              <a:rPr lang="pt-BR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aulas habilitação/autorização + </a:t>
            </a:r>
            <a:r>
              <a:rPr lang="pt-BR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20</a:t>
            </a:r>
            <a:r>
              <a:rPr lang="pt-BR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aulas professor articulador </a:t>
            </a:r>
          </a:p>
          <a:p>
            <a:pPr>
              <a:buFont typeface="Wingdings" panose="05000000000000000000" pitchFamily="2" charset="2"/>
              <a:buChar char="Ø"/>
            </a:pPr>
            <a:endParaRPr lang="pt-BR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14300" indent="0">
              <a:buNone/>
            </a:pPr>
            <a:r>
              <a:rPr lang="pt-BR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III – Jornada Inicial = 20 aulas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aula(s)</a:t>
            </a:r>
            <a:r>
              <a:rPr lang="pt-BR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habilitação/autorização + </a:t>
            </a:r>
            <a:r>
              <a:rPr lang="pt-BR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20</a:t>
            </a:r>
            <a:r>
              <a:rPr lang="pt-BR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aulas professor articulador</a:t>
            </a:r>
          </a:p>
          <a:p>
            <a:pPr marL="114300" indent="0">
              <a:buNone/>
            </a:pPr>
            <a:endParaRPr lang="pt-BR" sz="1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14300" indent="0">
              <a:buNone/>
            </a:pPr>
            <a:endParaRPr lang="pt-BR" sz="1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14300" indent="0">
              <a:buNone/>
            </a:pPr>
            <a:endParaRPr lang="pt-BR" dirty="0"/>
          </a:p>
        </p:txBody>
      </p:sp>
      <p:pic>
        <p:nvPicPr>
          <p:cNvPr id="4" name="Imagem 3" descr="Texto&#10;&#10;Descrição gerada automaticamente">
            <a:extLst>
              <a:ext uri="{FF2B5EF4-FFF2-40B4-BE49-F238E27FC236}">
                <a16:creationId xmlns:a16="http://schemas.microsoft.com/office/drawing/2014/main" id="{EB60893E-FA59-2C5C-3F5F-B4FAF060B7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40607"/>
            <a:ext cx="936103" cy="977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1443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A2CDAE-4192-6310-6D3D-3243DF292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E63FCC2-A533-79C2-9CB7-9C32345353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017725"/>
            <a:ext cx="8520600" cy="355115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Professor Arte (jornada Inicial)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 </a:t>
            </a:r>
            <a:r>
              <a:rPr lang="pt-BR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aulas Arte (6° ou 7° ano) + </a:t>
            </a:r>
            <a:r>
              <a:rPr lang="pt-BR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20 </a:t>
            </a:r>
            <a:r>
              <a:rPr lang="pt-BR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aulas professor articulador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 </a:t>
            </a:r>
            <a:r>
              <a:rPr lang="pt-BR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aula Arte (8° ou 9° ano) + </a:t>
            </a:r>
            <a:r>
              <a:rPr lang="pt-BR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20 </a:t>
            </a:r>
            <a:r>
              <a:rPr lang="pt-BR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aulas professor articulador  </a:t>
            </a:r>
          </a:p>
          <a:p>
            <a:pPr marL="114300" indent="0">
              <a:buNone/>
            </a:pPr>
            <a:r>
              <a:rPr lang="pt-BR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   </a:t>
            </a:r>
          </a:p>
          <a:p>
            <a:pPr marL="114300" indent="0">
              <a:buNone/>
            </a:pPr>
            <a:endParaRPr lang="pt-BR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14300" indent="0">
              <a:buNone/>
            </a:pPr>
            <a:r>
              <a:rPr lang="pt-BR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IV – Jornada Reduzida = 10 aulas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aula(s) </a:t>
            </a:r>
            <a:r>
              <a:rPr lang="pt-BR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habilitação/autorização +</a:t>
            </a:r>
            <a:r>
              <a:rPr lang="pt-BR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20 </a:t>
            </a:r>
            <a:r>
              <a:rPr lang="pt-BR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aulas professor articulador</a:t>
            </a:r>
          </a:p>
          <a:p>
            <a:pPr marL="114300" indent="0">
              <a:buNone/>
            </a:pPr>
            <a:endParaRPr lang="pt-BR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Professor Ed. Física (jornada reduzida)</a:t>
            </a:r>
          </a:p>
          <a:p>
            <a:pPr marL="114300" indent="0">
              <a:buNone/>
            </a:pPr>
            <a:endParaRPr lang="pt-BR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pt-BR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</a:t>
            </a:r>
            <a:r>
              <a:rPr lang="pt-BR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aulas Ed. Física (2ª ou 3ª EM) + </a:t>
            </a:r>
            <a:r>
              <a:rPr lang="pt-BR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20 </a:t>
            </a:r>
            <a:r>
              <a:rPr lang="pt-BR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aulas professor articulador </a:t>
            </a:r>
          </a:p>
          <a:p>
            <a:pPr marL="114300" indent="0">
              <a:buNone/>
            </a:pPr>
            <a:endParaRPr lang="pt-BR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pt-BR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14300" indent="0">
              <a:buNone/>
            </a:pPr>
            <a:endParaRPr lang="pt-BR" b="1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pt-BR" b="1" dirty="0">
              <a:solidFill>
                <a:schemeClr val="tx1"/>
              </a:solidFill>
            </a:endParaRPr>
          </a:p>
        </p:txBody>
      </p:sp>
      <p:pic>
        <p:nvPicPr>
          <p:cNvPr id="4" name="Imagem 3" descr="Texto&#10;&#10;Descrição gerada automaticamente">
            <a:extLst>
              <a:ext uri="{FF2B5EF4-FFF2-40B4-BE49-F238E27FC236}">
                <a16:creationId xmlns:a16="http://schemas.microsoft.com/office/drawing/2014/main" id="{706AD80B-0F98-1486-55D5-E187544363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23478"/>
            <a:ext cx="936103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119389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12646</TotalTime>
  <Words>2577</Words>
  <Application>Microsoft Office PowerPoint</Application>
  <PresentationFormat>Apresentação na tela (16:9)</PresentationFormat>
  <Paragraphs>353</Paragraphs>
  <Slides>40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40</vt:i4>
      </vt:variant>
    </vt:vector>
  </HeadingPairs>
  <TitlesOfParts>
    <vt:vector size="50" baseType="lpstr">
      <vt:lpstr>Verdana</vt:lpstr>
      <vt:lpstr>Open Sans</vt:lpstr>
      <vt:lpstr>Aptos</vt:lpstr>
      <vt:lpstr>Google Sans</vt:lpstr>
      <vt:lpstr>Calibri</vt:lpstr>
      <vt:lpstr>Roboto</vt:lpstr>
      <vt:lpstr>Gill Sans</vt:lpstr>
      <vt:lpstr>Wingdings</vt:lpstr>
      <vt:lpstr>Arial</vt:lpstr>
      <vt:lpstr>Simple Light</vt:lpstr>
      <vt:lpstr>Apresentação do PowerPoint</vt:lpstr>
      <vt:lpstr>Apresentação do PowerPoint</vt:lpstr>
      <vt:lpstr>Sala de Leitura   </vt:lpstr>
      <vt:lpstr>Apresentação do PowerPoint</vt:lpstr>
      <vt:lpstr>Atribuição de aulas Professor Articulador 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  </vt:lpstr>
      <vt:lpstr>  </vt:lpstr>
      <vt:lpstr>Apresentação do PowerPoint</vt:lpstr>
      <vt:lpstr>Apresentação do PowerPoint</vt:lpstr>
      <vt:lpstr>Apresentação do PowerPoint</vt:lpstr>
      <vt:lpstr>Apresentação do PowerPoint</vt:lpstr>
      <vt:lpstr> 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Objetivos da Sala de Leitura </vt:lpstr>
      <vt:lpstr>            Atribuições Professor Articulador Sala de Leitura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  </vt:lpstr>
      <vt:lpstr>Desligamento da Sala de Leitura  </vt:lpstr>
      <vt:lpstr>Desligamento da Sala de Leitura  </vt:lpstr>
      <vt:lpstr> </vt:lpstr>
      <vt:lpstr>Observações </vt:lpstr>
      <vt:lpstr>Apresentação do PowerPoint</vt:lpstr>
      <vt:lpstr>            Próximas Reuniões – via Teams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Cristty Anny Se Hayon</dc:creator>
  <cp:lastModifiedBy>Renata Cristina Ribeiro</cp:lastModifiedBy>
  <cp:revision>475</cp:revision>
  <cp:lastPrinted>2021-02-02T14:36:36Z</cp:lastPrinted>
  <dcterms:modified xsi:type="dcterms:W3CDTF">2024-11-18T15:06:32Z</dcterms:modified>
</cp:coreProperties>
</file>