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3" r:id="rId4"/>
    <p:sldId id="256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5" r:id="rId16"/>
    <p:sldId id="275" r:id="rId17"/>
    <p:sldId id="276" r:id="rId18"/>
    <p:sldId id="278" r:id="rId19"/>
    <p:sldId id="27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05DD3-7841-4CC7-A04F-39592D94DA65}" v="27" dt="2025-02-07T15:17:38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249" autoAdjust="0"/>
  </p:normalViewPr>
  <p:slideViewPr>
    <p:cSldViewPr snapToGrid="0">
      <p:cViewPr varScale="1">
        <p:scale>
          <a:sx n="105" d="100"/>
          <a:sy n="105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6F6D7AB-8935-542B-FE69-1F30C9B8C5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8480FA-1370-3C0E-FEF5-C8AC631E26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26C0-871A-4A59-8FD3-3A42668E24C0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5776F0-8FE3-5F31-83CC-5D5914C60D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4E799B-6AC5-B3B8-568A-505228CD86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252ED-C58C-4762-B768-5DA1E186E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469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F013D-6098-40F5-A8A8-2645C1F3D103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1C883-45A8-416C-8D9D-5AB18B3EF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303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0505"/>
            <a:ext cx="12192001" cy="145732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C2ED421F-9F50-3E3C-6E7E-77E63D694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29" y="1706290"/>
            <a:ext cx="9485942" cy="28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0505"/>
            <a:ext cx="12192001" cy="14573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BA6CA09-CC7F-1786-B476-36C72373C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12" y="112734"/>
            <a:ext cx="1876817" cy="88669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274F621F-CCAD-DE6D-845D-D739095D25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50105" y="112734"/>
            <a:ext cx="351017" cy="2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3166C7A-2093-D6C3-1015-7D2F61716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CFF83556-B71B-D6C5-DA53-BEFC636A88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064" y="4470452"/>
            <a:ext cx="6819441" cy="20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atendimento.educacao.sp.gov.br/" TargetMode="Externa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svg"/><Relationship Id="rId4" Type="http://schemas.openxmlformats.org/officeDocument/2006/relationships/image" Target="../media/image7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B8D3994E-2F48-AC7A-CB89-89DE77EB8EAA}"/>
              </a:ext>
            </a:extLst>
          </p:cNvPr>
          <p:cNvSpPr txBox="1">
            <a:spLocks/>
          </p:cNvSpPr>
          <p:nvPr/>
        </p:nvSpPr>
        <p:spPr>
          <a:xfrm>
            <a:off x="7728559" y="5019805"/>
            <a:ext cx="3532341" cy="76721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Tutorial: Abertura de chamado no Portal de Atendimento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Assunto: Rede de Suprimento</a:t>
            </a:r>
          </a:p>
        </p:txBody>
      </p:sp>
    </p:spTree>
    <p:extLst>
      <p:ext uri="{BB962C8B-B14F-4D97-AF65-F5344CB8AC3E}">
        <p14:creationId xmlns:p14="http://schemas.microsoft.com/office/powerpoint/2010/main" val="354127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43663" y="32001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Abrindo chamado 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556C1E-D590-79E9-6412-451CA6CDC7C1}"/>
              </a:ext>
            </a:extLst>
          </p:cNvPr>
          <p:cNvSpPr/>
          <p:nvPr/>
        </p:nvSpPr>
        <p:spPr>
          <a:xfrm>
            <a:off x="4953000" y="2781299"/>
            <a:ext cx="550069" cy="59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87AECC-E6F0-C6F7-6459-BC7689C28782}"/>
              </a:ext>
            </a:extLst>
          </p:cNvPr>
          <p:cNvSpPr/>
          <p:nvPr/>
        </p:nvSpPr>
        <p:spPr>
          <a:xfrm>
            <a:off x="-1128731" y="6132163"/>
            <a:ext cx="850477" cy="144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ADF3DE1-0D29-54AF-3B3B-AA4339B78440}"/>
              </a:ext>
            </a:extLst>
          </p:cNvPr>
          <p:cNvSpPr txBox="1"/>
          <p:nvPr/>
        </p:nvSpPr>
        <p:spPr>
          <a:xfrm>
            <a:off x="-703493" y="6584189"/>
            <a:ext cx="890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i="1" dirty="0">
                <a:latin typeface="Tw Cen MT" panose="020B0602020104020603" pitchFamily="34" charset="0"/>
                <a:ea typeface="Verdana" panose="020B0604030504040204" pitchFamily="34" charset="0"/>
              </a:rPr>
              <a:t>PASSO 1</a:t>
            </a:r>
            <a:endParaRPr lang="pt-BR" sz="17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01335E-58B2-1031-1D35-E0848DF9C1D7}"/>
              </a:ext>
            </a:extLst>
          </p:cNvPr>
          <p:cNvSpPr/>
          <p:nvPr/>
        </p:nvSpPr>
        <p:spPr>
          <a:xfrm>
            <a:off x="10654135" y="1845990"/>
            <a:ext cx="647700" cy="82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F01C80-1025-1C0A-123B-FAC137F6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8" y="2613590"/>
            <a:ext cx="5813794" cy="28360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355B1A2-F636-97F9-3224-8C96980E02C4}"/>
              </a:ext>
            </a:extLst>
          </p:cNvPr>
          <p:cNvSpPr/>
          <p:nvPr/>
        </p:nvSpPr>
        <p:spPr>
          <a:xfrm>
            <a:off x="2605088" y="4338016"/>
            <a:ext cx="840868" cy="395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CE227C-6555-24C3-C38E-8ED9DF3E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747" y="2613590"/>
            <a:ext cx="4804638" cy="28804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105B7D-045A-493B-F120-1140CAA147ED}"/>
              </a:ext>
            </a:extLst>
          </p:cNvPr>
          <p:cNvSpPr txBox="1"/>
          <p:nvPr/>
        </p:nvSpPr>
        <p:spPr>
          <a:xfrm>
            <a:off x="1067565" y="1984489"/>
            <a:ext cx="3682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Selecione em “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 de Suprimentos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pt-BR" dirty="0"/>
          </a:p>
        </p:txBody>
      </p:sp>
      <p:pic>
        <p:nvPicPr>
          <p:cNvPr id="12" name="Gráfico 11" descr="Seta para Direita com preenchimento sólido">
            <a:extLst>
              <a:ext uri="{FF2B5EF4-FFF2-40B4-BE49-F238E27FC236}">
                <a16:creationId xmlns:a16="http://schemas.microsoft.com/office/drawing/2014/main" id="{91F7D92E-8A7A-FB43-1D59-4C267191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84977">
            <a:off x="2499082" y="3700244"/>
            <a:ext cx="594588" cy="59458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202495-E426-EBA7-D8CF-D16B9407F0E6}"/>
              </a:ext>
            </a:extLst>
          </p:cNvPr>
          <p:cNvSpPr txBox="1"/>
          <p:nvPr/>
        </p:nvSpPr>
        <p:spPr>
          <a:xfrm>
            <a:off x="6814747" y="1845990"/>
            <a:ext cx="480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Esses campos irão aparecer conforme você avança no processo:</a:t>
            </a:r>
            <a:endParaRPr lang="pt-BR" dirty="0"/>
          </a:p>
        </p:txBody>
      </p:sp>
      <p:pic>
        <p:nvPicPr>
          <p:cNvPr id="31" name="Gráfico 30" descr="Seta de linha: curva no sentido horário com preenchimento sólido">
            <a:extLst>
              <a:ext uri="{FF2B5EF4-FFF2-40B4-BE49-F238E27FC236}">
                <a16:creationId xmlns:a16="http://schemas.microsoft.com/office/drawing/2014/main" id="{5369FCAD-CDCB-AA18-78E9-A0ACFB9D5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37846">
            <a:off x="6191326" y="2955565"/>
            <a:ext cx="520237" cy="520237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524E2567-4E5B-F347-71F2-861E8FB7AEF4}"/>
              </a:ext>
            </a:extLst>
          </p:cNvPr>
          <p:cNvSpPr txBox="1"/>
          <p:nvPr/>
        </p:nvSpPr>
        <p:spPr>
          <a:xfrm>
            <a:off x="11713224" y="6276682"/>
            <a:ext cx="478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896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43663" y="32001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Escolhendo categoria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556C1E-D590-79E9-6412-451CA6CDC7C1}"/>
              </a:ext>
            </a:extLst>
          </p:cNvPr>
          <p:cNvSpPr/>
          <p:nvPr/>
        </p:nvSpPr>
        <p:spPr>
          <a:xfrm>
            <a:off x="4953000" y="2781299"/>
            <a:ext cx="550069" cy="59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01335E-58B2-1031-1D35-E0848DF9C1D7}"/>
              </a:ext>
            </a:extLst>
          </p:cNvPr>
          <p:cNvSpPr/>
          <p:nvPr/>
        </p:nvSpPr>
        <p:spPr>
          <a:xfrm>
            <a:off x="10654135" y="1845990"/>
            <a:ext cx="647700" cy="82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9D5CB5-8AF3-7442-C048-B895D615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601" y="1557948"/>
            <a:ext cx="5709588" cy="4487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D00BE7-4790-C407-FA37-A62F530F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601" y="2291849"/>
            <a:ext cx="5709588" cy="3369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6BCD512-2118-49CB-6893-CB3E1DEAB94F}"/>
              </a:ext>
            </a:extLst>
          </p:cNvPr>
          <p:cNvSpPr txBox="1"/>
          <p:nvPr/>
        </p:nvSpPr>
        <p:spPr>
          <a:xfrm>
            <a:off x="494239" y="1557948"/>
            <a:ext cx="49463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1)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Clique no ícone da lupa para escolher a categoria desejada: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nova janela será aberta, exibindo opções para selecionar a que melhor se adequa à sua solicitação. Por exemplo, se você deseja aumentar ou diminuir a quantidade de algum item para a próxima entrega, ou se tem dúvidas ou problemas com a entrega.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scolha a opção que melhor atende às suas necessidades.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2) Após isso, clique em 'Selecionar’:</a:t>
            </a:r>
            <a:endParaRPr lang="pt-BR" dirty="0"/>
          </a:p>
          <a:p>
            <a:br>
              <a:rPr lang="pt-BR" dirty="0"/>
            </a:br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BD65675-2426-67BA-B409-1EC159BB3870}"/>
              </a:ext>
            </a:extLst>
          </p:cNvPr>
          <p:cNvSpPr/>
          <p:nvPr/>
        </p:nvSpPr>
        <p:spPr>
          <a:xfrm>
            <a:off x="11279981" y="1690688"/>
            <a:ext cx="200819" cy="176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Gráfico 19" descr="Seta para Direita com preenchimento sólido">
            <a:extLst>
              <a:ext uri="{FF2B5EF4-FFF2-40B4-BE49-F238E27FC236}">
                <a16:creationId xmlns:a16="http://schemas.microsoft.com/office/drawing/2014/main" id="{673C5588-3302-7A79-4014-FE9DD580A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9212" y="1557948"/>
            <a:ext cx="457200" cy="45720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DA466A8-94C2-85D1-B850-E97FBBD65841}"/>
              </a:ext>
            </a:extLst>
          </p:cNvPr>
          <p:cNvSpPr/>
          <p:nvPr/>
        </p:nvSpPr>
        <p:spPr>
          <a:xfrm>
            <a:off x="9398000" y="5184775"/>
            <a:ext cx="5810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3B19A98-C500-569C-20F8-BE48D34386DB}"/>
              </a:ext>
            </a:extLst>
          </p:cNvPr>
          <p:cNvSpPr txBox="1"/>
          <p:nvPr/>
        </p:nvSpPr>
        <p:spPr>
          <a:xfrm>
            <a:off x="10050858" y="1110965"/>
            <a:ext cx="1609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1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689962A-6CB5-DA38-746B-60C41B39AD7F}"/>
              </a:ext>
            </a:extLst>
          </p:cNvPr>
          <p:cNvSpPr txBox="1"/>
          <p:nvPr/>
        </p:nvSpPr>
        <p:spPr>
          <a:xfrm>
            <a:off x="9802905" y="5747035"/>
            <a:ext cx="185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2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pic>
        <p:nvPicPr>
          <p:cNvPr id="30" name="Gráfico 29" descr="Seta para Direita com preenchimento sólido">
            <a:extLst>
              <a:ext uri="{FF2B5EF4-FFF2-40B4-BE49-F238E27FC236}">
                <a16:creationId xmlns:a16="http://schemas.microsoft.com/office/drawing/2014/main" id="{3C4092C8-59E7-DA9D-663D-3426137CF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0659" y="5064125"/>
            <a:ext cx="457200" cy="45720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92A3DBF0-6DDC-F02C-2594-1869AEC39004}"/>
              </a:ext>
            </a:extLst>
          </p:cNvPr>
          <p:cNvSpPr txBox="1"/>
          <p:nvPr/>
        </p:nvSpPr>
        <p:spPr>
          <a:xfrm>
            <a:off x="11663512" y="6284686"/>
            <a:ext cx="52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9978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43662" y="307402"/>
            <a:ext cx="494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Escolhendo subcategoria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556C1E-D590-79E9-6412-451CA6CDC7C1}"/>
              </a:ext>
            </a:extLst>
          </p:cNvPr>
          <p:cNvSpPr/>
          <p:nvPr/>
        </p:nvSpPr>
        <p:spPr>
          <a:xfrm>
            <a:off x="4953000" y="2781299"/>
            <a:ext cx="550069" cy="59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01335E-58B2-1031-1D35-E0848DF9C1D7}"/>
              </a:ext>
            </a:extLst>
          </p:cNvPr>
          <p:cNvSpPr/>
          <p:nvPr/>
        </p:nvSpPr>
        <p:spPr>
          <a:xfrm>
            <a:off x="10654135" y="1845990"/>
            <a:ext cx="647700" cy="82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BCD512-2118-49CB-6893-CB3E1DEAB94F}"/>
              </a:ext>
            </a:extLst>
          </p:cNvPr>
          <p:cNvSpPr txBox="1"/>
          <p:nvPr/>
        </p:nvSpPr>
        <p:spPr>
          <a:xfrm>
            <a:off x="494239" y="1557948"/>
            <a:ext cx="49463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1)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escolher a categoria, você terá que escolher a subcategoria. O processo é o mesmo: clique na lupa e as subcategorias aparecerão.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2) Escolha a que deseja e clique em 'Selecionar’.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Atenção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Dependendo da categoria escolhida, pode não ser necessário escolher uma subcategoria.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3B19A98-C500-569C-20F8-BE48D34386DB}"/>
              </a:ext>
            </a:extLst>
          </p:cNvPr>
          <p:cNvSpPr txBox="1"/>
          <p:nvPr/>
        </p:nvSpPr>
        <p:spPr>
          <a:xfrm>
            <a:off x="10050858" y="1110965"/>
            <a:ext cx="1609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1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689962A-6CB5-DA38-746B-60C41B39AD7F}"/>
              </a:ext>
            </a:extLst>
          </p:cNvPr>
          <p:cNvSpPr txBox="1"/>
          <p:nvPr/>
        </p:nvSpPr>
        <p:spPr>
          <a:xfrm>
            <a:off x="9806805" y="5642500"/>
            <a:ext cx="185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2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4277D9-1FEC-F503-81D9-3BC357B37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73" b="4469"/>
          <a:stretch/>
        </p:blipFill>
        <p:spPr>
          <a:xfrm>
            <a:off x="5765867" y="1545465"/>
            <a:ext cx="5762322" cy="475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Gráfico 19" descr="Seta para Direita com preenchimento sólido">
            <a:extLst>
              <a:ext uri="{FF2B5EF4-FFF2-40B4-BE49-F238E27FC236}">
                <a16:creationId xmlns:a16="http://schemas.microsoft.com/office/drawing/2014/main" id="{673C5588-3302-7A79-4014-FE9DD580A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7120" y="1575909"/>
            <a:ext cx="457200" cy="4572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29F9EC0-899D-8497-A513-A76DF20EC428}"/>
              </a:ext>
            </a:extLst>
          </p:cNvPr>
          <p:cNvSpPr/>
          <p:nvPr/>
        </p:nvSpPr>
        <p:spPr>
          <a:xfrm>
            <a:off x="11160919" y="1735931"/>
            <a:ext cx="200025" cy="16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F1F4D3-CDA2-CF45-A059-742181BB0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67" y="2251360"/>
            <a:ext cx="5762322" cy="3357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Gráfico 29" descr="Seta para Direita com preenchimento sólido">
            <a:extLst>
              <a:ext uri="{FF2B5EF4-FFF2-40B4-BE49-F238E27FC236}">
                <a16:creationId xmlns:a16="http://schemas.microsoft.com/office/drawing/2014/main" id="{3C4092C8-59E7-DA9D-663D-3426137C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0659" y="5064125"/>
            <a:ext cx="457200" cy="45720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DA466A8-94C2-85D1-B850-E97FBBD65841}"/>
              </a:ext>
            </a:extLst>
          </p:cNvPr>
          <p:cNvSpPr/>
          <p:nvPr/>
        </p:nvSpPr>
        <p:spPr>
          <a:xfrm>
            <a:off x="9398000" y="5184775"/>
            <a:ext cx="5810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6A7F4F-9CA6-6349-EACA-C2208391A777}"/>
              </a:ext>
            </a:extLst>
          </p:cNvPr>
          <p:cNvSpPr txBox="1"/>
          <p:nvPr/>
        </p:nvSpPr>
        <p:spPr>
          <a:xfrm>
            <a:off x="11659418" y="6228804"/>
            <a:ext cx="60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90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43663" y="295782"/>
            <a:ext cx="494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Campos DE e CIE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556C1E-D590-79E9-6412-451CA6CDC7C1}"/>
              </a:ext>
            </a:extLst>
          </p:cNvPr>
          <p:cNvSpPr/>
          <p:nvPr/>
        </p:nvSpPr>
        <p:spPr>
          <a:xfrm>
            <a:off x="4953000" y="2781299"/>
            <a:ext cx="550069" cy="59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01335E-58B2-1031-1D35-E0848DF9C1D7}"/>
              </a:ext>
            </a:extLst>
          </p:cNvPr>
          <p:cNvSpPr/>
          <p:nvPr/>
        </p:nvSpPr>
        <p:spPr>
          <a:xfrm>
            <a:off x="10654135" y="1845990"/>
            <a:ext cx="647700" cy="82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1A6F87-EF5A-EE61-6FA1-06D6B978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60" y="1353741"/>
            <a:ext cx="5842000" cy="895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D1666BE-5095-5720-9127-CDCDB49A8F18}"/>
              </a:ext>
            </a:extLst>
          </p:cNvPr>
          <p:cNvSpPr txBox="1"/>
          <p:nvPr/>
        </p:nvSpPr>
        <p:spPr>
          <a:xfrm>
            <a:off x="548877" y="2120277"/>
            <a:ext cx="45404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selecionar a categoria e subcategoria, você encontrará os campos 'DE' e 'CIE', onde precisará informar a Diretoria de Ensino e a Escola a que se refere.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1) Clique na lupa ao lado, escolha a DE desejada.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2) Depois clique em "Selecionar". 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1521802-2FC6-0C12-9913-C129182E1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40" y="2516791"/>
            <a:ext cx="5821440" cy="3377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5C9AA64-FBD9-FFFC-DB5B-6F01F80F8046}"/>
              </a:ext>
            </a:extLst>
          </p:cNvPr>
          <p:cNvSpPr/>
          <p:nvPr/>
        </p:nvSpPr>
        <p:spPr>
          <a:xfrm>
            <a:off x="11472863" y="1537494"/>
            <a:ext cx="188118" cy="178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E14D843-D1CA-6B56-17F6-09961EFFFEFE}"/>
              </a:ext>
            </a:extLst>
          </p:cNvPr>
          <p:cNvSpPr/>
          <p:nvPr/>
        </p:nvSpPr>
        <p:spPr>
          <a:xfrm>
            <a:off x="6488905" y="5481638"/>
            <a:ext cx="592933" cy="219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4" descr="Seta para Direita com preenchimento sólido">
            <a:extLst>
              <a:ext uri="{FF2B5EF4-FFF2-40B4-BE49-F238E27FC236}">
                <a16:creationId xmlns:a16="http://schemas.microsoft.com/office/drawing/2014/main" id="{152C27FB-42BA-FAC8-7DFB-7A5D97622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076" y="1353741"/>
            <a:ext cx="546100" cy="546100"/>
          </a:xfrm>
          <a:prstGeom prst="rect">
            <a:avLst/>
          </a:prstGeom>
        </p:spPr>
      </p:pic>
      <p:pic>
        <p:nvPicPr>
          <p:cNvPr id="16" name="Gráfico 15" descr="Seta para Direita com preenchimento sólido">
            <a:extLst>
              <a:ext uri="{FF2B5EF4-FFF2-40B4-BE49-F238E27FC236}">
                <a16:creationId xmlns:a16="http://schemas.microsoft.com/office/drawing/2014/main" id="{6D964D5E-B454-2A47-408F-233B2FF71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336458">
            <a:off x="6887421" y="4932888"/>
            <a:ext cx="546100" cy="5461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BA940DE0-66B3-CF19-B098-A3D61241AF51}"/>
              </a:ext>
            </a:extLst>
          </p:cNvPr>
          <p:cNvSpPr/>
          <p:nvPr/>
        </p:nvSpPr>
        <p:spPr>
          <a:xfrm>
            <a:off x="6096000" y="4257675"/>
            <a:ext cx="642938" cy="231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B7E1903-F006-8ADF-08DD-F0A0634070FF}"/>
              </a:ext>
            </a:extLst>
          </p:cNvPr>
          <p:cNvSpPr txBox="1"/>
          <p:nvPr/>
        </p:nvSpPr>
        <p:spPr>
          <a:xfrm>
            <a:off x="5702660" y="9726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1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22EA101-C688-2F9B-FCBC-AA47B45FD3E0}"/>
              </a:ext>
            </a:extLst>
          </p:cNvPr>
          <p:cNvSpPr txBox="1"/>
          <p:nvPr/>
        </p:nvSpPr>
        <p:spPr>
          <a:xfrm>
            <a:off x="5690926" y="59767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2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D14FBFE-2B30-EB14-1DB2-F2A2A8ED708A}"/>
              </a:ext>
            </a:extLst>
          </p:cNvPr>
          <p:cNvSpPr txBox="1"/>
          <p:nvPr/>
        </p:nvSpPr>
        <p:spPr>
          <a:xfrm>
            <a:off x="11736778" y="6335306"/>
            <a:ext cx="4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646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43663" y="295782"/>
            <a:ext cx="494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Campos DE e CIE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556C1E-D590-79E9-6412-451CA6CDC7C1}"/>
              </a:ext>
            </a:extLst>
          </p:cNvPr>
          <p:cNvSpPr/>
          <p:nvPr/>
        </p:nvSpPr>
        <p:spPr>
          <a:xfrm>
            <a:off x="4953000" y="2781299"/>
            <a:ext cx="550069" cy="59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01335E-58B2-1031-1D35-E0848DF9C1D7}"/>
              </a:ext>
            </a:extLst>
          </p:cNvPr>
          <p:cNvSpPr/>
          <p:nvPr/>
        </p:nvSpPr>
        <p:spPr>
          <a:xfrm>
            <a:off x="10654135" y="1845990"/>
            <a:ext cx="647700" cy="82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21DB5F-B08F-A1FE-1E98-C5244F04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40" y="1326564"/>
            <a:ext cx="5821440" cy="871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A58A000-7E84-1FB8-D57A-CD2EF007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40" y="2585655"/>
            <a:ext cx="5821440" cy="33526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D1666BE-5095-5720-9127-CDCDB49A8F18}"/>
              </a:ext>
            </a:extLst>
          </p:cNvPr>
          <p:cNvSpPr txBox="1"/>
          <p:nvPr/>
        </p:nvSpPr>
        <p:spPr>
          <a:xfrm>
            <a:off x="687589" y="1765215"/>
            <a:ext cx="45404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Agora é hora de escolher o Código CIE.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1) O processo é o mesmo: clique na lupa ao lado e escolha a escola.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2) Após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lique em "Selecionar".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Lembre-se: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Depois de selecionar a DE, no campo CIE só aparecerão as escolas pertencentes à Diretoria de Ensino selecionada anteriormente.</a:t>
            </a:r>
            <a:endParaRPr lang="pt-BR" dirty="0"/>
          </a:p>
        </p:txBody>
      </p:sp>
      <p:pic>
        <p:nvPicPr>
          <p:cNvPr id="16" name="Gráfico 15" descr="Seta para Direita com preenchimento sólido">
            <a:extLst>
              <a:ext uri="{FF2B5EF4-FFF2-40B4-BE49-F238E27FC236}">
                <a16:creationId xmlns:a16="http://schemas.microsoft.com/office/drawing/2014/main" id="{6D964D5E-B454-2A47-408F-233B2FF71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9590" y="5372393"/>
            <a:ext cx="546100" cy="5461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6DE0345-D6BE-256E-6818-D17D334AEA96}"/>
              </a:ext>
            </a:extLst>
          </p:cNvPr>
          <p:cNvSpPr txBox="1"/>
          <p:nvPr/>
        </p:nvSpPr>
        <p:spPr>
          <a:xfrm>
            <a:off x="5829660" y="9118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1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pic>
        <p:nvPicPr>
          <p:cNvPr id="15" name="Gráfico 14" descr="Seta para Direita com preenchimento sólido">
            <a:extLst>
              <a:ext uri="{FF2B5EF4-FFF2-40B4-BE49-F238E27FC236}">
                <a16:creationId xmlns:a16="http://schemas.microsoft.com/office/drawing/2014/main" id="{152C27FB-42BA-FAC8-7DFB-7A5D97622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8027" y="1728929"/>
            <a:ext cx="546100" cy="5461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2FD938C-D350-0C6E-A8CE-E3B02DB486BD}"/>
              </a:ext>
            </a:extLst>
          </p:cNvPr>
          <p:cNvSpPr/>
          <p:nvPr/>
        </p:nvSpPr>
        <p:spPr>
          <a:xfrm>
            <a:off x="11504411" y="1928540"/>
            <a:ext cx="185939" cy="166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A09887E-622D-1D9C-19F3-905ED7547316}"/>
              </a:ext>
            </a:extLst>
          </p:cNvPr>
          <p:cNvSpPr/>
          <p:nvPr/>
        </p:nvSpPr>
        <p:spPr>
          <a:xfrm>
            <a:off x="7620000" y="5531436"/>
            <a:ext cx="587376" cy="228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F62475-3C01-0680-7CE2-02C7C0AE5B62}"/>
              </a:ext>
            </a:extLst>
          </p:cNvPr>
          <p:cNvSpPr txBox="1"/>
          <p:nvPr/>
        </p:nvSpPr>
        <p:spPr>
          <a:xfrm>
            <a:off x="5690036" y="606421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i="1" dirty="0">
                <a:latin typeface="Tw Cen MT" panose="020B0602020104020603" pitchFamily="34" charset="0"/>
                <a:ea typeface="Verdana" panose="020B0604030504040204" pitchFamily="34" charset="0"/>
              </a:rPr>
              <a:t>PASSO 2</a:t>
            </a:r>
            <a:endParaRPr lang="pt-BR" sz="20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6222467-3955-259E-80EB-94FFB2722D72}"/>
              </a:ext>
            </a:extLst>
          </p:cNvPr>
          <p:cNvCxnSpPr/>
          <p:nvPr/>
        </p:nvCxnSpPr>
        <p:spPr>
          <a:xfrm>
            <a:off x="6269704" y="4529797"/>
            <a:ext cx="438443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F9CA162-A46A-A459-1B07-2997E01247F0}"/>
              </a:ext>
            </a:extLst>
          </p:cNvPr>
          <p:cNvSpPr txBox="1"/>
          <p:nvPr/>
        </p:nvSpPr>
        <p:spPr>
          <a:xfrm>
            <a:off x="11755902" y="6312369"/>
            <a:ext cx="87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4266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21E4647-FFC0-5B48-5E94-A0F9896667FE}"/>
              </a:ext>
            </a:extLst>
          </p:cNvPr>
          <p:cNvSpPr/>
          <p:nvPr/>
        </p:nvSpPr>
        <p:spPr>
          <a:xfrm>
            <a:off x="4539422" y="3878746"/>
            <a:ext cx="831850" cy="12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335F22B-8901-0C0F-B025-8EEF8E4A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22" y="1730327"/>
            <a:ext cx="7449201" cy="2909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071B87F-8D9D-23F1-C1E8-CA146F838435}"/>
              </a:ext>
            </a:extLst>
          </p:cNvPr>
          <p:cNvSpPr txBox="1"/>
          <p:nvPr/>
        </p:nvSpPr>
        <p:spPr>
          <a:xfrm>
            <a:off x="398397" y="1561515"/>
            <a:ext cx="38340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campo 'Descrição do Problema' é onde você deverá descrever o problema ou solicitação com detalhes.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Conforme a categoria/subcategoria selecionada, aparecerão pré-textos com algumas orientações. No caso das categorias "Aumento na quantidade de um item", "Redução na quantidade de um item" e "Solicitação Emergencial", é preciso discriminar o(s) item(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da lista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-preenchida no campo descrição, assim como a sua quantidade.</a:t>
            </a:r>
            <a:endParaRPr lang="pt-BR" dirty="0"/>
          </a:p>
        </p:txBody>
      </p:sp>
      <p:sp>
        <p:nvSpPr>
          <p:cNvPr id="12" name="Google Shape;200;g1dca3823bcf_0_0">
            <a:extLst>
              <a:ext uri="{FF2B5EF4-FFF2-40B4-BE49-F238E27FC236}">
                <a16:creationId xmlns:a16="http://schemas.microsoft.com/office/drawing/2014/main" id="{2BD8F9CD-1497-ABC2-DEB9-5A24501D76E3}"/>
              </a:ext>
            </a:extLst>
          </p:cNvPr>
          <p:cNvSpPr/>
          <p:nvPr/>
        </p:nvSpPr>
        <p:spPr>
          <a:xfrm rot="5400000">
            <a:off x="2630440" y="-1244295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C537047-7D94-ADEA-AAED-0D88A39C0E6A}"/>
              </a:ext>
            </a:extLst>
          </p:cNvPr>
          <p:cNvSpPr txBox="1"/>
          <p:nvPr/>
        </p:nvSpPr>
        <p:spPr>
          <a:xfrm>
            <a:off x="437854" y="456251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Campo descrição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9A015D-4742-EDC8-C2AA-21DE32C91283}"/>
              </a:ext>
            </a:extLst>
          </p:cNvPr>
          <p:cNvSpPr txBox="1"/>
          <p:nvPr/>
        </p:nvSpPr>
        <p:spPr>
          <a:xfrm>
            <a:off x="11755901" y="6316394"/>
            <a:ext cx="87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8073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21E4647-FFC0-5B48-5E94-A0F9896667FE}"/>
              </a:ext>
            </a:extLst>
          </p:cNvPr>
          <p:cNvSpPr/>
          <p:nvPr/>
        </p:nvSpPr>
        <p:spPr>
          <a:xfrm>
            <a:off x="4539422" y="3878746"/>
            <a:ext cx="831850" cy="12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00;g1dca3823bcf_0_0">
            <a:extLst>
              <a:ext uri="{FF2B5EF4-FFF2-40B4-BE49-F238E27FC236}">
                <a16:creationId xmlns:a16="http://schemas.microsoft.com/office/drawing/2014/main" id="{2BD8F9CD-1497-ABC2-DEB9-5A24501D76E3}"/>
              </a:ext>
            </a:extLst>
          </p:cNvPr>
          <p:cNvSpPr/>
          <p:nvPr/>
        </p:nvSpPr>
        <p:spPr>
          <a:xfrm rot="5400000">
            <a:off x="2630440" y="-1244295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C537047-7D94-ADEA-AAED-0D88A39C0E6A}"/>
              </a:ext>
            </a:extLst>
          </p:cNvPr>
          <p:cNvSpPr txBox="1"/>
          <p:nvPr/>
        </p:nvSpPr>
        <p:spPr>
          <a:xfrm>
            <a:off x="398396" y="456251"/>
            <a:ext cx="7024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 (Corpo)"/>
              </a:rPr>
              <a:t>Anexo e f</a:t>
            </a:r>
            <a:r>
              <a:rPr lang="pt-BR" sz="2800" b="1" i="0" dirty="0">
                <a:effectLst/>
                <a:latin typeface="Calibri (Corpo)"/>
              </a:rPr>
              <a:t>inalizando a abertura do chamado</a:t>
            </a:r>
            <a:endParaRPr lang="pt-BR" sz="2800" b="1" dirty="0">
              <a:latin typeface="Calibri (Corpo)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C54F77-AE6D-2F2A-D8BE-6FF2D79E6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8" y="2738678"/>
            <a:ext cx="5840092" cy="1020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451197-E795-CDCB-BBDB-9A81DDAF1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30" y="975610"/>
            <a:ext cx="5099482" cy="4906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CC645A-BC51-4305-B53C-8674ED56F6BE}"/>
              </a:ext>
            </a:extLst>
          </p:cNvPr>
          <p:cNvSpPr txBox="1"/>
          <p:nvPr/>
        </p:nvSpPr>
        <p:spPr>
          <a:xfrm>
            <a:off x="497534" y="1500591"/>
            <a:ext cx="533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abaixo, haverá também o campo 'Anexar um Arquivo', onde você poderá incluir capturas de tela de erros, fotos e outras informações relevantes. 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CB9BFB-B450-22A5-8E81-8A5EF136E618}"/>
              </a:ext>
            </a:extLst>
          </p:cNvPr>
          <p:cNvSpPr/>
          <p:nvPr/>
        </p:nvSpPr>
        <p:spPr>
          <a:xfrm>
            <a:off x="590355" y="2792933"/>
            <a:ext cx="1562002" cy="830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C2B0CA-FD24-A62B-9EA8-9B8AFC5153E8}"/>
              </a:ext>
            </a:extLst>
          </p:cNvPr>
          <p:cNvSpPr txBox="1"/>
          <p:nvPr/>
        </p:nvSpPr>
        <p:spPr>
          <a:xfrm>
            <a:off x="497534" y="4495020"/>
            <a:ext cx="5362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Depois de preencher todos os campos, conclua a abertura da solicitação clicando no botão "Enviar".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7591B63-9E62-4FF9-6B44-68A20D248E43}"/>
              </a:ext>
            </a:extLst>
          </p:cNvPr>
          <p:cNvSpPr/>
          <p:nvPr/>
        </p:nvSpPr>
        <p:spPr>
          <a:xfrm>
            <a:off x="7137399" y="5563870"/>
            <a:ext cx="285750" cy="13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96D23C-B50F-2DEC-E3E4-E89C8C8EF979}"/>
              </a:ext>
            </a:extLst>
          </p:cNvPr>
          <p:cNvSpPr txBox="1"/>
          <p:nvPr/>
        </p:nvSpPr>
        <p:spPr>
          <a:xfrm>
            <a:off x="11699631" y="6217082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1906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21E4647-FFC0-5B48-5E94-A0F9896667FE}"/>
              </a:ext>
            </a:extLst>
          </p:cNvPr>
          <p:cNvSpPr/>
          <p:nvPr/>
        </p:nvSpPr>
        <p:spPr>
          <a:xfrm>
            <a:off x="4539422" y="3878746"/>
            <a:ext cx="831850" cy="12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00;g1dca3823bcf_0_0">
            <a:extLst>
              <a:ext uri="{FF2B5EF4-FFF2-40B4-BE49-F238E27FC236}">
                <a16:creationId xmlns:a16="http://schemas.microsoft.com/office/drawing/2014/main" id="{2BD8F9CD-1497-ABC2-DEB9-5A24501D76E3}"/>
              </a:ext>
            </a:extLst>
          </p:cNvPr>
          <p:cNvSpPr/>
          <p:nvPr/>
        </p:nvSpPr>
        <p:spPr>
          <a:xfrm rot="5400000">
            <a:off x="2630440" y="-1244295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C537047-7D94-ADEA-AAED-0D88A39C0E6A}"/>
              </a:ext>
            </a:extLst>
          </p:cNvPr>
          <p:cNvSpPr txBox="1"/>
          <p:nvPr/>
        </p:nvSpPr>
        <p:spPr>
          <a:xfrm>
            <a:off x="398396" y="456251"/>
            <a:ext cx="7024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 (Corpo)"/>
              </a:rPr>
              <a:t>Confirmação e consulta do chamado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B25C1E-9382-F01D-C4A8-193400FD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22" y="1187363"/>
            <a:ext cx="7313515" cy="49855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EEAB271-9C0C-8597-4BF9-11C5CF2D4658}"/>
              </a:ext>
            </a:extLst>
          </p:cNvPr>
          <p:cNvSpPr txBox="1"/>
          <p:nvPr/>
        </p:nvSpPr>
        <p:spPr>
          <a:xfrm>
            <a:off x="339063" y="1688514"/>
            <a:ext cx="3800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Depois da abertura do chamado, você será direcionado para a tela de confirmação e consulta do chamado.</a:t>
            </a:r>
          </a:p>
          <a:p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Nessa tela, estarão disponíveis para visualização algumas informações prévias, incluindo o número do chamado, a data de abertura e o status. 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930D48-A1AC-2C14-5077-72EA84F58D73}"/>
              </a:ext>
            </a:extLst>
          </p:cNvPr>
          <p:cNvSpPr/>
          <p:nvPr/>
        </p:nvSpPr>
        <p:spPr>
          <a:xfrm>
            <a:off x="4955348" y="5686425"/>
            <a:ext cx="6388928" cy="4191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66A5A07-5A34-01D6-6921-501117E1ED84}"/>
              </a:ext>
            </a:extLst>
          </p:cNvPr>
          <p:cNvSpPr/>
          <p:nvPr/>
        </p:nvSpPr>
        <p:spPr>
          <a:xfrm>
            <a:off x="4613185" y="5832475"/>
            <a:ext cx="372146" cy="127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E48636-2C5C-3E2B-32F8-303A6ADCF6BF}"/>
              </a:ext>
            </a:extLst>
          </p:cNvPr>
          <p:cNvSpPr txBox="1"/>
          <p:nvPr/>
        </p:nvSpPr>
        <p:spPr>
          <a:xfrm>
            <a:off x="11755902" y="6321862"/>
            <a:ext cx="436098" cy="36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9058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059ED-4140-3D47-C37D-D28383F2B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decágono 8">
            <a:extLst>
              <a:ext uri="{FF2B5EF4-FFF2-40B4-BE49-F238E27FC236}">
                <a16:creationId xmlns:a16="http://schemas.microsoft.com/office/drawing/2014/main" id="{B575B4FC-A523-0CA0-FECB-370C25D18862}"/>
              </a:ext>
            </a:extLst>
          </p:cNvPr>
          <p:cNvSpPr/>
          <p:nvPr/>
        </p:nvSpPr>
        <p:spPr>
          <a:xfrm>
            <a:off x="11563350" y="6325648"/>
            <a:ext cx="572655" cy="286327"/>
          </a:xfrm>
          <a:prstGeom prst="dodec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0" name="Imagem 9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FC4AD60E-EF8E-7B09-734A-6DFC4E5A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7F9E381-056B-491C-71C0-B64F1433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0505"/>
            <a:ext cx="12192001" cy="1457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048CA6E-79FE-BF7D-AF35-0F458ED105B9}"/>
              </a:ext>
            </a:extLst>
          </p:cNvPr>
          <p:cNvSpPr txBox="1">
            <a:spLocks/>
          </p:cNvSpPr>
          <p:nvPr/>
        </p:nvSpPr>
        <p:spPr>
          <a:xfrm>
            <a:off x="4574087" y="5234393"/>
            <a:ext cx="3043825" cy="27557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48B748-2CDF-220B-4396-92546D01DA56}"/>
              </a:ext>
            </a:extLst>
          </p:cNvPr>
          <p:cNvSpPr txBox="1">
            <a:spLocks/>
          </p:cNvSpPr>
          <p:nvPr/>
        </p:nvSpPr>
        <p:spPr>
          <a:xfrm>
            <a:off x="2749905" y="4309428"/>
            <a:ext cx="6892859" cy="27557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de Atendimento – CEAT</a:t>
            </a:r>
          </a:p>
        </p:txBody>
      </p:sp>
    </p:spTree>
    <p:extLst>
      <p:ext uri="{BB962C8B-B14F-4D97-AF65-F5344CB8AC3E}">
        <p14:creationId xmlns:p14="http://schemas.microsoft.com/office/powerpoint/2010/main" val="261182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A88F-3949-55B1-E5A4-4EA9297F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40239F9-4DF2-BA55-5440-B33795892EBC}"/>
              </a:ext>
            </a:extLst>
          </p:cNvPr>
          <p:cNvSpPr txBox="1"/>
          <p:nvPr/>
        </p:nvSpPr>
        <p:spPr>
          <a:xfrm>
            <a:off x="457200" y="2203437"/>
            <a:ext cx="10866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Site para abertura de chamado ........................................................................................ 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Acessando o Portal de Atendimento ................................................................................ 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Selecionando perfil .......................................................................................................... 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Fazendo login ................................................................................................................... </a:t>
            </a:r>
            <a:r>
              <a:rPr lang="pt-BR" b="1" dirty="0"/>
              <a:t>07</a:t>
            </a:r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De volta ao Portal  ........................................................................................................... 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Abrindo chamado  ........................................................................................................... 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Escolhendo categoria .......................................................................................................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Escolhendo subcategoria ................................................................................................. 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Campos DE e CIE .............................................................................................................. 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Campo descrição ..............................................................................................................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Anexo e finalizando a abertura do chamado ....................................................................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Confirmação e consulta do chamado ................................................................................ 17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591307-982F-7C0F-4761-46103EBD4A01}"/>
              </a:ext>
            </a:extLst>
          </p:cNvPr>
          <p:cNvSpPr txBox="1"/>
          <p:nvPr/>
        </p:nvSpPr>
        <p:spPr>
          <a:xfrm>
            <a:off x="457200" y="1266044"/>
            <a:ext cx="1074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126241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A88F-3949-55B1-E5A4-4EA9297F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2D85D18-56A5-6971-E387-AE5F7699F557}"/>
              </a:ext>
            </a:extLst>
          </p:cNvPr>
          <p:cNvSpPr txBox="1"/>
          <p:nvPr/>
        </p:nvSpPr>
        <p:spPr>
          <a:xfrm>
            <a:off x="355600" y="4376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Site para abertura de chamado:</a:t>
            </a:r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00;g1dca3823bcf_0_0">
            <a:extLst>
              <a:ext uri="{FF2B5EF4-FFF2-40B4-BE49-F238E27FC236}">
                <a16:creationId xmlns:a16="http://schemas.microsoft.com/office/drawing/2014/main" id="{2DEDCB5F-8097-8E97-D069-0ADB06671E80}"/>
              </a:ext>
            </a:extLst>
          </p:cNvPr>
          <p:cNvSpPr/>
          <p:nvPr/>
        </p:nvSpPr>
        <p:spPr>
          <a:xfrm rot="5400000">
            <a:off x="2587643" y="-1288004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FFA0935-9245-7AAC-3567-54BB5824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28" y="1269162"/>
            <a:ext cx="8055972" cy="4001709"/>
          </a:xfrm>
          <a:prstGeom prst="rect">
            <a:avLst/>
          </a:prstGeom>
        </p:spPr>
      </p:pic>
      <p:pic>
        <p:nvPicPr>
          <p:cNvPr id="11" name="Gráfico 10" descr="Seta de linha: curva no sentido horário com preenchimento sólido">
            <a:extLst>
              <a:ext uri="{FF2B5EF4-FFF2-40B4-BE49-F238E27FC236}">
                <a16:creationId xmlns:a16="http://schemas.microsoft.com/office/drawing/2014/main" id="{18CA7088-F5D5-0C3E-5E3C-C416C66A6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120474" y="2636924"/>
            <a:ext cx="792076" cy="7920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A36E764-FF2A-EA0B-3CCB-FB9A3E500B94}"/>
              </a:ext>
            </a:extLst>
          </p:cNvPr>
          <p:cNvSpPr txBox="1"/>
          <p:nvPr/>
        </p:nvSpPr>
        <p:spPr>
          <a:xfrm>
            <a:off x="596900" y="2115854"/>
            <a:ext cx="23522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navegador de sua preferência, pesquise por 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Portal de Atendimento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Normalmente, o primeiro resultado exibido será o link correto</a:t>
            </a:r>
            <a:endParaRPr lang="pt-PT" sz="2000" dirty="0"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21E29E-AE70-44C0-B3E4-D76A21FBA0B3}"/>
              </a:ext>
            </a:extLst>
          </p:cNvPr>
          <p:cNvSpPr txBox="1"/>
          <p:nvPr/>
        </p:nvSpPr>
        <p:spPr>
          <a:xfrm>
            <a:off x="1600200" y="54687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Link do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 de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Atendimento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rgbClr val="1054A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https://atendimento.educacao.sp.gov.br/</a:t>
            </a:r>
            <a:endParaRPr lang="pt-P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áfico 12" descr="Internet com preenchimento sólido">
            <a:extLst>
              <a:ext uri="{FF2B5EF4-FFF2-40B4-BE49-F238E27FC236}">
                <a16:creationId xmlns:a16="http://schemas.microsoft.com/office/drawing/2014/main" id="{4EFBDAE8-2D2D-70CC-3E2D-38F66E6FC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900" y="5334739"/>
            <a:ext cx="914400" cy="914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2FAA2E2-070E-35A9-D5DF-BAAA58CFED5B}"/>
              </a:ext>
            </a:extLst>
          </p:cNvPr>
          <p:cNvSpPr txBox="1"/>
          <p:nvPr/>
        </p:nvSpPr>
        <p:spPr>
          <a:xfrm>
            <a:off x="11652448" y="6249139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5920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g1dca3823bcf_0_0">
            <a:extLst>
              <a:ext uri="{FF2B5EF4-FFF2-40B4-BE49-F238E27FC236}">
                <a16:creationId xmlns:a16="http://schemas.microsoft.com/office/drawing/2014/main" id="{E7E927E1-3DF4-2C16-338B-C86DBB141F6E}"/>
              </a:ext>
            </a:extLst>
          </p:cNvPr>
          <p:cNvSpPr/>
          <p:nvPr/>
        </p:nvSpPr>
        <p:spPr>
          <a:xfrm rot="5400000">
            <a:off x="2720276" y="-1242889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98A889-4576-CA30-7631-8439661B3C30}"/>
              </a:ext>
            </a:extLst>
          </p:cNvPr>
          <p:cNvSpPr txBox="1"/>
          <p:nvPr/>
        </p:nvSpPr>
        <p:spPr>
          <a:xfrm>
            <a:off x="229042" y="510427"/>
            <a:ext cx="586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Acessando o Portal de Atendimento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1F50A7-88D8-7F43-BF5D-44105E68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101" y="1325217"/>
            <a:ext cx="8390724" cy="456443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A3939DA-0E7E-C1F9-CE79-B4F7C0AAFB5D}"/>
              </a:ext>
            </a:extLst>
          </p:cNvPr>
          <p:cNvSpPr txBox="1"/>
          <p:nvPr/>
        </p:nvSpPr>
        <p:spPr>
          <a:xfrm>
            <a:off x="447175" y="2407104"/>
            <a:ext cx="2526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acessar o portal de atendimento clique no botão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Entrar”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em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Precisa de Ajuda?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8E0CFD-0626-6C13-2214-3AB206D8E384}"/>
              </a:ext>
            </a:extLst>
          </p:cNvPr>
          <p:cNvSpPr/>
          <p:nvPr/>
        </p:nvSpPr>
        <p:spPr>
          <a:xfrm>
            <a:off x="3750365" y="4869511"/>
            <a:ext cx="1476237" cy="881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FC1705-19EB-92F7-A1B5-FB7DF8A42E79}"/>
              </a:ext>
            </a:extLst>
          </p:cNvPr>
          <p:cNvSpPr/>
          <p:nvPr/>
        </p:nvSpPr>
        <p:spPr>
          <a:xfrm>
            <a:off x="9725026" y="1387475"/>
            <a:ext cx="457077" cy="212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Seta para Direita com preenchimento sólido">
            <a:extLst>
              <a:ext uri="{FF2B5EF4-FFF2-40B4-BE49-F238E27FC236}">
                <a16:creationId xmlns:a16="http://schemas.microsoft.com/office/drawing/2014/main" id="{9CE71563-FD26-9121-4997-EF764365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402175" y="1265298"/>
            <a:ext cx="457077" cy="457077"/>
          </a:xfrm>
          <a:prstGeom prst="rect">
            <a:avLst/>
          </a:prstGeom>
        </p:spPr>
      </p:pic>
      <p:pic>
        <p:nvPicPr>
          <p:cNvPr id="18" name="Gráfico 17" descr="Seta para Baixo com preenchimento sólido">
            <a:extLst>
              <a:ext uri="{FF2B5EF4-FFF2-40B4-BE49-F238E27FC236}">
                <a16:creationId xmlns:a16="http://schemas.microsoft.com/office/drawing/2014/main" id="{26B97F95-19D7-B30C-886A-85AA025D8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2583" y="4240597"/>
            <a:ext cx="490707" cy="490707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3D7CC214-EA65-59BD-FA35-CF7A2F091D8D}"/>
              </a:ext>
            </a:extLst>
          </p:cNvPr>
          <p:cNvSpPr txBox="1"/>
          <p:nvPr/>
        </p:nvSpPr>
        <p:spPr>
          <a:xfrm>
            <a:off x="11744825" y="6181220"/>
            <a:ext cx="44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9862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ED3205A6-DD6D-DEF6-9436-8AF5D0B744B0}"/>
              </a:ext>
            </a:extLst>
          </p:cNvPr>
          <p:cNvSpPr txBox="1"/>
          <p:nvPr/>
        </p:nvSpPr>
        <p:spPr>
          <a:xfrm>
            <a:off x="623544" y="2690721"/>
            <a:ext cx="1998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1)</a:t>
            </a: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Selecione o perfil “Servidor de Escola”*:	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302206-7A44-3A0A-230B-BF36A7D1BECC}"/>
              </a:ext>
            </a:extLst>
          </p:cNvPr>
          <p:cNvSpPr txBox="1"/>
          <p:nvPr/>
        </p:nvSpPr>
        <p:spPr>
          <a:xfrm>
            <a:off x="374715" y="5629839"/>
            <a:ext cx="1134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*Apenas usuários cadastrados com o perfil “Servidor Escola” terão acesso ao assunto Rede de Suprimentos, ou seja, docentes logados e cadastramos como “Professor” não poderão fazer aberturas de chamado para esse assunto específico, mas ainda poderão abrir chamados para assuntos que os compete. </a:t>
            </a:r>
            <a:endParaRPr lang="pt-BR" sz="160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FA9E2B4-4E10-D4E2-3F79-3F2259A96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"/>
          <a:stretch/>
        </p:blipFill>
        <p:spPr>
          <a:xfrm>
            <a:off x="2916029" y="1052905"/>
            <a:ext cx="8322385" cy="4475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B30C05CB-DC9B-0DC4-4E8F-8D3377CB31A6}"/>
              </a:ext>
            </a:extLst>
          </p:cNvPr>
          <p:cNvSpPr/>
          <p:nvPr/>
        </p:nvSpPr>
        <p:spPr>
          <a:xfrm>
            <a:off x="5238750" y="3397722"/>
            <a:ext cx="365125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74715" y="34047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Acessando o Portal de Atendimento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397C42D-A5DC-59A8-EBED-0E4CD3E60EB4}"/>
              </a:ext>
            </a:extLst>
          </p:cNvPr>
          <p:cNvSpPr txBox="1"/>
          <p:nvPr/>
        </p:nvSpPr>
        <p:spPr>
          <a:xfrm>
            <a:off x="11719278" y="6276170"/>
            <a:ext cx="43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5687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74715" y="34047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Selecionando perfil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21E05F-15DF-4D97-070B-E35A3ACE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38" y="1342222"/>
            <a:ext cx="9335803" cy="4629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B30C05CB-DC9B-0DC4-4E8F-8D3377CB31A6}"/>
              </a:ext>
            </a:extLst>
          </p:cNvPr>
          <p:cNvSpPr/>
          <p:nvPr/>
        </p:nvSpPr>
        <p:spPr>
          <a:xfrm>
            <a:off x="5570055" y="3690938"/>
            <a:ext cx="365125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C7FCC3-0F2A-A304-6D99-77CE992736BE}"/>
              </a:ext>
            </a:extLst>
          </p:cNvPr>
          <p:cNvSpPr txBox="1"/>
          <p:nvPr/>
        </p:nvSpPr>
        <p:spPr>
          <a:xfrm>
            <a:off x="711414" y="1859339"/>
            <a:ext cx="13384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Clique em “Email da Educação”. V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ocê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entrará com seu e-mail 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@educacao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abrir o chamado.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F2CC4E-7892-EB43-24FD-D96C46C9033E}"/>
              </a:ext>
            </a:extLst>
          </p:cNvPr>
          <p:cNvSpPr txBox="1"/>
          <p:nvPr/>
        </p:nvSpPr>
        <p:spPr>
          <a:xfrm>
            <a:off x="5528469" y="3644026"/>
            <a:ext cx="1213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Servidor de Escola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BEABB3-434E-23D0-9CE2-AB7B2735F1A7}"/>
              </a:ext>
            </a:extLst>
          </p:cNvPr>
          <p:cNvSpPr/>
          <p:nvPr/>
        </p:nvSpPr>
        <p:spPr>
          <a:xfrm>
            <a:off x="3314700" y="4700588"/>
            <a:ext cx="1114425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 descr="Seta de linha: reta com preenchimento sólido">
            <a:extLst>
              <a:ext uri="{FF2B5EF4-FFF2-40B4-BE49-F238E27FC236}">
                <a16:creationId xmlns:a16="http://schemas.microsoft.com/office/drawing/2014/main" id="{0E57FB44-1D0E-62A6-FEFA-4737CF1A2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0746" y="4522426"/>
            <a:ext cx="539733" cy="5397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AEAD3A-EF20-627E-2832-6DC0FC28B99A}"/>
              </a:ext>
            </a:extLst>
          </p:cNvPr>
          <p:cNvSpPr txBox="1"/>
          <p:nvPr/>
        </p:nvSpPr>
        <p:spPr>
          <a:xfrm>
            <a:off x="11713029" y="6265883"/>
            <a:ext cx="47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04628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74715" y="34047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Fazendo login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C7FCC3-0F2A-A304-6D99-77CE992736BE}"/>
              </a:ext>
            </a:extLst>
          </p:cNvPr>
          <p:cNvSpPr txBox="1"/>
          <p:nvPr/>
        </p:nvSpPr>
        <p:spPr>
          <a:xfrm>
            <a:off x="690048" y="1872039"/>
            <a:ext cx="16761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clicar, será direcionado para a página abaixo.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Faça o login utilizando seu e-mail e senha.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FA34C1-6BCD-4EDF-ABA3-C865DB78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36" y="1390397"/>
            <a:ext cx="8179250" cy="41248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4F0B17E-891C-E1DB-DA93-68460B0D8A56}"/>
              </a:ext>
            </a:extLst>
          </p:cNvPr>
          <p:cNvSpPr txBox="1"/>
          <p:nvPr/>
        </p:nvSpPr>
        <p:spPr>
          <a:xfrm>
            <a:off x="11727543" y="6295962"/>
            <a:ext cx="46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85575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43663" y="32001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De volta ao Portal 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5C5974-CCC6-E102-6413-D8E3C19A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3" y="2069653"/>
            <a:ext cx="6138736" cy="29177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BDC4123-3C89-0DC4-8302-E7DB4E0A5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15" y="2069653"/>
            <a:ext cx="5565315" cy="29177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DF352E-6D0F-5168-0FAF-7516FCA7B642}"/>
              </a:ext>
            </a:extLst>
          </p:cNvPr>
          <p:cNvSpPr txBox="1"/>
          <p:nvPr/>
        </p:nvSpPr>
        <p:spPr>
          <a:xfrm>
            <a:off x="105569" y="1292394"/>
            <a:ext cx="539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o login, você será redirecionado automaticamente para essa página: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A6FBACE-FC60-C7E2-3C2B-EFFDD75D235E}"/>
              </a:ext>
            </a:extLst>
          </p:cNvPr>
          <p:cNvSpPr/>
          <p:nvPr/>
        </p:nvSpPr>
        <p:spPr>
          <a:xfrm>
            <a:off x="6629400" y="2423160"/>
            <a:ext cx="1092200" cy="655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F7E2CA-9684-A91E-8DE5-8BB5EF9AA0F3}"/>
              </a:ext>
            </a:extLst>
          </p:cNvPr>
          <p:cNvSpPr txBox="1"/>
          <p:nvPr/>
        </p:nvSpPr>
        <p:spPr>
          <a:xfrm>
            <a:off x="6470715" y="1233426"/>
            <a:ext cx="4820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Nessa m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esma tela, d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eslize para baixo e clique na opção “Precisa de ajuda?”: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556C1E-D590-79E9-6412-451CA6CDC7C1}"/>
              </a:ext>
            </a:extLst>
          </p:cNvPr>
          <p:cNvSpPr/>
          <p:nvPr/>
        </p:nvSpPr>
        <p:spPr>
          <a:xfrm>
            <a:off x="4953000" y="2781299"/>
            <a:ext cx="550069" cy="59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 descr="Seta para Cima com preenchimento sólido">
            <a:extLst>
              <a:ext uri="{FF2B5EF4-FFF2-40B4-BE49-F238E27FC236}">
                <a16:creationId xmlns:a16="http://schemas.microsoft.com/office/drawing/2014/main" id="{D90F16F8-725E-7A36-754B-66E509F46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4350" y="3217382"/>
            <a:ext cx="622300" cy="6223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5281F4D-A309-4F79-0D73-817E171EC5F8}"/>
              </a:ext>
            </a:extLst>
          </p:cNvPr>
          <p:cNvSpPr txBox="1"/>
          <p:nvPr/>
        </p:nvSpPr>
        <p:spPr>
          <a:xfrm>
            <a:off x="11745744" y="6241142"/>
            <a:ext cx="5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88333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64EC6B-F6A0-380F-CF65-F16BA2B6048C}"/>
              </a:ext>
            </a:extLst>
          </p:cNvPr>
          <p:cNvSpPr txBox="1"/>
          <p:nvPr/>
        </p:nvSpPr>
        <p:spPr>
          <a:xfrm>
            <a:off x="343663" y="32001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Abrindo chamado </a:t>
            </a:r>
          </a:p>
        </p:txBody>
      </p:sp>
      <p:sp>
        <p:nvSpPr>
          <p:cNvPr id="26" name="Google Shape;200;g1dca3823bcf_0_0">
            <a:extLst>
              <a:ext uri="{FF2B5EF4-FFF2-40B4-BE49-F238E27FC236}">
                <a16:creationId xmlns:a16="http://schemas.microsoft.com/office/drawing/2014/main" id="{946AC818-C283-1654-9489-D9432801CF96}"/>
              </a:ext>
            </a:extLst>
          </p:cNvPr>
          <p:cNvSpPr/>
          <p:nvPr/>
        </p:nvSpPr>
        <p:spPr>
          <a:xfrm rot="5400000">
            <a:off x="2575706" y="-1413041"/>
            <a:ext cx="92864" cy="45569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684C02-EC4C-4537-247A-6A80DC9ECAC6}"/>
              </a:ext>
            </a:extLst>
          </p:cNvPr>
          <p:cNvSpPr/>
          <p:nvPr/>
        </p:nvSpPr>
        <p:spPr>
          <a:xfrm>
            <a:off x="5598319" y="3721894"/>
            <a:ext cx="872396" cy="90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556C1E-D590-79E9-6412-451CA6CDC7C1}"/>
              </a:ext>
            </a:extLst>
          </p:cNvPr>
          <p:cNvSpPr/>
          <p:nvPr/>
        </p:nvSpPr>
        <p:spPr>
          <a:xfrm>
            <a:off x="4953000" y="2781299"/>
            <a:ext cx="550069" cy="595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9A9ADF0-34FE-E082-29F5-4BD674AE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" y="1400846"/>
            <a:ext cx="5791200" cy="29109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BFF96FC-10CA-46D9-3F7D-27E77B19C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96" y="1400846"/>
            <a:ext cx="6268348" cy="29109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CFD3FF6-46AC-EC6E-E9ED-F25EDBF06714}"/>
              </a:ext>
            </a:extLst>
          </p:cNvPr>
          <p:cNvSpPr txBox="1"/>
          <p:nvPr/>
        </p:nvSpPr>
        <p:spPr>
          <a:xfrm>
            <a:off x="488919" y="4752238"/>
            <a:ext cx="4266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 1)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Clique em “Abrir Novo Chamado”.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87AECC-E6F0-C6F7-6459-BC7689C28782}"/>
              </a:ext>
            </a:extLst>
          </p:cNvPr>
          <p:cNvSpPr/>
          <p:nvPr/>
        </p:nvSpPr>
        <p:spPr>
          <a:xfrm>
            <a:off x="4578774" y="3190874"/>
            <a:ext cx="850477" cy="144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4" descr="Seta de linha: curva no sentido horário com preenchimento sólido">
            <a:extLst>
              <a:ext uri="{FF2B5EF4-FFF2-40B4-BE49-F238E27FC236}">
                <a16:creationId xmlns:a16="http://schemas.microsoft.com/office/drawing/2014/main" id="{3D58C201-5373-8DAE-D448-11555896B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993949">
            <a:off x="4224877" y="2591453"/>
            <a:ext cx="566311" cy="56631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ADF3DE1-0D29-54AF-3B3B-AA4339B78440}"/>
              </a:ext>
            </a:extLst>
          </p:cNvPr>
          <p:cNvSpPr txBox="1"/>
          <p:nvPr/>
        </p:nvSpPr>
        <p:spPr>
          <a:xfrm>
            <a:off x="4578774" y="3362272"/>
            <a:ext cx="890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i="1" dirty="0">
                <a:latin typeface="Tw Cen MT" panose="020B0602020104020603" pitchFamily="34" charset="0"/>
                <a:ea typeface="Verdana" panose="020B0604030504040204" pitchFamily="34" charset="0"/>
              </a:rPr>
              <a:t>PASSO 1</a:t>
            </a:r>
            <a:endParaRPr lang="pt-BR" sz="1700" i="1" dirty="0">
              <a:latin typeface="Tw Cen MT" panose="020B0602020104020603" pitchFamily="34" charset="0"/>
              <a:ea typeface="Verdana" panose="020B060403050404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EA168BE-ABCB-62D0-6FFD-DBD9D29CD6FD}"/>
              </a:ext>
            </a:extLst>
          </p:cNvPr>
          <p:cNvSpPr txBox="1"/>
          <p:nvPr/>
        </p:nvSpPr>
        <p:spPr>
          <a:xfrm>
            <a:off x="6128740" y="4450097"/>
            <a:ext cx="5748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Observe que ao lado temos diversas 'Caixas' de assunto, que irão variar conforme o perfil de cada usuário ou servidor. Neste momento, você deve procurar a caixa 'Rede de Suprimentos'. Caso ela não apareça, clique na seta ao lado até encontrá-la ou utilize a função 'filtrar mais assuntos' para buscar pelo nome.</a:t>
            </a:r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355B1A2-F636-97F9-3224-8C96980E02C4}"/>
              </a:ext>
            </a:extLst>
          </p:cNvPr>
          <p:cNvSpPr/>
          <p:nvPr/>
        </p:nvSpPr>
        <p:spPr>
          <a:xfrm>
            <a:off x="9764929" y="2993231"/>
            <a:ext cx="1662689" cy="159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0F6512F-7B4C-DB91-3897-4695A26FAA65}"/>
              </a:ext>
            </a:extLst>
          </p:cNvPr>
          <p:cNvSpPr/>
          <p:nvPr/>
        </p:nvSpPr>
        <p:spPr>
          <a:xfrm>
            <a:off x="11181185" y="3405166"/>
            <a:ext cx="246433" cy="538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Gráfico 23" descr="Seta para Direita com preenchimento sólido">
            <a:extLst>
              <a:ext uri="{FF2B5EF4-FFF2-40B4-BE49-F238E27FC236}">
                <a16:creationId xmlns:a16="http://schemas.microsoft.com/office/drawing/2014/main" id="{804A7D9C-A105-B1B7-D321-26ED684EC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05788">
            <a:off x="9172139" y="2459974"/>
            <a:ext cx="503327" cy="503327"/>
          </a:xfrm>
          <a:prstGeom prst="rect">
            <a:avLst/>
          </a:prstGeom>
        </p:spPr>
      </p:pic>
      <p:pic>
        <p:nvPicPr>
          <p:cNvPr id="28" name="Gráfico 27" descr="Seta de linha: curva no sentido anti-horário com preenchimento sólido">
            <a:extLst>
              <a:ext uri="{FF2B5EF4-FFF2-40B4-BE49-F238E27FC236}">
                <a16:creationId xmlns:a16="http://schemas.microsoft.com/office/drawing/2014/main" id="{14334CC0-F408-037F-C394-995A389BC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996468">
            <a:off x="11654614" y="3406081"/>
            <a:ext cx="445171" cy="445171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2801335E-58B2-1031-1D35-E0848DF9C1D7}"/>
              </a:ext>
            </a:extLst>
          </p:cNvPr>
          <p:cNvSpPr/>
          <p:nvPr/>
        </p:nvSpPr>
        <p:spPr>
          <a:xfrm>
            <a:off x="10654135" y="1845990"/>
            <a:ext cx="647700" cy="82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229EF75-10C6-A5E9-E386-6B8DC46E3C8E}"/>
              </a:ext>
            </a:extLst>
          </p:cNvPr>
          <p:cNvSpPr txBox="1"/>
          <p:nvPr/>
        </p:nvSpPr>
        <p:spPr>
          <a:xfrm>
            <a:off x="11645804" y="6299615"/>
            <a:ext cx="5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054258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915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(Corpo)</vt:lpstr>
      <vt:lpstr>Libre Franklin</vt:lpstr>
      <vt:lpstr>Tw Cen MT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Gabriele Viana</dc:creator>
  <cp:lastModifiedBy>Devanil Borges Junior</cp:lastModifiedBy>
  <cp:revision>2</cp:revision>
  <dcterms:created xsi:type="dcterms:W3CDTF">2025-02-07T12:33:23Z</dcterms:created>
  <dcterms:modified xsi:type="dcterms:W3CDTF">2025-04-01T18:53:05Z</dcterms:modified>
</cp:coreProperties>
</file>