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62" r:id="rId3"/>
    <p:sldId id="261" r:id="rId4"/>
    <p:sldId id="263" r:id="rId5"/>
    <p:sldId id="265" r:id="rId6"/>
    <p:sldId id="267" r:id="rId7"/>
    <p:sldId id="269" r:id="rId8"/>
    <p:sldId id="271" r:id="rId9"/>
    <p:sldId id="276" r:id="rId10"/>
    <p:sldId id="264" r:id="rId11"/>
    <p:sldId id="273" r:id="rId12"/>
    <p:sldId id="274" r:id="rId13"/>
    <p:sldId id="275" r:id="rId14"/>
    <p:sldId id="268" r:id="rId1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11"/>
    <p:restoredTop sz="96327"/>
  </p:normalViewPr>
  <p:slideViewPr>
    <p:cSldViewPr snapToGrid="0">
      <p:cViewPr varScale="1">
        <p:scale>
          <a:sx n="115" d="100"/>
          <a:sy n="115" d="100"/>
        </p:scale>
        <p:origin x="2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13166C7A-2093-D6C3-1015-7D2F617163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3" name="Imagem 12" descr="Ícone&#10;&#10;Descrição gerada automaticamente">
            <a:extLst>
              <a:ext uri="{FF2B5EF4-FFF2-40B4-BE49-F238E27FC236}">
                <a16:creationId xmlns:a16="http://schemas.microsoft.com/office/drawing/2014/main" id="{A316BF18-71C4-6DFB-3899-55975135C04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780" y="4186431"/>
            <a:ext cx="6006010" cy="24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06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2BC81048-106F-8A9F-3659-84DE7A503A8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09540" y="112734"/>
            <a:ext cx="432148" cy="20297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709CC232-D3EB-DEAC-D4F6-28145673399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710505"/>
            <a:ext cx="12192001" cy="145732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2BA6CA09-CC7F-1786-B476-36C72373C4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0312" y="112734"/>
            <a:ext cx="1876817" cy="8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819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709CC232-D3EB-DEAC-D4F6-281456733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710505"/>
            <a:ext cx="12192001" cy="145732"/>
          </a:xfrm>
          <a:prstGeom prst="rect">
            <a:avLst/>
          </a:prstGeom>
        </p:spPr>
      </p:pic>
      <p:pic>
        <p:nvPicPr>
          <p:cNvPr id="4" name="Imagem 3" descr="Ícone&#10;&#10;Descrição gerada automaticamente">
            <a:extLst>
              <a:ext uri="{FF2B5EF4-FFF2-40B4-BE49-F238E27FC236}">
                <a16:creationId xmlns:a16="http://schemas.microsoft.com/office/drawing/2014/main" id="{77005AB1-27D9-0AF0-A364-55A4177135F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92995" y="1924406"/>
            <a:ext cx="6006010" cy="245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23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4066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periciasatendimento@sp.gov.br" TargetMode="External"/><Relationship Id="rId2" Type="http://schemas.openxmlformats.org/officeDocument/2006/relationships/hyperlink" Target="http://planejamento.sp.gov.br/dpme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7A3AEC-408A-484F-302E-65FDB7E0B7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CD6A3F62-6482-99D3-0433-F91244F9CBDE}"/>
              </a:ext>
            </a:extLst>
          </p:cNvPr>
          <p:cNvSpPr txBox="1"/>
          <p:nvPr/>
        </p:nvSpPr>
        <p:spPr>
          <a:xfrm>
            <a:off x="853155" y="457200"/>
            <a:ext cx="10485690" cy="4981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  <a:p>
            <a:pPr algn="just"/>
            <a:r>
              <a:rPr lang="pt-BR" sz="2000" b="1" dirty="0"/>
              <a:t>ATENÇÃO</a:t>
            </a:r>
            <a:r>
              <a:rPr lang="pt-BR" sz="2000" dirty="0"/>
              <a:t> : Nova legislação sobre perícias médicas</a:t>
            </a:r>
          </a:p>
          <a:p>
            <a:pPr algn="just"/>
            <a:endParaRPr lang="pt-BR" sz="2000" b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latin typeface="Google Sans"/>
              </a:rPr>
              <a:t>Decreto nº 69.234/2024 </a:t>
            </a:r>
            <a:r>
              <a:rPr lang="pt-BR" dirty="0">
                <a:latin typeface="Google Sans"/>
              </a:rPr>
              <a:t>– Institui o novo Regulamento de Perícias Médicas e Saúde Ocupacional do Estado de São Paulo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latin typeface="Google Sans"/>
              </a:rPr>
              <a:t>Resolução SGGD 40/2024 </a:t>
            </a:r>
            <a:r>
              <a:rPr lang="pt-BR" dirty="0">
                <a:latin typeface="Google Sans"/>
              </a:rPr>
              <a:t>(DOESP 30/12/2024) - Estabelece os procedimentos para solicitação de licenças médicas previstas nos artigos 15 e 18 do Decreto nº 69.234, de 23 de dezembro de 2024, que regulamenta as Perícias Médicas e a Saúde Ocupacional no Estado.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latin typeface="Google Sans"/>
              </a:rPr>
              <a:t>Resolução SGGD 41/2024 </a:t>
            </a:r>
            <a:r>
              <a:rPr lang="pt-BR" dirty="0">
                <a:latin typeface="Google Sans"/>
              </a:rPr>
              <a:t>(DOESP 30/12/2024) - </a:t>
            </a:r>
            <a:r>
              <a:rPr lang="pt-BR" b="0" i="0" dirty="0">
                <a:solidFill>
                  <a:srgbClr val="040C28"/>
                </a:solidFill>
                <a:effectLst/>
                <a:latin typeface="Google Sans"/>
              </a:rPr>
              <a:t>Estabelece os procedimentos para a concessão do Adicional de Insalubridade</a:t>
            </a:r>
            <a:r>
              <a:rPr lang="pt-BR" b="0" i="0" dirty="0">
                <a:solidFill>
                  <a:srgbClr val="1F1F1F"/>
                </a:solidFill>
                <a:effectLst/>
                <a:latin typeface="Google Sans"/>
              </a:rPr>
              <a:t>, nos termos dos artigos 63 e seguintes do Decreto nº 69.234, de 23 de dezembro de 2024, que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regulamenta as Perícias Médicas e a Saúde Ocupacional no Estado.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solidFill>
                  <a:srgbClr val="1F1F1F"/>
                </a:solidFill>
                <a:latin typeface="Google Sans"/>
              </a:rPr>
              <a:t>Portaria DPME 001/2025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(DOESP 03/01/2024) - Dispõe sobre a relação de códigos da Classificação Internacional de Doenças (CID) aplicáveis aos afastamentos previstos no artigo 17, do Decreto nº 69.234, de 23 de dezembro de 2024.</a:t>
            </a:r>
          </a:p>
          <a:p>
            <a:pPr algn="ctr"/>
            <a:endParaRPr lang="pt-BR" b="1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53FD3AC-85A2-EA9C-93EB-F9F675BAA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26305403-E9C4-B42B-21C5-4074650BA6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13EA541E-A260-36F7-16A4-262A5B0C3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2194DC02-AADE-2949-7F11-2CBE53A15D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94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44FA8-3832-0A8A-2D18-8E8492E3F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EDBA9493-54B9-68BC-5869-3984075E6FB1}"/>
              </a:ext>
            </a:extLst>
          </p:cNvPr>
          <p:cNvSpPr txBox="1"/>
          <p:nvPr/>
        </p:nvSpPr>
        <p:spPr>
          <a:xfrm>
            <a:off x="650036" y="750245"/>
            <a:ext cx="10485690" cy="4150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  <a:p>
            <a:pPr algn="ctr"/>
            <a:endParaRPr lang="pt-BR" dirty="0"/>
          </a:p>
          <a:p>
            <a:pPr algn="ctr"/>
            <a:r>
              <a:rPr lang="pt-BR" sz="2400" b="1" dirty="0"/>
              <a:t>Licença Compulsória</a:t>
            </a:r>
          </a:p>
          <a:p>
            <a:pPr algn="just"/>
            <a:endParaRPr lang="pt-BR" sz="2000" dirty="0"/>
          </a:p>
          <a:p>
            <a:pPr algn="just"/>
            <a:endParaRPr lang="pt-BR" sz="2000" dirty="0"/>
          </a:p>
          <a:p>
            <a:pPr algn="just"/>
            <a:endParaRPr lang="pt-BR" sz="2000" dirty="0"/>
          </a:p>
          <a:p>
            <a:pPr algn="just"/>
            <a:r>
              <a:rPr lang="pt-BR" sz="2000" dirty="0">
                <a:latin typeface="Google Sans"/>
              </a:rPr>
              <a:t>Somente quando a </a:t>
            </a:r>
            <a:r>
              <a:rPr lang="pt-BR" sz="2000" b="1" dirty="0">
                <a:latin typeface="Google Sans"/>
              </a:rPr>
              <a:t>autoridade sanitária </a:t>
            </a:r>
            <a:r>
              <a:rPr lang="pt-BR" sz="2000" dirty="0">
                <a:latin typeface="Google Sans"/>
              </a:rPr>
              <a:t>competente </a:t>
            </a:r>
            <a:r>
              <a:rPr lang="pt-BR" sz="2000" b="1" dirty="0">
                <a:latin typeface="Google Sans"/>
              </a:rPr>
              <a:t>determinar afastamento compulsório </a:t>
            </a:r>
            <a:r>
              <a:rPr lang="pt-BR" sz="2000" dirty="0">
                <a:latin typeface="Google Sans"/>
              </a:rPr>
              <a:t>por alguma </a:t>
            </a:r>
            <a:r>
              <a:rPr lang="pt-BR" sz="2000" b="1" dirty="0">
                <a:latin typeface="Google Sans"/>
              </a:rPr>
              <a:t>patologia </a:t>
            </a:r>
            <a:r>
              <a:rPr lang="pt-BR" sz="2000" dirty="0">
                <a:latin typeface="Google Sans"/>
              </a:rPr>
              <a:t>específica.</a:t>
            </a:r>
          </a:p>
          <a:p>
            <a:pPr algn="just"/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algn="just"/>
            <a:r>
              <a:rPr lang="pt-BR" sz="2000" dirty="0">
                <a:solidFill>
                  <a:srgbClr val="1F1F1F"/>
                </a:solidFill>
                <a:latin typeface="Google Sans"/>
              </a:rPr>
              <a:t>Atenção, pois para esse tipo de afastamento deve haver uma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portaria sobre surto ou epidemia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para justificar a licença compulsória.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F6AFC3-D4B4-A640-0884-69E202CFE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E21A1B26-7F09-86B1-A5AD-33267021C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7783EA8F-9F85-D220-413C-1745B878B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94898583-72DB-7A68-A0C5-4A5BF9D4F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304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44FA8-3832-0A8A-2D18-8E8492E3F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EDBA9493-54B9-68BC-5869-3984075E6FB1}"/>
              </a:ext>
            </a:extLst>
          </p:cNvPr>
          <p:cNvSpPr txBox="1"/>
          <p:nvPr/>
        </p:nvSpPr>
        <p:spPr>
          <a:xfrm>
            <a:off x="675203" y="166482"/>
            <a:ext cx="10485690" cy="587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  <a:p>
            <a:pPr algn="ctr"/>
            <a:endParaRPr lang="pt-BR" dirty="0"/>
          </a:p>
          <a:p>
            <a:pPr algn="ctr"/>
            <a:r>
              <a:rPr lang="pt-BR" sz="2400" b="1" dirty="0"/>
              <a:t>Novas regras de Readaptação – Comunicado DPME 006/2025</a:t>
            </a:r>
          </a:p>
          <a:p>
            <a:pPr algn="just"/>
            <a:endParaRPr lang="pt-BR" sz="2000" dirty="0"/>
          </a:p>
          <a:p>
            <a:r>
              <a:rPr lang="pt-BR" b="1" u="sng" dirty="0"/>
              <a:t>ATENÇÃO: A Unidade e o Servidor </a:t>
            </a:r>
            <a:r>
              <a:rPr lang="pt-BR" u="sng" dirty="0"/>
              <a:t>deverão acompanhar as convocações de perícias através das</a:t>
            </a:r>
          </a:p>
          <a:p>
            <a:r>
              <a:rPr lang="pt-BR" b="1" u="sng" dirty="0"/>
              <a:t>publicações em Diário Oficial</a:t>
            </a:r>
            <a:r>
              <a:rPr lang="pt-BR" b="1" dirty="0"/>
              <a:t>.</a:t>
            </a:r>
          </a:p>
          <a:p>
            <a:endParaRPr lang="pt-BR" b="1" dirty="0"/>
          </a:p>
          <a:p>
            <a:r>
              <a:rPr lang="pt-BR" b="1" dirty="0"/>
              <a:t>Servidores readaptados temporariamente:</a:t>
            </a:r>
          </a:p>
          <a:p>
            <a:r>
              <a:rPr lang="pt-BR" dirty="0"/>
              <a:t>Os </a:t>
            </a:r>
            <a:r>
              <a:rPr lang="pt-BR" u="sng" dirty="0"/>
              <a:t>servidores temporariamente readaptados </a:t>
            </a:r>
            <a:r>
              <a:rPr lang="pt-BR" dirty="0"/>
              <a:t>deverão solicitar ao seu respectivo órgão do Sistema</a:t>
            </a:r>
          </a:p>
          <a:p>
            <a:r>
              <a:rPr lang="pt-BR" dirty="0"/>
              <a:t>de Administração de </a:t>
            </a:r>
            <a:r>
              <a:rPr lang="pt-BR" b="1" dirty="0"/>
              <a:t>Pessoal o envio da requisição de agendamento</a:t>
            </a:r>
            <a:r>
              <a:rPr lang="pt-BR" dirty="0"/>
              <a:t>, conforme orientações</a:t>
            </a:r>
          </a:p>
          <a:p>
            <a:r>
              <a:rPr lang="pt-BR" dirty="0"/>
              <a:t>contidas no item 1 deste Comunicado, em até </a:t>
            </a:r>
            <a:r>
              <a:rPr lang="pt-BR" b="1" dirty="0"/>
              <a:t>60 dias antes </a:t>
            </a:r>
            <a:r>
              <a:rPr lang="pt-BR" dirty="0"/>
              <a:t>do término do período de</a:t>
            </a:r>
          </a:p>
          <a:p>
            <a:r>
              <a:rPr lang="pt-BR" dirty="0"/>
              <a:t>readaptação concedido.</a:t>
            </a:r>
          </a:p>
          <a:p>
            <a:endParaRPr lang="pt-BR" dirty="0"/>
          </a:p>
          <a:p>
            <a:r>
              <a:rPr lang="pt-BR" dirty="0"/>
              <a:t>Os servidores temporariamente readaptados cujo período de </a:t>
            </a:r>
            <a:r>
              <a:rPr lang="pt-BR" b="1" dirty="0"/>
              <a:t>readaptação se encerre até</a:t>
            </a:r>
          </a:p>
          <a:p>
            <a:r>
              <a:rPr lang="pt-BR" b="1" dirty="0"/>
              <a:t>30/04/2025 </a:t>
            </a:r>
            <a:r>
              <a:rPr lang="pt-BR" dirty="0"/>
              <a:t>serão convocados pela Coordenadoria de Ingresso, Licenças, Readaptação e Aposentadoria,</a:t>
            </a:r>
          </a:p>
          <a:p>
            <a:r>
              <a:rPr lang="pt-BR" dirty="0"/>
              <a:t>independentemente da solicitação prevista no inciso III do artigo 6° da Resolução</a:t>
            </a:r>
          </a:p>
          <a:p>
            <a:r>
              <a:rPr lang="pt-BR" dirty="0"/>
              <a:t>SGGD 03, de 05/02/2025 (republicada no DOE de 18/02/2025). Os demais servidores deverão</a:t>
            </a:r>
          </a:p>
          <a:p>
            <a:r>
              <a:rPr lang="pt-BR" dirty="0"/>
              <a:t>observar o prazo estabelecido para a solicitação de reavaliação.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F6AFC3-D4B4-A640-0884-69E202CFE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E21A1B26-7F09-86B1-A5AD-33267021C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7783EA8F-9F85-D220-413C-1745B878B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94898583-72DB-7A68-A0C5-4A5BF9D4F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593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44FA8-3832-0A8A-2D18-8E8492E3F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EDBA9493-54B9-68BC-5869-3984075E6FB1}"/>
              </a:ext>
            </a:extLst>
          </p:cNvPr>
          <p:cNvSpPr txBox="1"/>
          <p:nvPr/>
        </p:nvSpPr>
        <p:spPr>
          <a:xfrm>
            <a:off x="675203" y="166482"/>
            <a:ext cx="10485690" cy="5227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  <a:p>
            <a:pPr algn="ctr"/>
            <a:endParaRPr lang="pt-BR" dirty="0"/>
          </a:p>
          <a:p>
            <a:pPr algn="ctr"/>
            <a:r>
              <a:rPr lang="pt-BR" sz="2400" b="1" dirty="0"/>
              <a:t>Novas regras de Readaptação – Comunicado DPME 006/2025</a:t>
            </a:r>
          </a:p>
          <a:p>
            <a:pPr algn="just"/>
            <a:endParaRPr lang="pt-BR" sz="2000" dirty="0"/>
          </a:p>
          <a:p>
            <a:endParaRPr lang="pt-BR" sz="2400" b="1" dirty="0"/>
          </a:p>
          <a:p>
            <a:r>
              <a:rPr lang="pt-BR" sz="2400" b="1" dirty="0"/>
              <a:t>Pedidos de reconsideração e recurso</a:t>
            </a:r>
          </a:p>
          <a:p>
            <a:endParaRPr lang="pt-BR" b="1" dirty="0"/>
          </a:p>
          <a:p>
            <a:r>
              <a:rPr lang="pt-BR" dirty="0"/>
              <a:t>Os pedidos de reconsideração e recurso sobre o resultado das avaliações de capacidade laborativa</a:t>
            </a:r>
          </a:p>
          <a:p>
            <a:r>
              <a:rPr lang="pt-BR" dirty="0"/>
              <a:t>para fins de readaptação funcional e aposentadoria por incapacidade permanente para</a:t>
            </a:r>
          </a:p>
          <a:p>
            <a:r>
              <a:rPr lang="pt-BR" dirty="0"/>
              <a:t>o trabalho </a:t>
            </a:r>
            <a:r>
              <a:rPr lang="pt-BR" b="1" dirty="0"/>
              <a:t>deverão ser encaminhados de acordo com as orientações contidas no Comunicado</a:t>
            </a:r>
          </a:p>
          <a:p>
            <a:r>
              <a:rPr lang="pt-BR" b="1" dirty="0"/>
              <a:t>DPME 004, de 07/01/2025, ou seja através do Sistema SEI para unidades:</a:t>
            </a:r>
          </a:p>
          <a:p>
            <a:endParaRPr lang="pt-BR" dirty="0"/>
          </a:p>
          <a:p>
            <a:r>
              <a:rPr lang="pt-BR" b="1" dirty="0"/>
              <a:t>1. Reconsideração: SGGD-SGP-DPME-CILRA-DRA;</a:t>
            </a:r>
          </a:p>
          <a:p>
            <a:endParaRPr lang="pt-BR" b="1" dirty="0"/>
          </a:p>
          <a:p>
            <a:r>
              <a:rPr lang="pt-BR" b="1" dirty="0"/>
              <a:t>2. Recurso: SGGD-SGP-DPME-SM</a:t>
            </a:r>
            <a:endParaRPr lang="pt-BR" sz="2000" b="1" dirty="0">
              <a:solidFill>
                <a:srgbClr val="1F1F1F"/>
              </a:solidFill>
              <a:latin typeface="Google San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F6AFC3-D4B4-A640-0884-69E202CFE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E21A1B26-7F09-86B1-A5AD-33267021C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7783EA8F-9F85-D220-413C-1745B878B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94898583-72DB-7A68-A0C5-4A5BF9D4F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5526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44FA8-3832-0A8A-2D18-8E8492E3F8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EDBA9493-54B9-68BC-5869-3984075E6FB1}"/>
              </a:ext>
            </a:extLst>
          </p:cNvPr>
          <p:cNvSpPr txBox="1"/>
          <p:nvPr/>
        </p:nvSpPr>
        <p:spPr>
          <a:xfrm>
            <a:off x="675203" y="166482"/>
            <a:ext cx="10485690" cy="5627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  <a:p>
            <a:pPr algn="ctr"/>
            <a:r>
              <a:rPr lang="pt-BR" sz="1200" b="1" dirty="0"/>
              <a:t>Novas regras de Readaptação – Comunicado DPME 006/2025</a:t>
            </a:r>
          </a:p>
          <a:p>
            <a:pPr algn="just"/>
            <a:endParaRPr lang="pt-BR" sz="2000" dirty="0"/>
          </a:p>
          <a:p>
            <a:r>
              <a:rPr lang="pt-BR" sz="2800" b="1" dirty="0" err="1">
                <a:latin typeface="Google Sans"/>
              </a:rPr>
              <a:t>Reagendamento</a:t>
            </a:r>
            <a:endParaRPr lang="pt-BR" sz="2800" b="1" dirty="0">
              <a:latin typeface="Google Sans"/>
            </a:endParaRPr>
          </a:p>
          <a:p>
            <a:endParaRPr lang="pt-BR" b="1" dirty="0">
              <a:latin typeface="Google Sans"/>
            </a:endParaRPr>
          </a:p>
          <a:p>
            <a:r>
              <a:rPr lang="pt-BR" dirty="0">
                <a:latin typeface="Google Sans"/>
              </a:rPr>
              <a:t>Em caso de ausência na perícia de convocação de perícia de Junta Médica de Capacidade Laborativa, poderá interpor pedido de Reconsideração </a:t>
            </a:r>
            <a:r>
              <a:rPr lang="pt-BR" b="1" dirty="0">
                <a:latin typeface="Google Sans"/>
              </a:rPr>
              <a:t>em até 30 dias após a publicação do resultado com a justificativa.</a:t>
            </a:r>
          </a:p>
          <a:p>
            <a:endParaRPr lang="pt-BR" sz="2000" b="1" dirty="0">
              <a:solidFill>
                <a:srgbClr val="1F1F1F"/>
              </a:solidFill>
              <a:latin typeface="Google Sans"/>
            </a:endParaRPr>
          </a:p>
          <a:p>
            <a:r>
              <a:rPr lang="pt-BR" sz="2000" b="1" dirty="0">
                <a:solidFill>
                  <a:srgbClr val="1F1F1F"/>
                </a:solidFill>
                <a:latin typeface="Google Sans"/>
              </a:rPr>
              <a:t>IMPORTANTE: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O servidor que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deixar de comparecer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à convocação poderá ter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seu pagamento suspenso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ou ser penalizado, de acordo com a publicação do DPME.</a:t>
            </a:r>
          </a:p>
          <a:p>
            <a:endParaRPr lang="pt-BR" dirty="0">
              <a:solidFill>
                <a:srgbClr val="1F1F1F"/>
              </a:solidFill>
              <a:latin typeface="Google Sans"/>
            </a:endParaRPr>
          </a:p>
          <a:p>
            <a:r>
              <a:rPr lang="pt-BR" b="1" dirty="0">
                <a:solidFill>
                  <a:srgbClr val="1F1F1F"/>
                </a:solidFill>
                <a:latin typeface="Google Sans"/>
              </a:rPr>
              <a:t>Lei 10.261/68</a:t>
            </a:r>
          </a:p>
          <a:p>
            <a:r>
              <a:rPr lang="pt-BR" u="sng" dirty="0">
                <a:solidFill>
                  <a:srgbClr val="1F1F1F"/>
                </a:solidFill>
                <a:latin typeface="Google Sans"/>
              </a:rPr>
              <a:t>Artigo 190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: O funcionário que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se recusar a submeter-se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à inspeção médica, quando julgada necessária, será punido com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pena de suspensão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.</a:t>
            </a:r>
          </a:p>
          <a:p>
            <a:r>
              <a:rPr lang="pt-BR" u="sng" dirty="0">
                <a:solidFill>
                  <a:srgbClr val="1F1F1F"/>
                </a:solidFill>
                <a:latin typeface="Google Sans"/>
              </a:rPr>
              <a:t>Artigo 262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: O funcionário que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, sem justa causa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, deixar de atender a qualquer exigência para cujo cumprimento seja marcado prazo certo,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terá suspenso o pagamento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de seu vencimento ou remuneração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até que satisfaça essa exigência.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1F6AFC3-D4B4-A640-0884-69E202CFEB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E21A1B26-7F09-86B1-A5AD-33267021C2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7783EA8F-9F85-D220-413C-1745B878BA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94898583-72DB-7A68-A0C5-4A5BF9D4F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094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500E2A-899A-C341-AE61-A920E411E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ECB95FAE-6FAE-73AC-BFDE-DF4C2626B03F}"/>
              </a:ext>
            </a:extLst>
          </p:cNvPr>
          <p:cNvSpPr txBox="1"/>
          <p:nvPr/>
        </p:nvSpPr>
        <p:spPr>
          <a:xfrm>
            <a:off x="675203" y="166482"/>
            <a:ext cx="10485690" cy="5073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just"/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algn="just"/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algn="just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Pedido de reconsideração de Perícias para fins de Readaptação e Aposentadoria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por incapacidade permanente para o trabalho – Via SEISP para a unidade SGGD-SGP-DPME-CILRA-DRA</a:t>
            </a:r>
          </a:p>
          <a:p>
            <a:pPr algn="just"/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algn="just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Recurso de Perícias para fins de Readaptação e Aposentadoria por incapacidade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permanente para o trabalho – Via SEISP para a unidade SGGD-SGP-DPME-SAA</a:t>
            </a:r>
          </a:p>
          <a:p>
            <a:pPr algn="just"/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algn="just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Acidente de Trabalho  -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nova unidade SGGD-SGP-DPME-CIAT-DAT</a:t>
            </a:r>
          </a:p>
          <a:p>
            <a:pPr algn="just"/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algn="just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Orientações e contatos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 - </a:t>
            </a:r>
            <a:r>
              <a:rPr lang="pt-BR" sz="2000" dirty="0">
                <a:solidFill>
                  <a:srgbClr val="1F1F1F"/>
                </a:solidFill>
                <a:latin typeface="Google Sans"/>
                <a:hlinkClick r:id="rId2"/>
              </a:rPr>
              <a:t>http://planejamento.sp.gov.br/dpme/</a:t>
            </a: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algn="just"/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algn="just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E-mail geral DPME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 – </a:t>
            </a:r>
            <a:r>
              <a:rPr lang="pt-BR" sz="2000" dirty="0">
                <a:solidFill>
                  <a:srgbClr val="1F1F1F"/>
                </a:solidFill>
                <a:latin typeface="Google Sans"/>
                <a:hlinkClick r:id="rId3"/>
              </a:rPr>
              <a:t>periciasatendimento@sp.gov.br</a:t>
            </a:r>
            <a:endParaRPr lang="pt-BR" sz="2000" dirty="0">
              <a:solidFill>
                <a:srgbClr val="1F1F1F"/>
              </a:solidFill>
              <a:latin typeface="Google San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EFBA5CB-C4CF-CFC1-E468-1E35DF0E4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8D47B721-CAC0-2F3B-3C94-52A94043A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2A4ABE72-4E5F-C6D7-B276-A9E19537AF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AE4E5221-5BEE-C275-F505-428DE287FE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907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B68BEE-2533-A455-27C9-2C3AEF04F1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91D274DF-18D4-6A6E-F607-D023069BB3DE}"/>
              </a:ext>
            </a:extLst>
          </p:cNvPr>
          <p:cNvSpPr txBox="1"/>
          <p:nvPr/>
        </p:nvSpPr>
        <p:spPr>
          <a:xfrm>
            <a:off x="853155" y="457200"/>
            <a:ext cx="10485690" cy="5196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  <a:p>
            <a:pPr algn="just"/>
            <a:r>
              <a:rPr lang="pt-BR" b="1" dirty="0"/>
              <a:t>Nova legislação sobre perícias médicas</a:t>
            </a:r>
          </a:p>
          <a:p>
            <a:pPr algn="just"/>
            <a:endParaRPr lang="pt-BR" b="1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trike="sngStrike" dirty="0"/>
              <a:t>Comunicado DPME 001 – Orientações para requisição de licenças médicas (revogado)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solidFill>
                  <a:srgbClr val="1F1F1F"/>
                </a:solidFill>
              </a:rPr>
              <a:t>Comunicado DPME 002 </a:t>
            </a:r>
            <a:r>
              <a:rPr lang="pt-BR" dirty="0">
                <a:solidFill>
                  <a:srgbClr val="1F1F1F"/>
                </a:solidFill>
              </a:rPr>
              <a:t>– Servidor em trânsito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dirty="0">
              <a:solidFill>
                <a:srgbClr val="1F1F1F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solidFill>
                  <a:srgbClr val="1F1F1F"/>
                </a:solidFill>
              </a:rPr>
              <a:t>Comunicado DPME 003 </a:t>
            </a:r>
            <a:r>
              <a:rPr lang="pt-BR" dirty="0">
                <a:solidFill>
                  <a:srgbClr val="1F1F1F"/>
                </a:solidFill>
              </a:rPr>
              <a:t>– Pedidos de reconsideração e recursos de licenças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dirty="0">
              <a:solidFill>
                <a:srgbClr val="1F1F1F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solidFill>
                  <a:srgbClr val="1F1F1F"/>
                </a:solidFill>
              </a:rPr>
              <a:t>Comunicado DPME 004 </a:t>
            </a:r>
            <a:r>
              <a:rPr lang="pt-BR" dirty="0">
                <a:solidFill>
                  <a:srgbClr val="1F1F1F"/>
                </a:solidFill>
              </a:rPr>
              <a:t>– Novas unidades SEI SP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dirty="0">
              <a:solidFill>
                <a:srgbClr val="1F1F1F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solidFill>
                  <a:srgbClr val="1F1F1F"/>
                </a:solidFill>
              </a:rPr>
              <a:t>Comunicado DPME 005 </a:t>
            </a:r>
            <a:r>
              <a:rPr lang="pt-BR" dirty="0">
                <a:solidFill>
                  <a:srgbClr val="1F1F1F"/>
                </a:solidFill>
              </a:rPr>
              <a:t>- </a:t>
            </a:r>
            <a:r>
              <a:rPr lang="pt-BR" dirty="0"/>
              <a:t>Orientações para requisição de licenças médicas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dirty="0">
              <a:solidFill>
                <a:srgbClr val="1F1F1F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solidFill>
                  <a:srgbClr val="1F1F1F"/>
                </a:solidFill>
              </a:rPr>
              <a:t>Comunicado DPME 006 </a:t>
            </a:r>
            <a:r>
              <a:rPr lang="pt-BR" dirty="0">
                <a:solidFill>
                  <a:srgbClr val="1F1F1F"/>
                </a:solidFill>
              </a:rPr>
              <a:t>– Readaptação e aposentadoria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b="1" dirty="0">
              <a:solidFill>
                <a:srgbClr val="1F1F1F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b="1" dirty="0">
                <a:solidFill>
                  <a:srgbClr val="1F1F1F"/>
                </a:solidFill>
              </a:rPr>
              <a:t>Comunicado DPME 007 </a:t>
            </a:r>
            <a:r>
              <a:rPr lang="pt-BR" dirty="0">
                <a:solidFill>
                  <a:srgbClr val="1F1F1F"/>
                </a:solidFill>
              </a:rPr>
              <a:t>– Acidente de trabalho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1E9DCC1-FFF3-404E-8983-6F2E0BA29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30E119EF-2B37-A6F2-4FBB-602E34D37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CF08FB83-CB9F-75C9-505F-FC6BCE42D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C28B68A1-0840-CADA-E569-D11928C35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57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C9858E-DC1D-6927-AE3A-E3DE695D4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85C1E15-8FC2-B51F-F8E4-AF900E2B73A0}"/>
              </a:ext>
            </a:extLst>
          </p:cNvPr>
          <p:cNvSpPr txBox="1"/>
          <p:nvPr/>
        </p:nvSpPr>
        <p:spPr>
          <a:xfrm>
            <a:off x="675203" y="601835"/>
            <a:ext cx="10485690" cy="4427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  <a:p>
            <a:pPr algn="just"/>
            <a:r>
              <a:rPr lang="pt-BR" sz="2000" b="1" dirty="0"/>
              <a:t>Principais alterações sobre licenças médicas</a:t>
            </a:r>
          </a:p>
          <a:p>
            <a:pPr algn="just"/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algn="just"/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000" b="1" dirty="0">
                <a:solidFill>
                  <a:srgbClr val="1F1F1F"/>
                </a:solidFill>
                <a:latin typeface="Google Sans"/>
              </a:rPr>
              <a:t>Prazo do servidor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para requisitar o agendamento –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24 </a:t>
            </a:r>
            <a:r>
              <a:rPr lang="pt-BR" sz="2000" b="1" dirty="0" err="1">
                <a:solidFill>
                  <a:srgbClr val="1F1F1F"/>
                </a:solidFill>
                <a:latin typeface="Google Sans"/>
              </a:rPr>
              <a:t>hs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 úteis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a partir da expedição do atestado médico;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000" dirty="0">
                <a:solidFill>
                  <a:srgbClr val="1F1F1F"/>
                </a:solidFill>
                <a:latin typeface="Google Sans"/>
              </a:rPr>
              <a:t>Data de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início da licença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– será considerada a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data da requisição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via app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SOUSP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, podendo retroagir em até 03 dias (10 dias no caso de internação);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pt-BR" sz="2000" dirty="0">
                <a:solidFill>
                  <a:srgbClr val="1F1F1F"/>
                </a:solidFill>
                <a:latin typeface="Google Sans"/>
              </a:rPr>
              <a:t>Requisição antes do término da licença – o servidor pode solicitar a manutenção do afastamento até 08 dias antes do término da licença que estiver usufruindo;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27B36D6-4B82-E169-CA2D-631743C8C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4C8C8D5D-B830-6355-7BCE-BA66395680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440985F2-D737-3C92-2298-BABBD02C18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E5C97070-506D-3658-4715-F272A9DDD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098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7694F8-EA4F-E8A8-C086-C1B799C344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B54BF29C-9DD4-E9D1-D1FF-03DC7BBC71F0}"/>
              </a:ext>
            </a:extLst>
          </p:cNvPr>
          <p:cNvSpPr txBox="1"/>
          <p:nvPr/>
        </p:nvSpPr>
        <p:spPr>
          <a:xfrm>
            <a:off x="750704" y="1013770"/>
            <a:ext cx="10485690" cy="4119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  <a:p>
            <a:pPr algn="ctr"/>
            <a:r>
              <a:rPr lang="pt-BR" sz="2500" dirty="0"/>
              <a:t>  </a:t>
            </a:r>
            <a:r>
              <a:rPr lang="pt-BR" sz="2500" b="1" dirty="0"/>
              <a:t>Quando </a:t>
            </a:r>
            <a:r>
              <a:rPr lang="pt-BR" sz="2500" b="1" dirty="0" smtClean="0"/>
              <a:t>há possibilidade de dispensa de perícia</a:t>
            </a:r>
            <a:r>
              <a:rPr lang="pt-BR" sz="2500" dirty="0"/>
              <a:t>?</a:t>
            </a:r>
          </a:p>
          <a:p>
            <a:pPr algn="just"/>
            <a:endParaRPr lang="pt-BR" sz="2500" dirty="0">
              <a:solidFill>
                <a:srgbClr val="1F1F1F"/>
              </a:solidFill>
              <a:latin typeface="Google Sans"/>
            </a:endParaRPr>
          </a:p>
          <a:p>
            <a:pPr algn="just"/>
            <a:endParaRPr lang="pt-BR" sz="2500" dirty="0">
              <a:solidFill>
                <a:srgbClr val="1F1F1F"/>
              </a:solidFill>
              <a:latin typeface="Google San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t-BR" sz="2500" dirty="0">
                <a:solidFill>
                  <a:srgbClr val="1F1F1F"/>
                </a:solidFill>
                <a:latin typeface="Google Sans"/>
              </a:rPr>
              <a:t>Afastamentos de até 05 dias</a:t>
            </a:r>
          </a:p>
          <a:p>
            <a:pPr marL="457200" indent="-457200" algn="just">
              <a:buFont typeface="+mj-lt"/>
              <a:buAutoNum type="arabicPeriod"/>
            </a:pPr>
            <a:endParaRPr lang="pt-BR" sz="2500" dirty="0">
              <a:solidFill>
                <a:srgbClr val="1F1F1F"/>
              </a:solidFill>
              <a:latin typeface="Google Sans"/>
            </a:endParaRPr>
          </a:p>
          <a:p>
            <a:pPr marL="457200" indent="-457200" algn="just">
              <a:buFont typeface="+mj-lt"/>
              <a:buAutoNum type="arabicPeriod"/>
            </a:pPr>
            <a:endParaRPr lang="pt-BR" sz="2500" dirty="0">
              <a:solidFill>
                <a:srgbClr val="1F1F1F"/>
              </a:solidFill>
              <a:latin typeface="Google Sans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pt-BR" sz="2500" dirty="0">
                <a:solidFill>
                  <a:srgbClr val="1F1F1F"/>
                </a:solidFill>
                <a:latin typeface="Google Sans"/>
              </a:rPr>
              <a:t>Afastamento por doença </a:t>
            </a:r>
            <a:r>
              <a:rPr lang="pt-BR" sz="2500" b="1" dirty="0">
                <a:solidFill>
                  <a:srgbClr val="1F1F1F"/>
                </a:solidFill>
                <a:latin typeface="Google Sans"/>
              </a:rPr>
              <a:t>infectocontagiosa</a:t>
            </a:r>
            <a:r>
              <a:rPr lang="pt-BR" sz="2500" dirty="0">
                <a:solidFill>
                  <a:srgbClr val="1F1F1F"/>
                </a:solidFill>
                <a:latin typeface="Google Sans"/>
              </a:rPr>
              <a:t> comprovada por exames </a:t>
            </a:r>
            <a:r>
              <a:rPr lang="pt-BR" sz="2500" b="1" dirty="0">
                <a:solidFill>
                  <a:srgbClr val="1F1F1F"/>
                </a:solidFill>
                <a:latin typeface="Google Sans"/>
              </a:rPr>
              <a:t>laboratoriais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F37241C-7149-CD9C-1C00-7D30DB94DD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C73AABF9-C162-051F-EF30-5E0B36D5EE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B7484E1A-284F-335B-63CB-BF89CD176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F248557F-ADFF-83CC-0A07-20E23C3AD7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827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5AD19-A724-6358-A4F8-BAE3F9695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B942064F-D0EA-4A3D-3871-61B95D571039}"/>
              </a:ext>
            </a:extLst>
          </p:cNvPr>
          <p:cNvSpPr txBox="1"/>
          <p:nvPr/>
        </p:nvSpPr>
        <p:spPr>
          <a:xfrm>
            <a:off x="538385" y="938270"/>
            <a:ext cx="10778364" cy="5002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05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05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dirty="0"/>
          </a:p>
          <a:p>
            <a:pPr algn="ctr"/>
            <a:r>
              <a:rPr lang="pt-BR" sz="2500" b="1" dirty="0">
                <a:solidFill>
                  <a:srgbClr val="1F1F1F"/>
                </a:solidFill>
                <a:latin typeface="Google Sans"/>
              </a:rPr>
              <a:t>Afastamentos de até 05 dias (art. 16 </a:t>
            </a:r>
            <a:r>
              <a:rPr lang="pt-BR" sz="2500" b="1" dirty="0" err="1">
                <a:solidFill>
                  <a:srgbClr val="1F1F1F"/>
                </a:solidFill>
                <a:latin typeface="Google Sans"/>
              </a:rPr>
              <a:t>Dec</a:t>
            </a:r>
            <a:r>
              <a:rPr lang="pt-BR" sz="2500" b="1" dirty="0">
                <a:solidFill>
                  <a:srgbClr val="1F1F1F"/>
                </a:solidFill>
                <a:latin typeface="Google Sans"/>
              </a:rPr>
              <a:t> 69.234/2024)</a:t>
            </a:r>
          </a:p>
          <a:p>
            <a:pPr algn="ctr"/>
            <a:endParaRPr lang="pt-BR" sz="2500" b="1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Limite de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15 dias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somados no período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de 01 ano a contar do 1º afastamento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(não é ano civil ou letivo, são </a:t>
            </a:r>
            <a:r>
              <a:rPr lang="pt-BR" b="1" u="sng" dirty="0">
                <a:solidFill>
                  <a:srgbClr val="1F1F1F"/>
                </a:solidFill>
                <a:latin typeface="Google Sans"/>
              </a:rPr>
              <a:t>365 dias corridos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Atestado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médico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ou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odontológico: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rgbClr val="1F1F1F"/>
                </a:solidFill>
                <a:latin typeface="Google Sans"/>
              </a:rPr>
              <a:t>IAMSPE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rgbClr val="1F1F1F"/>
                </a:solidFill>
                <a:latin typeface="Google Sans"/>
              </a:rPr>
              <a:t>Unidades Credenciadas IAMSPE</a:t>
            </a: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pt-BR" b="1" dirty="0">
                <a:solidFill>
                  <a:srgbClr val="1F1F1F"/>
                </a:solidFill>
                <a:latin typeface="Google Sans"/>
              </a:rPr>
              <a:t>SUS</a:t>
            </a:r>
          </a:p>
          <a:p>
            <a:pPr lvl="1" algn="just"/>
            <a:r>
              <a:rPr lang="pt-BR" dirty="0">
                <a:solidFill>
                  <a:srgbClr val="1F1F1F"/>
                </a:solidFill>
                <a:latin typeface="Google Sans"/>
              </a:rPr>
              <a:t>No caso de atestado emitido por convênios médicos ou atendimento médico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particular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a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unidade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deverá realizar o agendamento pericial via </a:t>
            </a:r>
            <a:r>
              <a:rPr lang="pt-BR" b="1" dirty="0" err="1">
                <a:solidFill>
                  <a:srgbClr val="1F1F1F"/>
                </a:solidFill>
                <a:latin typeface="Google Sans"/>
              </a:rPr>
              <a:t>eSisla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.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Ter sido apresentado (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via SOUSP)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no prazo de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24 </a:t>
            </a:r>
            <a:r>
              <a:rPr lang="pt-BR" b="1" dirty="0" err="1">
                <a:solidFill>
                  <a:srgbClr val="1F1F1F"/>
                </a:solidFill>
                <a:latin typeface="Google Sans"/>
              </a:rPr>
              <a:t>hs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úteis a contar do início do afastamento;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Autorização expressa de acesso ao RH das informações do atestado médico;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b="1" dirty="0">
                <a:solidFill>
                  <a:srgbClr val="1F1F1F"/>
                </a:solidFill>
                <a:latin typeface="Google Sans"/>
              </a:rPr>
              <a:t>Atenção: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no caso, o RH responsável pelos servidores da escola é a secretaria da unidade escolar;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b="1" dirty="0">
                <a:solidFill>
                  <a:srgbClr val="1F1F1F"/>
                </a:solidFill>
                <a:latin typeface="Google Sans"/>
              </a:rPr>
              <a:t>Enviar documentação por e-mail ao </a:t>
            </a:r>
            <a:r>
              <a:rPr lang="pt-BR" b="1" u="sng" dirty="0">
                <a:solidFill>
                  <a:srgbClr val="1F1F1F"/>
                </a:solidFill>
                <a:latin typeface="Google Sans"/>
              </a:rPr>
              <a:t>NAP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 para publicação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.</a:t>
            </a:r>
            <a:endParaRPr lang="pt-BR" sz="2500" dirty="0">
              <a:solidFill>
                <a:srgbClr val="1F1F1F"/>
              </a:solidFill>
              <a:latin typeface="Google San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719CF66-1312-3F23-23F4-ABDD9E0C67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4874CE4A-A058-AB33-6FE9-ED7419AD59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F176854B-A3D7-046E-3D9D-D10A847B6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18956FE6-B024-6777-304A-543F3678BA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181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9EA820-6EAF-1F3F-894F-25893A17E3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4CDFB788-7769-A9F5-60BB-D2563FE71224}"/>
              </a:ext>
            </a:extLst>
          </p:cNvPr>
          <p:cNvSpPr txBox="1"/>
          <p:nvPr/>
        </p:nvSpPr>
        <p:spPr>
          <a:xfrm>
            <a:off x="675203" y="166482"/>
            <a:ext cx="10485690" cy="716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sz="2000" dirty="0"/>
          </a:p>
          <a:p>
            <a:pPr algn="ctr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Afastamento por doença infectocontagiosa comprovada por exames laboratoriais</a:t>
            </a:r>
          </a:p>
          <a:p>
            <a:pPr algn="ctr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 (art. 17 </a:t>
            </a:r>
            <a:r>
              <a:rPr lang="pt-BR" sz="2000" b="1" dirty="0" err="1">
                <a:solidFill>
                  <a:srgbClr val="1F1F1F"/>
                </a:solidFill>
                <a:latin typeface="Google Sans"/>
              </a:rPr>
              <a:t>Dec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 69.234/2024)</a:t>
            </a:r>
          </a:p>
          <a:p>
            <a:pPr algn="ctr"/>
            <a:endParaRPr lang="pt-BR" sz="2500" b="1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Atestados de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até 15 dias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de afastamento por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patologia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descrita na relação contida na Portaria DPME 001 de 2025 (DOESP 03/01/2025</a:t>
            </a:r>
            <a:r>
              <a:rPr lang="pt-BR" dirty="0" smtClean="0">
                <a:solidFill>
                  <a:srgbClr val="1F1F1F"/>
                </a:solidFill>
                <a:latin typeface="Google Sans"/>
              </a:rPr>
              <a:t>);</a:t>
            </a:r>
            <a:endParaRPr lang="pt-BR" sz="8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 smtClean="0">
                <a:solidFill>
                  <a:srgbClr val="1F1F1F"/>
                </a:solidFill>
                <a:latin typeface="Google Sans"/>
              </a:rPr>
              <a:t>Obrigatória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a apresentação de exame laboratorial </a:t>
            </a:r>
            <a:r>
              <a:rPr lang="pt-BR" b="1" u="sng" dirty="0">
                <a:solidFill>
                  <a:srgbClr val="1F1F1F"/>
                </a:solidFill>
                <a:latin typeface="Google Sans"/>
              </a:rPr>
              <a:t>positivo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para a patologia prevista na Portaria;</a:t>
            </a:r>
          </a:p>
          <a:p>
            <a:pPr lvl="1" algn="just"/>
            <a:r>
              <a:rPr lang="pt-BR" dirty="0">
                <a:solidFill>
                  <a:srgbClr val="1F1F1F"/>
                </a:solidFill>
                <a:latin typeface="Google Sans"/>
              </a:rPr>
              <a:t>Caso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não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haja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exame laboratorial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comprovando a patologia a unidade deverá realizar o agendamento pericial via </a:t>
            </a:r>
            <a:r>
              <a:rPr lang="pt-BR" dirty="0" err="1">
                <a:solidFill>
                  <a:srgbClr val="1F1F1F"/>
                </a:solidFill>
                <a:latin typeface="Google Sans"/>
              </a:rPr>
              <a:t>eSisla</a:t>
            </a:r>
            <a:endParaRPr lang="pt-BR" dirty="0">
              <a:solidFill>
                <a:srgbClr val="1F1F1F"/>
              </a:solidFill>
              <a:latin typeface="Google Sans"/>
            </a:endParaRPr>
          </a:p>
          <a:p>
            <a:pPr lvl="1" algn="just"/>
            <a:r>
              <a:rPr lang="pt-BR" b="1" dirty="0">
                <a:solidFill>
                  <a:srgbClr val="1F1F1F"/>
                </a:solidFill>
                <a:latin typeface="Google Sans"/>
              </a:rPr>
              <a:t>Não é necessário que o atestado seja do IAMSPE/Credenciadas/SUS</a:t>
            </a:r>
          </a:p>
          <a:p>
            <a:pPr lvl="1" algn="just"/>
            <a:r>
              <a:rPr lang="pt-BR" b="1" dirty="0">
                <a:solidFill>
                  <a:srgbClr val="1F1F1F"/>
                </a:solidFill>
                <a:latin typeface="Google Sans"/>
              </a:rPr>
              <a:t>Não há limitação anual para o afastamento</a:t>
            </a:r>
          </a:p>
          <a:p>
            <a:pPr lvl="1" algn="just"/>
            <a:endParaRPr lang="pt-BR" b="1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Ter sido apresentado (via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SOUSP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) no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prazo de 24 </a:t>
            </a:r>
            <a:r>
              <a:rPr lang="pt-BR" b="1" dirty="0" err="1">
                <a:solidFill>
                  <a:srgbClr val="1F1F1F"/>
                </a:solidFill>
                <a:latin typeface="Google Sans"/>
              </a:rPr>
              <a:t>hs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 úteis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a contar do início do afastamento;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Autorização expressa de acesso ao RH das informações do atestado médico;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b="1" dirty="0">
                <a:solidFill>
                  <a:srgbClr val="1F1F1F"/>
                </a:solidFill>
                <a:latin typeface="Google Sans"/>
              </a:rPr>
              <a:t>Atenção: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no caso, o RH responsável pelos servidores da escola é a secretaria da unidade escolar;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b="1" dirty="0">
                <a:solidFill>
                  <a:srgbClr val="1F1F1F"/>
                </a:solidFill>
                <a:latin typeface="Google Sans"/>
              </a:rPr>
              <a:t>Enviar documentação por e-mail ao NAP para publicação.</a:t>
            </a:r>
            <a:endParaRPr lang="pt-BR" sz="2400" b="1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500" dirty="0">
              <a:solidFill>
                <a:srgbClr val="1F1F1F"/>
              </a:solidFill>
              <a:latin typeface="Google Sans"/>
            </a:endParaRPr>
          </a:p>
          <a:p>
            <a:pPr marL="457200" indent="-457200" algn="just">
              <a:buFont typeface="+mj-lt"/>
              <a:buAutoNum type="arabicPeriod"/>
            </a:pPr>
            <a:endParaRPr lang="pt-BR" sz="2500" dirty="0">
              <a:solidFill>
                <a:srgbClr val="1F1F1F"/>
              </a:solidFill>
              <a:latin typeface="Google San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E48F4F9-E800-5B68-2A3B-9FFCFCB3FB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618E481E-8A17-DA23-3241-E06717C8F0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9C905152-571C-B659-5AA1-AA0F009B9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6D296BDF-59A6-519A-5822-DCFD8DBA38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785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0D4AE8-99C6-D4F8-19EF-1C801A8CF4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7C5E6E11-4DFB-67E0-2FB3-9B43659D3B2E}"/>
              </a:ext>
            </a:extLst>
          </p:cNvPr>
          <p:cNvSpPr txBox="1"/>
          <p:nvPr/>
        </p:nvSpPr>
        <p:spPr>
          <a:xfrm>
            <a:off x="675203" y="166482"/>
            <a:ext cx="10485690" cy="59970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sz="2000" dirty="0"/>
          </a:p>
          <a:p>
            <a:pPr algn="ctr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Dispensa de Perícia</a:t>
            </a:r>
          </a:p>
          <a:p>
            <a:pPr algn="ctr"/>
            <a:endParaRPr lang="pt-BR" sz="2000" b="1" dirty="0">
              <a:solidFill>
                <a:srgbClr val="1F1F1F"/>
              </a:solidFill>
              <a:latin typeface="Google Sans"/>
            </a:endParaRPr>
          </a:p>
          <a:p>
            <a:pPr algn="ctr"/>
            <a:endParaRPr lang="pt-BR" sz="2500" b="1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1F1F1F"/>
                </a:solidFill>
                <a:latin typeface="Google Sans"/>
              </a:rPr>
              <a:t>Caso o servidor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não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 conceda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autorização expressa para acesso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ao atestado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a unidade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, o </a:t>
            </a:r>
            <a:r>
              <a:rPr lang="pt-BR" sz="2000" b="1" u="sng" dirty="0">
                <a:solidFill>
                  <a:srgbClr val="1F1F1F"/>
                </a:solidFill>
                <a:latin typeface="Google Sans"/>
              </a:rPr>
              <a:t>agendamento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 da perícia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deve ser realizado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dirty="0">
                <a:solidFill>
                  <a:srgbClr val="1F1F1F"/>
                </a:solidFill>
                <a:latin typeface="Google Sans"/>
              </a:rPr>
              <a:t>Caso o atestado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não atenda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aos critérios dos artigos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16 e 17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a unidade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deve realizar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agendamento pericial;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rgbClr val="1F1F1F"/>
                </a:solidFill>
                <a:latin typeface="Google Sans"/>
              </a:rPr>
              <a:t>ATENÇÃO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: Não se aplica aos afastamentos por acidente de trabalho, pois, neste caso </a:t>
            </a:r>
            <a:r>
              <a:rPr lang="pt-BR" sz="2000" b="1" dirty="0">
                <a:solidFill>
                  <a:srgbClr val="1F1F1F"/>
                </a:solidFill>
                <a:latin typeface="Google Sans"/>
              </a:rPr>
              <a:t>já existe </a:t>
            </a:r>
            <a:r>
              <a:rPr lang="pt-BR" sz="2000" dirty="0">
                <a:solidFill>
                  <a:srgbClr val="1F1F1F"/>
                </a:solidFill>
                <a:latin typeface="Google Sans"/>
              </a:rPr>
              <a:t>a   necessidade de perícia médica.</a:t>
            </a:r>
          </a:p>
          <a:p>
            <a:pPr marL="457200" indent="-457200" algn="just">
              <a:buFont typeface="+mj-lt"/>
              <a:buAutoNum type="arabicPeriod"/>
            </a:pPr>
            <a:endParaRPr lang="pt-BR" sz="2500" dirty="0">
              <a:solidFill>
                <a:srgbClr val="1F1F1F"/>
              </a:solidFill>
              <a:latin typeface="Google Sans"/>
            </a:endParaRPr>
          </a:p>
          <a:p>
            <a:pPr marL="457200" indent="-457200" algn="just">
              <a:buFont typeface="+mj-lt"/>
              <a:buAutoNum type="arabicPeriod"/>
            </a:pPr>
            <a:endParaRPr lang="pt-BR" sz="2500" dirty="0">
              <a:solidFill>
                <a:srgbClr val="1F1F1F"/>
              </a:solidFill>
              <a:latin typeface="Google Sans"/>
            </a:endParaRPr>
          </a:p>
          <a:p>
            <a:pPr marL="457200" indent="-457200" algn="just">
              <a:buFont typeface="+mj-lt"/>
              <a:buAutoNum type="arabicPeriod"/>
            </a:pPr>
            <a:endParaRPr lang="pt-BR" sz="2500" dirty="0">
              <a:solidFill>
                <a:srgbClr val="1F1F1F"/>
              </a:solidFill>
              <a:latin typeface="Google San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B4FE247-8A1B-6F32-CBD3-DEDAF3C59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4531439E-75A4-AAF4-07D2-94AD0D9B66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4C5D5CD2-77BF-822E-5C1C-519617DCE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ADE902E4-B737-C73A-0B89-BDB91C00E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72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4B0D9-5D8A-6F19-589F-CE16491E3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0293C42B-444A-1E1D-41BB-2BCC217E206A}"/>
              </a:ext>
            </a:extLst>
          </p:cNvPr>
          <p:cNvSpPr txBox="1"/>
          <p:nvPr/>
        </p:nvSpPr>
        <p:spPr>
          <a:xfrm>
            <a:off x="675203" y="166482"/>
            <a:ext cx="10485690" cy="5073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2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sz="2000" dirty="0"/>
          </a:p>
          <a:p>
            <a:pPr algn="ctr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Dispensa de Perícia</a:t>
            </a:r>
          </a:p>
          <a:p>
            <a:pPr algn="ctr"/>
            <a:r>
              <a:rPr lang="pt-BR" sz="2800" b="1" dirty="0">
                <a:solidFill>
                  <a:srgbClr val="1F1F1F"/>
                </a:solidFill>
                <a:latin typeface="Google Sans"/>
              </a:rPr>
              <a:t>Qual a </a:t>
            </a:r>
            <a:r>
              <a:rPr lang="pt-BR" sz="2800" b="1" dirty="0" smtClean="0">
                <a:solidFill>
                  <a:srgbClr val="1F1F1F"/>
                </a:solidFill>
                <a:latin typeface="Google Sans"/>
              </a:rPr>
              <a:t>documentação </a:t>
            </a:r>
            <a:r>
              <a:rPr lang="pt-BR" sz="2800" b="1" dirty="0">
                <a:solidFill>
                  <a:srgbClr val="1F1F1F"/>
                </a:solidFill>
                <a:latin typeface="Google Sans"/>
              </a:rPr>
              <a:t>a ser enviada a DE?</a:t>
            </a:r>
          </a:p>
          <a:p>
            <a:pPr algn="ctr"/>
            <a:endParaRPr lang="pt-BR" sz="2000" b="1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rgbClr val="1F1F1F"/>
                </a:solidFill>
                <a:latin typeface="Google Sans"/>
              </a:rPr>
              <a:t>Ofício do Diretor de escola/Escolar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rgbClr val="1F1F1F"/>
                </a:solidFill>
                <a:latin typeface="Google Sans"/>
              </a:rPr>
              <a:t>Declaração do Diretor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rgbClr val="1F1F1F"/>
                </a:solidFill>
                <a:latin typeface="Google Sans"/>
              </a:rPr>
              <a:t>Atestado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rgbClr val="1F1F1F"/>
                </a:solidFill>
                <a:latin typeface="Google Sans"/>
              </a:rPr>
              <a:t>Exame laboratorial (apenas caso seja pelo artigo 17)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sz="2000" b="1" dirty="0">
                <a:solidFill>
                  <a:srgbClr val="1F1F1F"/>
                </a:solidFill>
                <a:latin typeface="Google Sans"/>
              </a:rPr>
              <a:t>Lauda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pt-BR" sz="2000" b="1" dirty="0">
              <a:solidFill>
                <a:srgbClr val="1F1F1F"/>
              </a:solidFill>
              <a:latin typeface="Google San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676BE84-7D17-187E-7B99-5F3C32F82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49A1EA73-7396-A3D9-7E96-93F08D362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42770A83-BA7F-B4AF-EE0D-0730D7B43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713EDAB3-938D-A694-B1BF-8865D4C05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6326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E4B0D9-5D8A-6F19-589F-CE16491E3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0293C42B-444A-1E1D-41BB-2BCC217E206A}"/>
              </a:ext>
            </a:extLst>
          </p:cNvPr>
          <p:cNvSpPr txBox="1"/>
          <p:nvPr/>
        </p:nvSpPr>
        <p:spPr>
          <a:xfrm>
            <a:off x="399011" y="166482"/>
            <a:ext cx="11197244" cy="5843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pt-BR" dirty="0"/>
          </a:p>
          <a:p>
            <a:pPr algn="ctr">
              <a:lnSpc>
                <a:spcPct val="115000"/>
              </a:lnSpc>
              <a:spcAft>
                <a:spcPts val="600"/>
              </a:spcAft>
            </a:pPr>
            <a:r>
              <a:rPr lang="pt-BR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NOVO REGULAMENTO DE PERÍCIAS MÉDICAS E SAÚDE OCUPACIONAL DO ESTADO DE SÃO PAULO</a:t>
            </a:r>
            <a:endParaRPr lang="pt-B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pt-BR" sz="2000" dirty="0"/>
          </a:p>
          <a:p>
            <a:pPr algn="ctr"/>
            <a:r>
              <a:rPr lang="pt-BR" sz="2000" b="1" dirty="0">
                <a:solidFill>
                  <a:srgbClr val="1F1F1F"/>
                </a:solidFill>
                <a:latin typeface="Google Sans"/>
              </a:rPr>
              <a:t>Dispensa de Perícia - Resumo</a:t>
            </a:r>
          </a:p>
          <a:p>
            <a:pPr algn="ctr"/>
            <a:endParaRPr lang="pt-BR" sz="2000" b="1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O afastamento é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superior a 15 dias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(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16 dias ou mais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)? –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N</a:t>
            </a:r>
            <a:r>
              <a:rPr lang="pt-BR" b="1" dirty="0" smtClean="0">
                <a:solidFill>
                  <a:srgbClr val="1F1F1F"/>
                </a:solidFill>
                <a:latin typeface="Google Sans"/>
              </a:rPr>
              <a:t>ecessário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perícia</a:t>
            </a:r>
          </a:p>
          <a:p>
            <a:pPr algn="just"/>
            <a:endParaRPr lang="pt-BR" dirty="0">
              <a:solidFill>
                <a:srgbClr val="1F1F1F"/>
              </a:solidFill>
              <a:latin typeface="Google Sans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O afastamento é de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6 a 15 dias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?</a:t>
            </a:r>
          </a:p>
          <a:p>
            <a:pPr algn="just"/>
            <a:r>
              <a:rPr lang="pt-BR" dirty="0">
                <a:solidFill>
                  <a:srgbClr val="1F1F1F"/>
                </a:solidFill>
                <a:latin typeface="Google Sans"/>
              </a:rPr>
              <a:t>	– Existe exame laboratorial positivo e mais o atestado? -&gt;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Publicação pelo art. 17</a:t>
            </a:r>
          </a:p>
          <a:p>
            <a:pPr algn="just"/>
            <a:r>
              <a:rPr lang="pt-BR" dirty="0">
                <a:solidFill>
                  <a:srgbClr val="1F1F1F"/>
                </a:solidFill>
                <a:latin typeface="Google Sans"/>
              </a:rPr>
              <a:t>	–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Não existe exame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laboratorial positivo -&gt;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Necessário </a:t>
            </a:r>
            <a:r>
              <a:rPr lang="pt-BR" b="1" dirty="0" smtClean="0">
                <a:solidFill>
                  <a:srgbClr val="1F1F1F"/>
                </a:solidFill>
                <a:latin typeface="Google Sans"/>
              </a:rPr>
              <a:t>perícia</a:t>
            </a:r>
            <a:endParaRPr lang="pt-BR" b="1" dirty="0">
              <a:solidFill>
                <a:srgbClr val="1F1F1F"/>
              </a:solidFill>
              <a:latin typeface="Google Sans"/>
            </a:endParaRPr>
          </a:p>
          <a:p>
            <a:pPr algn="just"/>
            <a:endParaRPr lang="pt-BR" dirty="0">
              <a:solidFill>
                <a:srgbClr val="1F1F1F"/>
              </a:solidFill>
              <a:latin typeface="Google Sans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dirty="0">
                <a:solidFill>
                  <a:srgbClr val="1F1F1F"/>
                </a:solidFill>
                <a:latin typeface="Google Sans"/>
              </a:rPr>
              <a:t>O afastamento é de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1 a 5 dias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?</a:t>
            </a:r>
          </a:p>
          <a:p>
            <a:pPr algn="just"/>
            <a:r>
              <a:rPr lang="pt-BR" dirty="0">
                <a:solidFill>
                  <a:srgbClr val="1F1F1F"/>
                </a:solidFill>
                <a:latin typeface="Google Sans"/>
              </a:rPr>
              <a:t>	– Se o atestado for  identificado como do IAMSPE, Credenciada ou SUS -&gt;   A Publicação  será feita pelo art. 16, mas observar,  se existe  saldo dos 15 dias, no período de 1 ano.</a:t>
            </a:r>
          </a:p>
          <a:p>
            <a:pPr algn="just"/>
            <a:r>
              <a:rPr lang="pt-BR" dirty="0">
                <a:solidFill>
                  <a:srgbClr val="1F1F1F"/>
                </a:solidFill>
                <a:latin typeface="Google Sans"/>
              </a:rPr>
              <a:t>	– O servidor já teve publicação de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15 dias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nos termos do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art. 16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dentro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de 1 ano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-&gt;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Necessário perícia</a:t>
            </a:r>
          </a:p>
          <a:p>
            <a:pPr algn="just"/>
            <a:r>
              <a:rPr lang="pt-BR" dirty="0">
                <a:solidFill>
                  <a:srgbClr val="1F1F1F"/>
                </a:solidFill>
                <a:latin typeface="Google Sans"/>
              </a:rPr>
              <a:t>	– O atestado é de clínica/médico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particular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-&gt; Necessário perícia</a:t>
            </a:r>
          </a:p>
          <a:p>
            <a:pPr algn="just"/>
            <a:endParaRPr lang="pt-BR" dirty="0">
              <a:solidFill>
                <a:srgbClr val="1F1F1F"/>
              </a:solidFill>
              <a:latin typeface="Google Sans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b="1" dirty="0" smtClean="0">
                <a:solidFill>
                  <a:srgbClr val="1F1F1F"/>
                </a:solidFill>
                <a:highlight>
                  <a:srgbClr val="FFFF00"/>
                </a:highlight>
                <a:latin typeface="Google Sans"/>
              </a:rPr>
              <a:t>ATENÇÃO:</a:t>
            </a:r>
            <a:r>
              <a:rPr lang="pt-BR" dirty="0" smtClean="0">
                <a:solidFill>
                  <a:srgbClr val="1F1F1F"/>
                </a:solidFill>
                <a:latin typeface="Google Sans"/>
              </a:rPr>
              <a:t> Caso 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a unidade escolar encaminhe para publicação situação(</a:t>
            </a:r>
            <a:r>
              <a:rPr lang="pt-BR" dirty="0" err="1">
                <a:solidFill>
                  <a:srgbClr val="1F1F1F"/>
                </a:solidFill>
                <a:latin typeface="Google Sans"/>
              </a:rPr>
              <a:t>ões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) em desacordo com os </a:t>
            </a:r>
            <a:r>
              <a:rPr lang="pt-BR" dirty="0" err="1">
                <a:solidFill>
                  <a:srgbClr val="1F1F1F"/>
                </a:solidFill>
                <a:latin typeface="Google Sans"/>
              </a:rPr>
              <a:t>arts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. 16 e 17, o servidor </a:t>
            </a:r>
            <a:r>
              <a:rPr lang="pt-BR" b="1" dirty="0">
                <a:solidFill>
                  <a:srgbClr val="1F1F1F"/>
                </a:solidFill>
                <a:latin typeface="Google Sans"/>
              </a:rPr>
              <a:t>inevitavelmente</a:t>
            </a:r>
            <a:r>
              <a:rPr lang="pt-BR" dirty="0">
                <a:solidFill>
                  <a:srgbClr val="1F1F1F"/>
                </a:solidFill>
                <a:latin typeface="Google Sans"/>
              </a:rPr>
              <a:t> assumirá as faltas referentes ao(s) período(s)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676BE84-7D17-187E-7B99-5F3C32F82F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1" name="Rectangle 31">
            <a:extLst>
              <a:ext uri="{FF2B5EF4-FFF2-40B4-BE49-F238E27FC236}">
                <a16:creationId xmlns:a16="http://schemas.microsoft.com/office/drawing/2014/main" id="{49A1EA73-7396-A3D9-7E96-93F08D362A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14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2" name="Rectangle 32">
            <a:extLst>
              <a:ext uri="{FF2B5EF4-FFF2-40B4-BE49-F238E27FC236}">
                <a16:creationId xmlns:a16="http://schemas.microsoft.com/office/drawing/2014/main" id="{42770A83-BA7F-B4AF-EE0D-0730D7B43F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716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pt-BR" altLang="pt-B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47">
            <a:extLst>
              <a:ext uri="{FF2B5EF4-FFF2-40B4-BE49-F238E27FC236}">
                <a16:creationId xmlns:a16="http://schemas.microsoft.com/office/drawing/2014/main" id="{713EDAB3-938D-A694-B1BF-8865D4C05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385" y="201611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1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t-BR" altLang="pt-B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250940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1385</Words>
  <Application>Microsoft Office PowerPoint</Application>
  <PresentationFormat>Widescreen</PresentationFormat>
  <Paragraphs>230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1" baseType="lpstr">
      <vt:lpstr>Aptos</vt:lpstr>
      <vt:lpstr>Arial</vt:lpstr>
      <vt:lpstr>Calibri</vt:lpstr>
      <vt:lpstr>Google Sans</vt:lpstr>
      <vt:lpstr>Times New Roman</vt:lpstr>
      <vt:lpstr>Wingdings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Thiago Rocha</dc:creator>
  <cp:lastModifiedBy>Roberto</cp:lastModifiedBy>
  <cp:revision>30</cp:revision>
  <dcterms:created xsi:type="dcterms:W3CDTF">2023-03-16T21:20:46Z</dcterms:created>
  <dcterms:modified xsi:type="dcterms:W3CDTF">2025-04-17T18:12:39Z</dcterms:modified>
</cp:coreProperties>
</file>