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0"/>
  </p:notesMasterIdLst>
  <p:sldIdLst>
    <p:sldId id="256" r:id="rId5"/>
    <p:sldId id="578" r:id="rId6"/>
    <p:sldId id="258" r:id="rId7"/>
    <p:sldId id="293" r:id="rId8"/>
    <p:sldId id="614" r:id="rId9"/>
    <p:sldId id="260" r:id="rId10"/>
    <p:sldId id="603" r:id="rId11"/>
    <p:sldId id="604" r:id="rId12"/>
    <p:sldId id="596" r:id="rId13"/>
    <p:sldId id="605" r:id="rId14"/>
    <p:sldId id="606" r:id="rId15"/>
    <p:sldId id="607" r:id="rId16"/>
    <p:sldId id="608" r:id="rId17"/>
    <p:sldId id="609" r:id="rId18"/>
    <p:sldId id="612" r:id="rId19"/>
    <p:sldId id="613" r:id="rId20"/>
    <p:sldId id="593" r:id="rId21"/>
    <p:sldId id="587" r:id="rId22"/>
    <p:sldId id="602" r:id="rId23"/>
    <p:sldId id="591" r:id="rId24"/>
    <p:sldId id="594" r:id="rId25"/>
    <p:sldId id="588" r:id="rId26"/>
    <p:sldId id="585" r:id="rId27"/>
    <p:sldId id="576" r:id="rId28"/>
    <p:sldId id="577" r:id="rId29"/>
  </p:sldIdLst>
  <p:sldSz cx="12192000" cy="6858000"/>
  <p:notesSz cx="6858000" cy="9144000"/>
  <p:embeddedFontLs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5516AD-6C21-EEB9-9B35-28B1E084D173}" name="Cassia de Melo" initials="CM" userId="S::cmelo@vanzolini-ead.org.br::f55a2ed5-63c1-4ab8-87b2-b44a59656b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474"/>
    <a:srgbClr val="FE5470"/>
    <a:srgbClr val="FD1D43"/>
    <a:srgbClr val="DBDBDB"/>
    <a:srgbClr val="FE506D"/>
    <a:srgbClr val="FFFFFF"/>
    <a:srgbClr val="3A2859"/>
    <a:srgbClr val="E2E2E2"/>
    <a:srgbClr val="F6F5F5"/>
    <a:srgbClr val="0E2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8394B-1B86-9A9C-75ED-E70EAC94E9AC}" v="820" dt="2025-02-27T20:24:33.086"/>
    <p1510:client id="{6988C64A-0098-DBCD-B427-3771CB7A2F8F}" v="155" dt="2025-02-26T19:22:51.365"/>
    <p1510:client id="{7300F6C0-8574-9E84-C3E7-DD6E8CE33F99}" v="340" dt="2025-02-27T20:27:41.482"/>
    <p1510:client id="{9B10CE15-246C-E446-494E-D69DDC05B7BE}" v="62" dt="2025-02-27T19:06:47.858"/>
    <p1510:client id="{A17EA2A4-E92C-DB20-A033-4F26E3739B1E}" v="304" dt="2025-02-27T20:22:55.643"/>
    <p1510:client id="{BBCB4279-819E-24DC-4D96-582F99E73F2D}" v="884" dt="2025-02-26T18:56:48.988"/>
    <p1510:client id="{E779707E-EB3E-EE84-8441-0F29BEF946E5}" v="315" dt="2025-02-27T17:22:52.709"/>
    <p1510:client id="{FAC067DC-C621-7F8E-FFF9-ED639E41580D}" v="9" dt="2025-02-27T21:11:59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8D13-9AE9-4E95-A17F-566A3AF13158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318DB-5464-4418-8713-E85453138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85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22167-1035-11A8-7800-B61F22F46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24BD15-122E-C5A7-0E48-2F54474A9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04743A-94D3-655F-CEE9-BD0996773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E82DA-9DD7-CF7F-1B93-AD3073B017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F637D-3037-4FC6-961A-14A5A1CB1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9A417-2F80-B868-1A36-9E6F530DA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8D0913-BB80-0B5B-5E36-DD5282FE9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54750-7A6F-A7E9-BE31-CA830DE6C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14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AB509-3EAD-73C1-0C3F-4D530F621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FC656-4F57-112B-7EDC-AAE1EAF9A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8EC68-8D06-7F41-455A-185367373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14E6F-B36B-8BF8-56FF-D03AF19E0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0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4DDA3-88AA-09DB-780A-76CEB6C9E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7C0F08-2D60-3423-D367-FAF1B6D62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EF648-286A-49D2-0600-96364264E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97C6B-0EC3-3027-FE43-CD38D9EC0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72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9AF44-6AA3-EECF-1F50-0A546E130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8B0D29-0507-D490-722E-74B99ADFA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0F449-368C-E62C-47DE-CE585A6DC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2DAFE-0B21-D04A-0A1E-3BFAB69BC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A6E34-E9AD-5262-954C-190A1460B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C3258-AA13-B818-3EA6-0F0F28B2E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957E1-3635-39BB-91CA-CA793C8FA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308DD-E2D5-1CBB-F1F8-C4DB77CAD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3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61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76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13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1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B2613-5804-C1D9-2CD3-A216E7BEB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5550C-DDA6-AA5A-0ACB-FA9D3DCD9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F45615-CEB4-048E-F043-DA240C369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8EC1B-FCB2-A00E-5682-44B3E28E8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07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5AECD-7B70-D81A-5D5C-E10AF7ED8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60F4FD6-BFB7-C2C0-74A9-E1133EA64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6B151A3-530B-DB2A-E67C-9F219C6AF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D89F8B-6BFF-FB3F-946B-940221AD5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318DB-5464-4418-8713-E854531387B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005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F007A-9E8A-73B8-F5C3-8A513ABA9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6E70BFC-457B-6DCB-5DB7-8694F3E26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22AEDE-84FE-FD80-3050-E957A2F4A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1A9661-89CC-0F7D-FEAE-AC94D1D1B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318DB-5464-4418-8713-E854531387BC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87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318DB-5464-4418-8713-E854531387B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3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966AB-8F96-FFDF-79AE-8E503C73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8195E69-175D-6E97-84E2-7778F0DFD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443E991-368E-10B8-86DD-1034C4A37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332911-31C3-0D2E-C6E1-70B79A93F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318DB-5464-4418-8713-E854531387B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6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3F96D-3ED2-D1AA-5710-BC496AABC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D27464-587F-F585-2731-85514244C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3BBE9F-0CA1-281B-3F0B-5067A5EF2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0BCF6-0DAD-F3A9-3F45-02C897BD2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8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2A2B0-23CF-C307-DA9B-35E95428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E850DC-FDD0-2195-05C1-DC81A2881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A13639-BDB5-8F18-62C6-B7F912881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0F8F-1922-8C31-3601-B007060E88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E22BE-91DF-0F83-B85A-83894B8D7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E81C5-EB7A-D7A7-3EE5-5082E1E78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059F9-3088-6225-7E6C-1EF84A6E1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7FF0F-7D99-D893-582B-2F0A1C6B43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65885-7CAE-833F-9FCC-5152C77AD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06EE2C-2717-658B-961A-715497449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ACFC60-1E48-31C4-4D1C-C5D24908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17AF-D7FD-41E6-8E55-C9441F6095EE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9654E2-4B1F-AC1F-ADF2-0B90384F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ACE2E4-D54E-536B-BD53-5C247735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0A4A-F797-400D-9CA3-D219601271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42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8E60E-EC7F-3AD1-FD7E-D82C1A82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BAEAD7-3B8C-0687-9DC5-0782D042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BBC90F-5DD2-00B7-8250-F8CB0F49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17AF-D7FD-41E6-8E55-C9441F6095EE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F40D35-7733-6214-433B-B33877E7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3F0D91-86D2-3C0F-7B20-A171B32E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0A4A-F797-400D-9CA3-D219601271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75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52E9A3-3531-E972-9EAF-0E01FF98E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DEB6C1-0AA7-8CB6-4201-6BC44A9EF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17F594-2833-6549-DC59-284AB326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17AF-D7FD-41E6-8E55-C9441F6095EE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17B3A6-39C6-50EC-B66E-588A59764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A2FBB8-11A0-DE88-C672-D8840985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0A4A-F797-400D-9CA3-D219601271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75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616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06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13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38725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63907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424301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778059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406615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634F2-5B9A-1BC4-84E0-20E5FA9F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22E739-B949-8FF4-92A7-2B617F539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ED1C4D-E7C8-F380-6EA9-24856ED8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17AF-D7FD-41E6-8E55-C9441F6095EE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F45F1-48A0-7D14-C461-70ABA4A0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915CA3-EF9B-131B-B265-C54E905F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0A4A-F797-400D-9CA3-D219601271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33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935EF-77B3-78F6-8DAD-BEDEB19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A85ED2-5E4F-E9F9-DBC8-A191FBBDC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C5DE95-9C1E-F597-9341-20A89A68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17AF-D7FD-41E6-8E55-C9441F6095EE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657377-5C6F-CC82-7B0C-844BE56F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2443E7-DE02-53CC-5EA3-AC825011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0A4A-F797-400D-9CA3-D219601271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72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47E07-EBF4-F06C-A324-390804F9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DCBEBA-E727-AA36-FA70-C5DE1F000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35F691-C827-7DB1-5A61-756594ABC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2CAC36-3816-EA31-E49A-A85ECFA5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17AF-D7FD-41E6-8E55-C9441F6095EE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865331-334E-8B36-F743-369ED0BD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5EFBC4-C50B-173B-0C19-D6089F40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0A4A-F797-400D-9CA3-D219601271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12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E08F7-992C-F3BA-C635-75677AB0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CF8705-0778-227D-BD4E-DFA4A5C27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89FEB8-1987-55AD-6739-5390CFD46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323FE3D-DF7F-5B3D-B9B2-CD08C548D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F24A711-F113-CE50-3C01-B5D1D1EF9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C0A55B-B0AB-7950-FDFA-7359B47B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17AF-D7FD-41E6-8E55-C9441F6095EE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191737-EADA-7D54-928A-253197DB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CD9144-DDB9-BE3B-5A73-48C188F3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0A4A-F797-400D-9CA3-D219601271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67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885D1-D7E4-870E-7514-775CE736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50C2376-D714-1EDE-136C-9A8833B5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17AF-D7FD-41E6-8E55-C9441F6095EE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C4145E-3E5E-3B3A-4730-43334CB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FFBBA9-8367-F672-5139-BD717015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0A4A-F797-400D-9CA3-D219601271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81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CBC7E0-B7BD-031A-85C7-717BCECE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17AF-D7FD-41E6-8E55-C9441F6095EE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9998D3-9F2B-E26D-5AE4-2E7468F7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A6C4A0-65B4-6F9C-6375-1B5D6FA6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0A4A-F797-400D-9CA3-D219601271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23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B3822-0E47-8682-5ADE-1C09737C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C14031-5A7C-2640-75BB-8ED18215E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8DD264-22C2-DCA9-2DFB-363EB25C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A904B8-659D-B70C-C875-2A6FA07A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17AF-D7FD-41E6-8E55-C9441F6095EE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08048E-5927-2681-2470-EFF15379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2412DE-4B1B-29C7-4AC8-062C1FE3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0A4A-F797-400D-9CA3-D219601271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03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03AEE-C8EB-2C5C-0A40-19819CAB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132E8D-A84D-4678-B2A7-4F8B9DB8E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18CE85-7EA4-2CC7-94EB-3086934A9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CC8EB6-75F0-7453-85B5-5C384149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17AF-D7FD-41E6-8E55-C9441F6095EE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9B5B27-C4DE-BD81-C62B-2BF0006D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7A5D1C-3EEB-707B-3807-8F523DC9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0A4A-F797-400D-9CA3-D219601271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39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01FCF6-A508-C4C1-FCDE-E78AFF8E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2AA20F-DE57-9AD5-4E7B-1D73AD95F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E8480E-9B89-E55D-2266-091BE6F98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17AF-D7FD-41E6-8E55-C9441F6095EE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690AD8-41CC-5351-E243-200444254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D6F714-D187-6159-90A9-608DFAC3C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0A4A-F797-400D-9CA3-D219601271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4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7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saladofuturo.educacao.sp.gov.br/" TargetMode="Externa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/>
          <p:nvPr/>
        </p:nvSpPr>
        <p:spPr>
          <a:xfrm>
            <a:off x="8558735" y="5109515"/>
            <a:ext cx="35322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Montserrat"/>
                <a:cs typeface="Montserrat"/>
                <a:sym typeface="Montserrat"/>
              </a:rPr>
              <a:t>ORIENTAÇÃO TÉCNICA</a:t>
            </a:r>
            <a:endParaRPr lang="pt-BR" sz="1800" b="1" i="0" u="none" strike="noStrike" cap="none">
              <a:solidFill>
                <a:srgbClr val="000000"/>
              </a:solidFill>
              <a:latin typeface="Arial"/>
              <a:ea typeface="Montserrat"/>
              <a:cs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pt-BR" b="1">
                <a:latin typeface="Arial"/>
                <a:ea typeface="Montserrat"/>
                <a:cs typeface="Montserrat"/>
                <a:sym typeface="Montserrat"/>
              </a:rPr>
              <a:t>27</a:t>
            </a:r>
            <a:r>
              <a:rPr lang="pt-BR" sz="1800" b="1">
                <a:latin typeface="Arial"/>
                <a:ea typeface="Montserrat"/>
                <a:cs typeface="Montserrat"/>
                <a:sym typeface="Montserrat"/>
              </a:rPr>
              <a:t> </a:t>
            </a: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Montserrat"/>
                <a:cs typeface="Montserrat"/>
                <a:sym typeface="Montserrat"/>
              </a:rPr>
              <a:t>de </a:t>
            </a:r>
            <a:r>
              <a:rPr lang="pt-BR" b="1" i="0" u="none" strike="noStrike" cap="none">
                <a:solidFill>
                  <a:srgbClr val="000000"/>
                </a:solidFill>
                <a:latin typeface="Arial"/>
                <a:ea typeface="Montserrat"/>
                <a:cs typeface="Montserrat"/>
                <a:sym typeface="Montserrat"/>
              </a:rPr>
              <a:t>fevereiro</a:t>
            </a:r>
            <a:r>
              <a:rPr lang="pt-BR" sz="1800" b="1">
                <a:latin typeface="Arial"/>
                <a:ea typeface="Montserrat"/>
                <a:cs typeface="Montserrat"/>
                <a:sym typeface="Montserrat"/>
              </a:rPr>
              <a:t> de </a:t>
            </a: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Montserrat"/>
                <a:cs typeface="Montserrat"/>
                <a:sym typeface="Montserrat"/>
              </a:rPr>
              <a:t>202</a:t>
            </a:r>
            <a:r>
              <a:rPr lang="pt-BR" sz="1800" b="1">
                <a:latin typeface="Arial"/>
                <a:ea typeface="Montserrat"/>
                <a:cs typeface="Montserrat"/>
                <a:sym typeface="Montserrat"/>
              </a:rPr>
              <a:t>5</a:t>
            </a:r>
            <a:endParaRPr lang="pt-BR" sz="1200" b="0" i="0" u="none" strike="noStrike" cap="none">
              <a:latin typeface="Arial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B3F91-C214-E8FD-840B-2BC39AD89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93F1290-E779-26A5-1B70-2284A18A5531}"/>
              </a:ext>
            </a:extLst>
          </p:cNvPr>
          <p:cNvSpPr/>
          <p:nvPr/>
        </p:nvSpPr>
        <p:spPr>
          <a:xfrm>
            <a:off x="1174458" y="523560"/>
            <a:ext cx="9308029" cy="1120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ENSINO MÉDIO NOTURNO-2025</a:t>
            </a:r>
          </a:p>
          <a:p>
            <a:pPr algn="ctr"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  <a:p>
            <a:pPr algn="ctr">
              <a:lnSpc>
                <a:spcPts val="4625"/>
              </a:lnSpc>
            </a:pPr>
            <a:endParaRPr lang="en-US" sz="3600" b="1">
              <a:solidFill>
                <a:srgbClr val="4B3474"/>
              </a:solidFill>
              <a:latin typeface="Arial" panose="020B0604020202020204" pitchFamily="34" charset="0"/>
              <a:ea typeface="Crimson Pro Semi Bold" pitchFamily="34" charset="-122"/>
              <a:cs typeface="Arial" panose="020B0604020202020204" pitchFamily="34" charset="0"/>
            </a:endParaRP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E9A43AD1-BC9A-ADD7-4532-56653CC30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EC0DEC2-DB65-4B09-D2BA-64CE68F5C611}"/>
              </a:ext>
            </a:extLst>
          </p:cNvPr>
          <p:cNvSpPr txBox="1"/>
          <p:nvPr/>
        </p:nvSpPr>
        <p:spPr>
          <a:xfrm>
            <a:off x="3849037" y="5410060"/>
            <a:ext cx="4161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LÍNGUA INGLESA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D6CA805-D216-CE0B-4BCF-4B5B4705DC1D}"/>
              </a:ext>
            </a:extLst>
          </p:cNvPr>
          <p:cNvSpPr txBox="1"/>
          <p:nvPr/>
        </p:nvSpPr>
        <p:spPr>
          <a:xfrm>
            <a:off x="3673005" y="3044646"/>
            <a:ext cx="4520310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000" b="1">
                <a:solidFill>
                  <a:srgbClr val="4B3474"/>
                </a:solidFill>
                <a:latin typeface="Arial"/>
                <a:cs typeface="Arial"/>
              </a:rPr>
              <a:t>EMPREENDEDORISMO</a:t>
            </a:r>
            <a:endParaRPr lang="pt-BR" sz="3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4B95950-E47C-C32B-C8FC-6AD3E5FD2FB3}"/>
              </a:ext>
            </a:extLst>
          </p:cNvPr>
          <p:cNvSpPr txBox="1"/>
          <p:nvPr/>
        </p:nvSpPr>
        <p:spPr>
          <a:xfrm>
            <a:off x="4038135" y="3860302"/>
            <a:ext cx="3791736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000" b="1">
                <a:solidFill>
                  <a:srgbClr val="4B3474"/>
                </a:solidFill>
                <a:latin typeface="Arial"/>
                <a:cs typeface="Arial"/>
              </a:rPr>
              <a:t>PROGRAMAÇÃO</a:t>
            </a:r>
            <a:endParaRPr lang="pt-BR" sz="3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B57FBA7-704A-1E92-CBFC-080ED4AC80A1}"/>
              </a:ext>
            </a:extLst>
          </p:cNvPr>
          <p:cNvSpPr txBox="1"/>
          <p:nvPr/>
        </p:nvSpPr>
        <p:spPr>
          <a:xfrm>
            <a:off x="3956419" y="4677579"/>
            <a:ext cx="44767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4B3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 DE VIDA</a:t>
            </a:r>
            <a:endParaRPr kumimoji="0" lang="pt-BR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C49BDEC8-6A3D-448C-2CBC-9603D4E91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2872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B0E3DE7-4397-B740-59EE-CAD43CB1BDBE}"/>
              </a:ext>
            </a:extLst>
          </p:cNvPr>
          <p:cNvSpPr txBox="1"/>
          <p:nvPr/>
        </p:nvSpPr>
        <p:spPr>
          <a:xfrm>
            <a:off x="2603653" y="1997725"/>
            <a:ext cx="69938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FE506D"/>
                </a:solidFill>
                <a:latin typeface="Arial"/>
                <a:cs typeface="Arial"/>
              </a:rPr>
              <a:t>2ª Série do Ensino Médio</a:t>
            </a:r>
            <a:r>
              <a:rPr lang="pt-BR" sz="4000">
                <a:latin typeface="Arial"/>
                <a:cs typeface="Arial"/>
              </a:rPr>
              <a:t>​</a:t>
            </a:r>
            <a:endParaRPr lang="pt-BR"/>
          </a:p>
        </p:txBody>
      </p:sp>
      <p:sp>
        <p:nvSpPr>
          <p:cNvPr id="3" name="Retângulo: Canto Dobrado 2">
            <a:extLst>
              <a:ext uri="{FF2B5EF4-FFF2-40B4-BE49-F238E27FC236}">
                <a16:creationId xmlns:a16="http://schemas.microsoft.com/office/drawing/2014/main" id="{B49C01B4-9932-51B9-9A8D-805923A11B84}"/>
              </a:ext>
            </a:extLst>
          </p:cNvPr>
          <p:cNvSpPr/>
          <p:nvPr/>
        </p:nvSpPr>
        <p:spPr>
          <a:xfrm>
            <a:off x="3561033" y="2704690"/>
            <a:ext cx="4748848" cy="3787045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B49D5C-FE21-A7A4-6596-5ABC19079074}"/>
              </a:ext>
            </a:extLst>
          </p:cNvPr>
          <p:cNvSpPr txBox="1"/>
          <p:nvPr/>
        </p:nvSpPr>
        <p:spPr>
          <a:xfrm>
            <a:off x="712424" y="2924979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4C4C4D"/>
                </a:solidFill>
                <a:latin typeface="Arial"/>
                <a:cs typeface="Arial"/>
              </a:rPr>
              <a:t>IF- </a:t>
            </a:r>
            <a:r>
              <a:rPr lang="en-US" sz="3000" b="1" err="1">
                <a:solidFill>
                  <a:srgbClr val="4C4C4D"/>
                </a:solidFill>
                <a:latin typeface="Arial"/>
                <a:cs typeface="Arial"/>
              </a:rPr>
              <a:t>Exatas</a:t>
            </a:r>
            <a:r>
              <a:rPr lang="en-US" sz="3000" b="1">
                <a:solidFill>
                  <a:srgbClr val="4C4C4D"/>
                </a:solidFill>
                <a:latin typeface="Arial"/>
                <a:cs typeface="Arial"/>
              </a:rPr>
              <a:t> (CNT-MAT)</a:t>
            </a:r>
            <a:r>
              <a:rPr lang="pt-BR" sz="3000">
                <a:latin typeface="Arial"/>
                <a:cs typeface="Arial"/>
              </a:rPr>
              <a:t>​</a:t>
            </a:r>
            <a:endParaRPr lang="pt-BR"/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68D8E96A-856A-BF50-4974-DF6DE1D35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468" y="3937611"/>
            <a:ext cx="818921" cy="8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2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93FA9-C7DD-7BDC-41FF-6C65CE526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0B82C86-EBA8-F3F2-8BE3-7D0FB2A75E59}"/>
              </a:ext>
            </a:extLst>
          </p:cNvPr>
          <p:cNvSpPr/>
          <p:nvPr/>
        </p:nvSpPr>
        <p:spPr>
          <a:xfrm>
            <a:off x="1174458" y="523560"/>
            <a:ext cx="9308029" cy="1120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ENSINO MÉDIO NOTURNO-2025</a:t>
            </a:r>
          </a:p>
          <a:p>
            <a:pPr algn="ctr"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  <a:p>
            <a:pPr algn="ctr">
              <a:lnSpc>
                <a:spcPts val="4625"/>
              </a:lnSpc>
            </a:pPr>
            <a:endParaRPr lang="en-US" sz="3600" b="1">
              <a:solidFill>
                <a:srgbClr val="4B3474"/>
              </a:solidFill>
              <a:latin typeface="Arial" panose="020B0604020202020204" pitchFamily="34" charset="0"/>
              <a:ea typeface="Crimson Pro Semi Bold" pitchFamily="34" charset="-122"/>
              <a:cs typeface="Arial" panose="020B0604020202020204" pitchFamily="34" charset="0"/>
            </a:endParaRP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4D6D7BED-61FE-0793-4CF1-46414DCFA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4CB6981-997E-A5A5-0D8F-DA39ACB48AF9}"/>
              </a:ext>
            </a:extLst>
          </p:cNvPr>
          <p:cNvSpPr txBox="1"/>
          <p:nvPr/>
        </p:nvSpPr>
        <p:spPr>
          <a:xfrm>
            <a:off x="3849037" y="5410060"/>
            <a:ext cx="4161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LÍNGUA INGLESA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502C6C6-69CB-FA9C-FE44-BE0140694E1A}"/>
              </a:ext>
            </a:extLst>
          </p:cNvPr>
          <p:cNvSpPr txBox="1"/>
          <p:nvPr/>
        </p:nvSpPr>
        <p:spPr>
          <a:xfrm>
            <a:off x="4802234" y="3035465"/>
            <a:ext cx="2261853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000" b="1">
                <a:solidFill>
                  <a:srgbClr val="4B3474"/>
                </a:solidFill>
                <a:latin typeface="Arial"/>
                <a:cs typeface="Arial"/>
              </a:rPr>
              <a:t>ORATÓRIA</a:t>
            </a:r>
            <a:endParaRPr lang="en-US" sz="3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782A26E-0191-963E-FAD9-F6EF0520EF4E}"/>
              </a:ext>
            </a:extLst>
          </p:cNvPr>
          <p:cNvSpPr txBox="1"/>
          <p:nvPr/>
        </p:nvSpPr>
        <p:spPr>
          <a:xfrm>
            <a:off x="4038135" y="3860302"/>
            <a:ext cx="3791736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000" b="1">
                <a:solidFill>
                  <a:srgbClr val="4B3474"/>
                </a:solidFill>
                <a:latin typeface="Arial"/>
                <a:cs typeface="Arial"/>
              </a:rPr>
              <a:t>LIDERANÇA</a:t>
            </a:r>
            <a:endParaRPr lang="en-US" sz="3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912065D-E4CE-B2E5-B74D-AB4B7A33E64A}"/>
              </a:ext>
            </a:extLst>
          </p:cNvPr>
          <p:cNvSpPr txBox="1"/>
          <p:nvPr/>
        </p:nvSpPr>
        <p:spPr>
          <a:xfrm>
            <a:off x="3956419" y="4677579"/>
            <a:ext cx="44767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4B3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 DE VIDA</a:t>
            </a:r>
            <a:endParaRPr kumimoji="0" lang="pt-BR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B6AE1175-C470-326F-7035-98D07B503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2872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E52DAD-1FF4-F510-D2B8-D7BAFF553688}"/>
              </a:ext>
            </a:extLst>
          </p:cNvPr>
          <p:cNvSpPr txBox="1"/>
          <p:nvPr/>
        </p:nvSpPr>
        <p:spPr>
          <a:xfrm>
            <a:off x="2603653" y="1997725"/>
            <a:ext cx="69938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FE506D"/>
                </a:solidFill>
                <a:latin typeface="Arial"/>
                <a:cs typeface="Arial"/>
              </a:rPr>
              <a:t>2ª Série do Ensino Médio</a:t>
            </a:r>
            <a:r>
              <a:rPr lang="pt-BR" sz="4000">
                <a:latin typeface="Arial"/>
                <a:cs typeface="Arial"/>
              </a:rPr>
              <a:t>​</a:t>
            </a:r>
            <a:endParaRPr lang="pt-BR"/>
          </a:p>
        </p:txBody>
      </p:sp>
      <p:sp>
        <p:nvSpPr>
          <p:cNvPr id="3" name="Retângulo: Canto Dobrado 2">
            <a:extLst>
              <a:ext uri="{FF2B5EF4-FFF2-40B4-BE49-F238E27FC236}">
                <a16:creationId xmlns:a16="http://schemas.microsoft.com/office/drawing/2014/main" id="{22E50AF8-3504-018C-E5AF-28A4EC9B05AE}"/>
              </a:ext>
            </a:extLst>
          </p:cNvPr>
          <p:cNvSpPr/>
          <p:nvPr/>
        </p:nvSpPr>
        <p:spPr>
          <a:xfrm>
            <a:off x="3561033" y="2704690"/>
            <a:ext cx="4748848" cy="3787045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29AD60-4F4F-1B61-4F5E-63017AF6A20A}"/>
              </a:ext>
            </a:extLst>
          </p:cNvPr>
          <p:cNvSpPr txBox="1"/>
          <p:nvPr/>
        </p:nvSpPr>
        <p:spPr>
          <a:xfrm>
            <a:off x="712424" y="2924979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4C4C4D"/>
                </a:solidFill>
                <a:latin typeface="Arial"/>
                <a:cs typeface="Arial"/>
              </a:rPr>
              <a:t>IF-</a:t>
            </a:r>
            <a:r>
              <a:rPr lang="en-US" sz="3000" b="1" err="1">
                <a:solidFill>
                  <a:srgbClr val="4C4C4D"/>
                </a:solidFill>
                <a:latin typeface="Arial"/>
                <a:cs typeface="Arial"/>
              </a:rPr>
              <a:t>Humanas</a:t>
            </a:r>
            <a:r>
              <a:rPr lang="en-US" sz="3000" b="1">
                <a:solidFill>
                  <a:srgbClr val="4C4C4D"/>
                </a:solidFill>
                <a:latin typeface="Arial"/>
                <a:cs typeface="Arial"/>
              </a:rPr>
              <a:t> (LGG-CHS)</a:t>
            </a:r>
            <a:endParaRPr lang="pt-BR" sz="3000">
              <a:latin typeface="Arial"/>
              <a:cs typeface="Arial"/>
            </a:endParaRPr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F789CFC8-1186-DD42-C853-41B9DE385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468" y="3937611"/>
            <a:ext cx="818921" cy="8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5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335C-0D8F-38FE-263E-F1BDA6E84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95CEFBF-0F29-B64A-7FD9-91E6394F48DF}"/>
              </a:ext>
            </a:extLst>
          </p:cNvPr>
          <p:cNvSpPr/>
          <p:nvPr/>
        </p:nvSpPr>
        <p:spPr>
          <a:xfrm>
            <a:off x="1174458" y="523560"/>
            <a:ext cx="9308029" cy="1120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ENSINO MÉDIO NOTURNO-2025</a:t>
            </a:r>
          </a:p>
          <a:p>
            <a:pPr algn="ctr"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  <a:p>
            <a:pPr algn="ctr">
              <a:lnSpc>
                <a:spcPts val="4625"/>
              </a:lnSpc>
            </a:pPr>
            <a:endParaRPr lang="en-US" sz="3600" b="1">
              <a:solidFill>
                <a:srgbClr val="4B3474"/>
              </a:solidFill>
              <a:latin typeface="Arial" panose="020B0604020202020204" pitchFamily="34" charset="0"/>
              <a:ea typeface="Crimson Pro Semi Bold" pitchFamily="34" charset="-122"/>
              <a:cs typeface="Arial" panose="020B0604020202020204" pitchFamily="34" charset="0"/>
            </a:endParaRPr>
          </a:p>
        </p:txBody>
      </p:sp>
      <p:pic>
        <p:nvPicPr>
          <p:cNvPr id="5" name="Imagem 4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05C6F1D1-B985-4B06-6676-D4A2B1C6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454" y="232787"/>
            <a:ext cx="1660105" cy="2872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F5536D3-66C1-6C94-1997-23B8C0D9780F}"/>
              </a:ext>
            </a:extLst>
          </p:cNvPr>
          <p:cNvSpPr txBox="1"/>
          <p:nvPr/>
        </p:nvSpPr>
        <p:spPr>
          <a:xfrm>
            <a:off x="2603653" y="1817251"/>
            <a:ext cx="69938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FE506D"/>
                </a:solidFill>
                <a:latin typeface="Arial"/>
                <a:cs typeface="Arial"/>
              </a:rPr>
              <a:t>3ª Série do Ensino Médio</a:t>
            </a:r>
            <a:r>
              <a:rPr lang="pt-BR" sz="4000">
                <a:latin typeface="Arial"/>
                <a:cs typeface="Arial"/>
              </a:rPr>
              <a:t>​</a:t>
            </a:r>
            <a:endParaRPr lang="pt-BR"/>
          </a:p>
        </p:txBody>
      </p:sp>
      <p:sp>
        <p:nvSpPr>
          <p:cNvPr id="3" name="Retângulo: Canto Dobrado 2">
            <a:extLst>
              <a:ext uri="{FF2B5EF4-FFF2-40B4-BE49-F238E27FC236}">
                <a16:creationId xmlns:a16="http://schemas.microsoft.com/office/drawing/2014/main" id="{F57FB279-E942-9ACE-170B-84B4D0D5E863}"/>
              </a:ext>
            </a:extLst>
          </p:cNvPr>
          <p:cNvSpPr/>
          <p:nvPr/>
        </p:nvSpPr>
        <p:spPr>
          <a:xfrm>
            <a:off x="832908" y="3429242"/>
            <a:ext cx="3307475" cy="2905696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831098-D232-8098-B1FC-E34E6722C825}"/>
              </a:ext>
            </a:extLst>
          </p:cNvPr>
          <p:cNvSpPr txBox="1"/>
          <p:nvPr/>
        </p:nvSpPr>
        <p:spPr>
          <a:xfrm>
            <a:off x="3732037" y="2524168"/>
            <a:ext cx="470787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4C4C4D"/>
                </a:solidFill>
                <a:latin typeface="Arial"/>
                <a:cs typeface="Arial"/>
              </a:rPr>
              <a:t>IF-</a:t>
            </a:r>
            <a:r>
              <a:rPr lang="en-US" sz="3000" b="1" err="1">
                <a:solidFill>
                  <a:srgbClr val="4C4C4D"/>
                </a:solidFill>
                <a:latin typeface="Arial"/>
                <a:cs typeface="Arial"/>
              </a:rPr>
              <a:t>Humanas</a:t>
            </a:r>
            <a:r>
              <a:rPr lang="en-US" sz="3000" b="1">
                <a:solidFill>
                  <a:srgbClr val="4C4C4D"/>
                </a:solidFill>
                <a:latin typeface="Arial"/>
                <a:cs typeface="Arial"/>
              </a:rPr>
              <a:t> (LGG-CHS)</a:t>
            </a:r>
            <a:endParaRPr lang="en-US" sz="3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A1C89F-C689-1AF8-1B25-F9F210D7AE5B}"/>
              </a:ext>
            </a:extLst>
          </p:cNvPr>
          <p:cNvSpPr txBox="1"/>
          <p:nvPr/>
        </p:nvSpPr>
        <p:spPr>
          <a:xfrm>
            <a:off x="984584" y="3606043"/>
            <a:ext cx="2743200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Segoe UI"/>
              </a:rPr>
              <a:t>LÍNGUA INGLESA </a:t>
            </a:r>
            <a:r>
              <a:rPr lang="en-US" sz="300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Segoe UI"/>
              </a:rPr>
              <a:t>PROJETO DE VIDA </a:t>
            </a:r>
            <a:r>
              <a:rPr lang="en-US" sz="300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Segoe UI"/>
              </a:rPr>
              <a:t>ORATÓRIA</a:t>
            </a:r>
            <a:r>
              <a:rPr lang="en-US" sz="3000">
                <a:latin typeface="Arial"/>
                <a:cs typeface="Segoe UI"/>
              </a:rPr>
              <a:t>​</a:t>
            </a:r>
          </a:p>
        </p:txBody>
      </p:sp>
      <p:sp>
        <p:nvSpPr>
          <p:cNvPr id="10" name="Retângulo: Canto Dobrado 9">
            <a:extLst>
              <a:ext uri="{FF2B5EF4-FFF2-40B4-BE49-F238E27FC236}">
                <a16:creationId xmlns:a16="http://schemas.microsoft.com/office/drawing/2014/main" id="{997F91E4-D889-F9DF-94BE-DA2683798714}"/>
              </a:ext>
            </a:extLst>
          </p:cNvPr>
          <p:cNvSpPr/>
          <p:nvPr/>
        </p:nvSpPr>
        <p:spPr>
          <a:xfrm>
            <a:off x="4939833" y="3429241"/>
            <a:ext cx="4863366" cy="2909925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1871D99-4133-9F0B-311C-6BE405132EF1}"/>
              </a:ext>
            </a:extLst>
          </p:cNvPr>
          <p:cNvSpPr txBox="1"/>
          <p:nvPr/>
        </p:nvSpPr>
        <p:spPr>
          <a:xfrm>
            <a:off x="5019995" y="3605920"/>
            <a:ext cx="4556513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Segoe UI"/>
              </a:rPr>
              <a:t>ARTE E MÍDIAS DIGITAIS </a:t>
            </a:r>
            <a:r>
              <a:rPr lang="en-US" sz="300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Segoe UI"/>
              </a:rPr>
              <a:t>GEOPOLÍTICA </a:t>
            </a:r>
            <a:r>
              <a:rPr lang="en-US" sz="300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Segoe UI"/>
              </a:rPr>
              <a:t>FILOSOFIA </a:t>
            </a:r>
            <a:r>
              <a:rPr lang="en-US" sz="300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Segoe UI"/>
              </a:rPr>
              <a:t>SOCIEDADE MODERNA</a:t>
            </a:r>
            <a:r>
              <a:rPr lang="en-US" sz="3000">
                <a:latin typeface="Arial"/>
                <a:cs typeface="Segoe UI"/>
              </a:rPr>
              <a:t>​</a:t>
            </a:r>
          </a:p>
        </p:txBody>
      </p:sp>
      <p:pic>
        <p:nvPicPr>
          <p:cNvPr id="13" name="Imagem 12" descr="Ícone&#10;&#10;O conteúdo gerado por IA pode estar incorreto.">
            <a:extLst>
              <a:ext uri="{FF2B5EF4-FFF2-40B4-BE49-F238E27FC236}">
                <a16:creationId xmlns:a16="http://schemas.microsoft.com/office/drawing/2014/main" id="{2AA18BE1-1501-8825-2820-97ABEEB3B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89" y="3432671"/>
            <a:ext cx="525139" cy="598584"/>
          </a:xfrm>
          <a:prstGeom prst="rect">
            <a:avLst/>
          </a:prstGeom>
        </p:spPr>
      </p:pic>
      <p:pic>
        <p:nvPicPr>
          <p:cNvPr id="14" name="Imagem 13" descr="Ícone&#10;&#10;O conteúdo gerado por IA pode estar incorreto.">
            <a:extLst>
              <a:ext uri="{FF2B5EF4-FFF2-40B4-BE49-F238E27FC236}">
                <a16:creationId xmlns:a16="http://schemas.microsoft.com/office/drawing/2014/main" id="{66405297-A90F-F2F7-A4CF-8613BCC13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764" y="3331681"/>
            <a:ext cx="534319" cy="552680"/>
          </a:xfrm>
          <a:prstGeom prst="rect">
            <a:avLst/>
          </a:prstGeom>
        </p:spPr>
      </p:pic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id="{6F7AA8B2-C655-E58D-74A5-BCBD9F418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5" y="1164"/>
            <a:ext cx="24098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7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E4EAA-49CD-A23A-E439-F5DA5EEE6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B15786-7591-0BE8-7E70-5897E03C3EB9}"/>
              </a:ext>
            </a:extLst>
          </p:cNvPr>
          <p:cNvSpPr/>
          <p:nvPr/>
        </p:nvSpPr>
        <p:spPr>
          <a:xfrm>
            <a:off x="1174458" y="523560"/>
            <a:ext cx="9308029" cy="1120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ENSINO MÉDIO NOTURNO-2025</a:t>
            </a:r>
          </a:p>
          <a:p>
            <a:pPr algn="ctr"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  <a:p>
            <a:pPr algn="ctr">
              <a:lnSpc>
                <a:spcPts val="4625"/>
              </a:lnSpc>
            </a:pPr>
            <a:endParaRPr lang="en-US" sz="3600" b="1">
              <a:solidFill>
                <a:srgbClr val="4B3474"/>
              </a:solidFill>
              <a:latin typeface="Arial" panose="020B0604020202020204" pitchFamily="34" charset="0"/>
              <a:ea typeface="Crimson Pro Semi Bold" pitchFamily="34" charset="-122"/>
              <a:cs typeface="Arial" panose="020B0604020202020204" pitchFamily="34" charset="0"/>
            </a:endParaRP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3F7515BB-54FC-D2F4-4CE5-FC1632FD0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pic>
        <p:nvPicPr>
          <p:cNvPr id="5" name="Imagem 4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729737A8-CFFF-1A73-88F5-C32175B14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2872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55E088D-69C2-6947-7A0C-4B6257EA0730}"/>
              </a:ext>
            </a:extLst>
          </p:cNvPr>
          <p:cNvSpPr txBox="1"/>
          <p:nvPr/>
        </p:nvSpPr>
        <p:spPr>
          <a:xfrm>
            <a:off x="2603653" y="1967646"/>
            <a:ext cx="69938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FE506D"/>
                </a:solidFill>
                <a:latin typeface="Arial"/>
                <a:cs typeface="Arial"/>
              </a:rPr>
              <a:t>3ª Série do Ensino Médio</a:t>
            </a:r>
            <a:r>
              <a:rPr lang="pt-BR" sz="4000">
                <a:latin typeface="Arial"/>
                <a:cs typeface="Arial"/>
              </a:rPr>
              <a:t>​</a:t>
            </a:r>
            <a:endParaRPr lang="pt-BR"/>
          </a:p>
        </p:txBody>
      </p:sp>
      <p:sp>
        <p:nvSpPr>
          <p:cNvPr id="3" name="Retângulo: Canto Dobrado 2">
            <a:extLst>
              <a:ext uri="{FF2B5EF4-FFF2-40B4-BE49-F238E27FC236}">
                <a16:creationId xmlns:a16="http://schemas.microsoft.com/office/drawing/2014/main" id="{4BA55D75-A3F1-E92E-AC85-A587650DE009}"/>
              </a:ext>
            </a:extLst>
          </p:cNvPr>
          <p:cNvSpPr/>
          <p:nvPr/>
        </p:nvSpPr>
        <p:spPr>
          <a:xfrm>
            <a:off x="3877647" y="3159257"/>
            <a:ext cx="4365793" cy="1742767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1E3A56-BD22-9641-F748-58ACBF4E44FC}"/>
              </a:ext>
            </a:extLst>
          </p:cNvPr>
          <p:cNvSpPr txBox="1"/>
          <p:nvPr/>
        </p:nvSpPr>
        <p:spPr>
          <a:xfrm>
            <a:off x="3742063" y="2574300"/>
            <a:ext cx="470787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>
                <a:solidFill>
                  <a:srgbClr val="4C4C4D"/>
                </a:solidFill>
                <a:latin typeface="Arial"/>
                <a:cs typeface="Arial"/>
              </a:rPr>
              <a:t>IF- </a:t>
            </a:r>
            <a:r>
              <a:rPr lang="en-US" sz="3000" b="1" err="1">
                <a:solidFill>
                  <a:srgbClr val="4C4C4D"/>
                </a:solidFill>
                <a:latin typeface="Arial"/>
                <a:cs typeface="Arial"/>
              </a:rPr>
              <a:t>Exatas</a:t>
            </a:r>
            <a:r>
              <a:rPr lang="en-US" sz="3000" b="1">
                <a:solidFill>
                  <a:srgbClr val="4C4C4D"/>
                </a:solidFill>
                <a:latin typeface="Arial"/>
                <a:cs typeface="Arial"/>
              </a:rPr>
              <a:t> (CNT-MAT)</a:t>
            </a:r>
            <a:endParaRPr lang="en-US" sz="3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2C1DC95-1AF6-452B-882F-4663ABF593C2}"/>
              </a:ext>
            </a:extLst>
          </p:cNvPr>
          <p:cNvSpPr txBox="1"/>
          <p:nvPr/>
        </p:nvSpPr>
        <p:spPr>
          <a:xfrm>
            <a:off x="3878446" y="3244975"/>
            <a:ext cx="443245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Arial"/>
              </a:rPr>
              <a:t>LÍNGUA INGLESA</a:t>
            </a:r>
            <a:endParaRPr lang="en-US" sz="3000">
              <a:latin typeface="Arial"/>
              <a:cs typeface="Arial"/>
            </a:endParaRPr>
          </a:p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Arial"/>
              </a:rPr>
              <a:t>PROJETO DE VIDA </a:t>
            </a:r>
            <a:endParaRPr lang="en-US" sz="3000">
              <a:latin typeface="Arial"/>
              <a:cs typeface="Arial"/>
            </a:endParaRPr>
          </a:p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Arial"/>
              </a:rPr>
              <a:t>EMPREENDEDORISMO</a:t>
            </a:r>
            <a:endParaRPr lang="en-US" sz="3000">
              <a:latin typeface="Arial"/>
              <a:cs typeface="Arial"/>
            </a:endParaRPr>
          </a:p>
        </p:txBody>
      </p:sp>
      <p:sp>
        <p:nvSpPr>
          <p:cNvPr id="10" name="Retângulo: Canto Dobrado 9">
            <a:extLst>
              <a:ext uri="{FF2B5EF4-FFF2-40B4-BE49-F238E27FC236}">
                <a16:creationId xmlns:a16="http://schemas.microsoft.com/office/drawing/2014/main" id="{5F65BC66-C641-E3C0-376A-7278D64609EF}"/>
              </a:ext>
            </a:extLst>
          </p:cNvPr>
          <p:cNvSpPr/>
          <p:nvPr/>
        </p:nvSpPr>
        <p:spPr>
          <a:xfrm>
            <a:off x="3874386" y="5044203"/>
            <a:ext cx="4262270" cy="1742766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599243D-D8CA-7020-552F-E0AC33994062}"/>
              </a:ext>
            </a:extLst>
          </p:cNvPr>
          <p:cNvSpPr txBox="1"/>
          <p:nvPr/>
        </p:nvSpPr>
        <p:spPr>
          <a:xfrm>
            <a:off x="3746653" y="5180053"/>
            <a:ext cx="4366013" cy="14673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Arial"/>
              </a:rPr>
              <a:t>PROGRAMAÇÃO</a:t>
            </a:r>
            <a:endParaRPr lang="en-US" sz="3000">
              <a:latin typeface="Arial"/>
              <a:cs typeface="Arial"/>
            </a:endParaRPr>
          </a:p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Arial"/>
              </a:rPr>
              <a:t>BIOTECNOLOGIA </a:t>
            </a:r>
            <a:endParaRPr lang="en-US" sz="3000">
              <a:latin typeface="Arial"/>
              <a:cs typeface="Arial"/>
            </a:endParaRPr>
          </a:p>
          <a:p>
            <a:pPr algn="ctr"/>
            <a:r>
              <a:rPr lang="en-US" sz="3000" b="1">
                <a:solidFill>
                  <a:srgbClr val="4B3474"/>
                </a:solidFill>
                <a:latin typeface="Arial"/>
                <a:cs typeface="Arial"/>
              </a:rPr>
              <a:t>QUÍMICA APLICADA</a:t>
            </a:r>
            <a:endParaRPr lang="en-US" sz="3000">
              <a:latin typeface="Arial"/>
              <a:cs typeface="Arial"/>
            </a:endParaRPr>
          </a:p>
        </p:txBody>
      </p:sp>
      <p:pic>
        <p:nvPicPr>
          <p:cNvPr id="13" name="Imagem 12" descr="Ícone&#10;&#10;O conteúdo gerado por IA pode estar incorreto.">
            <a:extLst>
              <a:ext uri="{FF2B5EF4-FFF2-40B4-BE49-F238E27FC236}">
                <a16:creationId xmlns:a16="http://schemas.microsoft.com/office/drawing/2014/main" id="{DA087179-5024-162C-CB2A-E1D35A187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020" y="3242171"/>
            <a:ext cx="525139" cy="598584"/>
          </a:xfrm>
          <a:prstGeom prst="rect">
            <a:avLst/>
          </a:prstGeom>
        </p:spPr>
      </p:pic>
      <p:pic>
        <p:nvPicPr>
          <p:cNvPr id="14" name="Imagem 13" descr="Ícone&#10;&#10;O conteúdo gerado por IA pode estar incorreto.">
            <a:extLst>
              <a:ext uri="{FF2B5EF4-FFF2-40B4-BE49-F238E27FC236}">
                <a16:creationId xmlns:a16="http://schemas.microsoft.com/office/drawing/2014/main" id="{AB9840D1-8E18-007C-E9E8-F8D31EEAC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986" y="5066959"/>
            <a:ext cx="534319" cy="5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0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01446-8507-A0AA-9596-C0E532B3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3907FCA-A425-3BBF-E411-281FD5C095FD}"/>
              </a:ext>
            </a:extLst>
          </p:cNvPr>
          <p:cNvSpPr/>
          <p:nvPr/>
        </p:nvSpPr>
        <p:spPr>
          <a:xfrm>
            <a:off x="1174458" y="523560"/>
            <a:ext cx="9308029" cy="1120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ENSINO MÉDIO NOTURNO-2025</a:t>
            </a:r>
          </a:p>
          <a:p>
            <a:pPr algn="ctr"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Quem são os Professores Mediadores?</a:t>
            </a:r>
          </a:p>
          <a:p>
            <a:pPr algn="ctr">
              <a:lnSpc>
                <a:spcPts val="4625"/>
              </a:lnSpc>
            </a:pPr>
            <a:endParaRPr lang="pt-BR" sz="3600" b="1">
              <a:solidFill>
                <a:srgbClr val="4B3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625"/>
              </a:lnSpc>
            </a:pPr>
            <a:endParaRPr lang="en-US" sz="3600" b="1">
              <a:solidFill>
                <a:srgbClr val="4B3474"/>
              </a:solidFill>
              <a:latin typeface="Arial" panose="020B0604020202020204" pitchFamily="34" charset="0"/>
              <a:ea typeface="Crimson Pro Semi Bold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AC81142-D1E5-F431-D562-2F91308301ED}"/>
              </a:ext>
            </a:extLst>
          </p:cNvPr>
          <p:cNvSpPr/>
          <p:nvPr/>
        </p:nvSpPr>
        <p:spPr>
          <a:xfrm>
            <a:off x="2651131" y="1992496"/>
            <a:ext cx="7047468" cy="472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8"/>
              </a:lnSpc>
            </a:pPr>
            <a:r>
              <a:rPr lang="en-US" sz="4000" b="1">
                <a:solidFill>
                  <a:srgbClr val="FE506D"/>
                </a:solidFill>
                <a:latin typeface="Arial"/>
                <a:ea typeface="Crimson Pro Semi Bold"/>
                <a:cs typeface="Crimson Pro Semi Bold"/>
              </a:rPr>
              <a:t>1ª Série do Ensino Médio</a:t>
            </a: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D213726C-3593-BB6D-7D61-18B86A1B1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pic>
        <p:nvPicPr>
          <p:cNvPr id="5" name="Imagem 4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243A2E1E-9701-AEC1-FACF-D7E76FEFD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2872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1684D7B-34AB-A5C4-3D9B-D0723C5C0C53}"/>
              </a:ext>
            </a:extLst>
          </p:cNvPr>
          <p:cNvSpPr txBox="1"/>
          <p:nvPr/>
        </p:nvSpPr>
        <p:spPr>
          <a:xfrm>
            <a:off x="941962" y="3064055"/>
            <a:ext cx="421560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>
                <a:solidFill>
                  <a:srgbClr val="4B3474"/>
                </a:solidFill>
                <a:latin typeface="Arial"/>
                <a:cs typeface="Segoe UI"/>
              </a:rPr>
              <a:t>Professor de Arte Mediador de:</a:t>
            </a:r>
            <a:endParaRPr lang="pt-BR" sz="200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 algn="ctr"/>
            <a:endParaRPr lang="pt-BR" sz="2000" b="1">
              <a:solidFill>
                <a:srgbClr val="4B3474"/>
              </a:solidFill>
              <a:latin typeface="Arial"/>
              <a:cs typeface="Segoe UI"/>
            </a:endParaRPr>
          </a:p>
          <a:p>
            <a:pPr algn="ctr"/>
            <a:r>
              <a:rPr lang="pt-BR" sz="2000" b="1">
                <a:solidFill>
                  <a:srgbClr val="4B3474"/>
                </a:solidFill>
                <a:latin typeface="Arial"/>
                <a:cs typeface="Segoe UI"/>
              </a:rPr>
              <a:t> Arte e Língua Inglesa</a:t>
            </a:r>
            <a:endParaRPr lang="pt-BR" sz="2000">
              <a:ea typeface="Calibri"/>
              <a:cs typeface="Calibri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55AFAE53-C518-98F9-878F-4605A2AE70A3}"/>
              </a:ext>
            </a:extLst>
          </p:cNvPr>
          <p:cNvSpPr/>
          <p:nvPr/>
        </p:nvSpPr>
        <p:spPr>
          <a:xfrm>
            <a:off x="937954" y="2978984"/>
            <a:ext cx="4208152" cy="1173442"/>
          </a:xfrm>
          <a:prstGeom prst="roundRect">
            <a:avLst/>
          </a:prstGeom>
          <a:noFill/>
          <a:ln w="57150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CFDCC84-24AB-C955-D93E-94AB3FD96CB1}"/>
              </a:ext>
            </a:extLst>
          </p:cNvPr>
          <p:cNvSpPr/>
          <p:nvPr/>
        </p:nvSpPr>
        <p:spPr>
          <a:xfrm>
            <a:off x="6098777" y="2979989"/>
            <a:ext cx="4823262" cy="1182624"/>
          </a:xfrm>
          <a:prstGeom prst="roundRect">
            <a:avLst/>
          </a:prstGeom>
          <a:noFill/>
          <a:ln w="57150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5DDF43-6C39-E8F4-D586-8F8EF48AA0A4}"/>
              </a:ext>
            </a:extLst>
          </p:cNvPr>
          <p:cNvSpPr txBox="1"/>
          <p:nvPr/>
        </p:nvSpPr>
        <p:spPr>
          <a:xfrm>
            <a:off x="6261068" y="3205282"/>
            <a:ext cx="4510431" cy="7170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4B3474"/>
                </a:solidFill>
                <a:latin typeface="Arial"/>
                <a:cs typeface="Segoe UI"/>
              </a:rPr>
              <a:t>Professor de Filosofia 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Segoe UI"/>
              </a:rPr>
              <a:t>Mediador</a:t>
            </a:r>
            <a:r>
              <a:rPr lang="en-US" sz="2000" b="1">
                <a:solidFill>
                  <a:srgbClr val="4B3474"/>
                </a:solidFill>
                <a:latin typeface="Arial"/>
                <a:cs typeface="Segoe UI"/>
              </a:rPr>
              <a:t> de: </a:t>
            </a:r>
            <a:endParaRPr lang="pt-BR" sz="2000" b="1">
              <a:solidFill>
                <a:srgbClr val="4B3474"/>
              </a:solidFill>
              <a:latin typeface="Arial"/>
              <a:cs typeface="Segoe UI"/>
            </a:endParaRPr>
          </a:p>
          <a:p>
            <a:pPr algn="ctr"/>
            <a:r>
              <a:rPr lang="en-US" sz="2000" b="1">
                <a:solidFill>
                  <a:srgbClr val="4B3474"/>
                </a:solidFill>
                <a:latin typeface="Arial"/>
                <a:cs typeface="Segoe UI"/>
              </a:rPr>
              <a:t> Filosofia e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Segoe UI"/>
              </a:rPr>
              <a:t>Projeto</a:t>
            </a:r>
            <a:r>
              <a:rPr lang="en-US" sz="2000" b="1">
                <a:solidFill>
                  <a:srgbClr val="4B3474"/>
                </a:solidFill>
                <a:latin typeface="Arial"/>
                <a:cs typeface="Segoe UI"/>
              </a:rPr>
              <a:t> de Vida.</a:t>
            </a:r>
            <a:endParaRPr lang="pt-BR" sz="2000" b="1">
              <a:solidFill>
                <a:srgbClr val="4B3474"/>
              </a:solidFill>
              <a:latin typeface="Arial"/>
              <a:cs typeface="Segoe UI"/>
            </a:endParaRPr>
          </a:p>
        </p:txBody>
      </p:sp>
      <p:pic>
        <p:nvPicPr>
          <p:cNvPr id="7" name="Gráfico 6" descr="Adicionar com preenchimento sólido">
            <a:extLst>
              <a:ext uri="{FF2B5EF4-FFF2-40B4-BE49-F238E27FC236}">
                <a16:creationId xmlns:a16="http://schemas.microsoft.com/office/drawing/2014/main" id="{26A4F7BB-4346-AC4F-B975-5BC176A10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335" y="3426560"/>
            <a:ext cx="288099" cy="31941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C739878-0AC0-60AE-E0AA-C92439D6FDD7}"/>
              </a:ext>
            </a:extLst>
          </p:cNvPr>
          <p:cNvSpPr txBox="1"/>
          <p:nvPr/>
        </p:nvSpPr>
        <p:spPr>
          <a:xfrm>
            <a:off x="3585989" y="4908015"/>
            <a:ext cx="493739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000" b="1">
                <a:solidFill>
                  <a:srgbClr val="4B3474"/>
                </a:solidFill>
                <a:latin typeface="Arial"/>
                <a:cs typeface="Arial"/>
              </a:rPr>
              <a:t>2 Professores Mediadores</a:t>
            </a:r>
            <a:endParaRPr lang="pt-BR"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44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012EC-6F8F-B2DD-27BA-949C0CA29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5B38BA9-A2DE-51A2-04D9-5DCBDB8A8F07}"/>
              </a:ext>
            </a:extLst>
          </p:cNvPr>
          <p:cNvSpPr/>
          <p:nvPr/>
        </p:nvSpPr>
        <p:spPr>
          <a:xfrm>
            <a:off x="1174458" y="523560"/>
            <a:ext cx="9308029" cy="1120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ENSINO MÉDIO NOTURNO-2025</a:t>
            </a:r>
          </a:p>
          <a:p>
            <a:pPr algn="ctr"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Quem são os Professores Mediadores?</a:t>
            </a:r>
          </a:p>
          <a:p>
            <a:pPr algn="ctr">
              <a:lnSpc>
                <a:spcPts val="4625"/>
              </a:lnSpc>
            </a:pPr>
            <a:endParaRPr lang="pt-BR" sz="3600" b="1">
              <a:solidFill>
                <a:srgbClr val="4B3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625"/>
              </a:lnSpc>
            </a:pPr>
            <a:endParaRPr lang="en-US" sz="3600" b="1">
              <a:solidFill>
                <a:srgbClr val="4B3474"/>
              </a:solidFill>
              <a:latin typeface="Arial" panose="020B0604020202020204" pitchFamily="34" charset="0"/>
              <a:ea typeface="Crimson Pro Semi Bold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44F9398-8A86-102A-8B73-30DE3A3CA89E}"/>
              </a:ext>
            </a:extLst>
          </p:cNvPr>
          <p:cNvSpPr/>
          <p:nvPr/>
        </p:nvSpPr>
        <p:spPr>
          <a:xfrm>
            <a:off x="2651131" y="1992496"/>
            <a:ext cx="7047468" cy="472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8"/>
              </a:lnSpc>
            </a:pPr>
            <a:r>
              <a:rPr lang="en-US" sz="4000" b="1">
                <a:solidFill>
                  <a:srgbClr val="FE506D"/>
                </a:solidFill>
                <a:latin typeface="Arial"/>
                <a:ea typeface="Crimson Pro Semi Bold"/>
                <a:cs typeface="Crimson Pro Semi Bold"/>
              </a:rPr>
              <a:t>2ª Série do Ensino Médio</a:t>
            </a: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05BCFAE8-B5F5-86EC-5D97-26E78B092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pic>
        <p:nvPicPr>
          <p:cNvPr id="5" name="Imagem 4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F61C36C9-ED21-06E3-0E4C-F1F5D8605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2872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FCB2D65-88EB-5CBB-0DB0-D5A0F4CF9377}"/>
              </a:ext>
            </a:extLst>
          </p:cNvPr>
          <p:cNvSpPr txBox="1"/>
          <p:nvPr/>
        </p:nvSpPr>
        <p:spPr>
          <a:xfrm>
            <a:off x="941962" y="3064055"/>
            <a:ext cx="421560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>
                <a:solidFill>
                  <a:srgbClr val="4B3474"/>
                </a:solidFill>
                <a:latin typeface="Arial"/>
                <a:cs typeface="Arial"/>
              </a:rPr>
              <a:t>Itinerário Formativo – </a:t>
            </a:r>
            <a:endParaRPr lang="pt-BR" sz="20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pt-BR" sz="2000" b="1">
                <a:solidFill>
                  <a:srgbClr val="4B3474"/>
                </a:solidFill>
                <a:latin typeface="Arial"/>
                <a:cs typeface="Arial"/>
              </a:rPr>
              <a:t>Matemática e Ciências da Natureza</a:t>
            </a:r>
            <a:r>
              <a:rPr lang="pt-BR" sz="300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algn="ctr"/>
            <a:endParaRPr lang="pt-BR" sz="2000" b="1">
              <a:solidFill>
                <a:srgbClr val="4B3474"/>
              </a:solidFill>
              <a:latin typeface="Arial"/>
              <a:ea typeface="Calibri"/>
              <a:cs typeface="Segoe UI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D928831-E171-516D-456A-CACC2EB9D5BA}"/>
              </a:ext>
            </a:extLst>
          </p:cNvPr>
          <p:cNvSpPr/>
          <p:nvPr/>
        </p:nvSpPr>
        <p:spPr>
          <a:xfrm>
            <a:off x="937954" y="2978984"/>
            <a:ext cx="4208152" cy="1173442"/>
          </a:xfrm>
          <a:prstGeom prst="roundRect">
            <a:avLst/>
          </a:prstGeom>
          <a:noFill/>
          <a:ln w="57150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4F7E582-558D-77B2-CF2D-B089542BDF0C}"/>
              </a:ext>
            </a:extLst>
          </p:cNvPr>
          <p:cNvSpPr/>
          <p:nvPr/>
        </p:nvSpPr>
        <p:spPr>
          <a:xfrm>
            <a:off x="6098777" y="2979989"/>
            <a:ext cx="4823262" cy="1182624"/>
          </a:xfrm>
          <a:prstGeom prst="roundRect">
            <a:avLst/>
          </a:prstGeom>
          <a:noFill/>
          <a:ln w="57150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FD815C-9624-8FC1-B778-60E22272F017}"/>
              </a:ext>
            </a:extLst>
          </p:cNvPr>
          <p:cNvSpPr txBox="1"/>
          <p:nvPr/>
        </p:nvSpPr>
        <p:spPr>
          <a:xfrm>
            <a:off x="6261068" y="3085933"/>
            <a:ext cx="451043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Itinerário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Formativo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– </a:t>
            </a:r>
            <a:endParaRPr lang="pt-BR" sz="20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Linguagens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ou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Ciências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Humanas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e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Sociais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Aplicadas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:</a:t>
            </a:r>
            <a:endParaRPr lang="pt-BR" sz="20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2000" b="1">
              <a:solidFill>
                <a:srgbClr val="4B3474"/>
              </a:solidFill>
              <a:latin typeface="Arial"/>
              <a:cs typeface="Segoe U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4299F41-C758-A954-0B9C-4863A067F015}"/>
              </a:ext>
            </a:extLst>
          </p:cNvPr>
          <p:cNvSpPr txBox="1"/>
          <p:nvPr/>
        </p:nvSpPr>
        <p:spPr>
          <a:xfrm>
            <a:off x="3494182" y="4687678"/>
            <a:ext cx="53597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000" b="1">
                <a:solidFill>
                  <a:srgbClr val="4B3474"/>
                </a:solidFill>
                <a:latin typeface="Arial"/>
                <a:ea typeface="Calibri"/>
                <a:cs typeface="Calibri"/>
              </a:rPr>
              <a:t>1 Professor Mediador</a:t>
            </a:r>
            <a:r>
              <a:rPr lang="pt-BR" sz="3000">
                <a:solidFill>
                  <a:srgbClr val="4B3474"/>
                </a:solidFill>
                <a:latin typeface="Arial"/>
                <a:ea typeface="Calibri"/>
                <a:cs typeface="Calibri"/>
              </a:rPr>
              <a:t> </a:t>
            </a:r>
          </a:p>
          <a:p>
            <a:r>
              <a:rPr lang="pt-BR" sz="2400">
                <a:solidFill>
                  <a:srgbClr val="4B3474"/>
                </a:solidFill>
                <a:latin typeface="Arial"/>
                <a:ea typeface="Calibri"/>
                <a:cs typeface="Calibri"/>
              </a:rPr>
              <a:t>(de acordo com o itinerário formativo)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6FA6B0-9E7E-043F-CFAC-1E7D7D926BE8}"/>
              </a:ext>
            </a:extLst>
          </p:cNvPr>
          <p:cNvSpPr txBox="1"/>
          <p:nvPr/>
        </p:nvSpPr>
        <p:spPr>
          <a:xfrm>
            <a:off x="5384132" y="3378868"/>
            <a:ext cx="5915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>
                <a:solidFill>
                  <a:srgbClr val="4B3474"/>
                </a:solidFill>
                <a:latin typeface="Arial"/>
                <a:ea typeface="Calibri"/>
                <a:cs typeface="Calibri"/>
              </a:rPr>
              <a:t>ou</a:t>
            </a:r>
            <a:endParaRPr lang="pt-BR" b="1">
              <a:solidFill>
                <a:srgbClr val="4B34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86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74798-9054-9C52-7850-832F7688C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0FFBA84-1164-5C3D-DF95-0D52452BA5F7}"/>
              </a:ext>
            </a:extLst>
          </p:cNvPr>
          <p:cNvSpPr/>
          <p:nvPr/>
        </p:nvSpPr>
        <p:spPr>
          <a:xfrm>
            <a:off x="1174458" y="523560"/>
            <a:ext cx="9308029" cy="1120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ENSINO MÉDIO NOTURNO-2025</a:t>
            </a:r>
          </a:p>
          <a:p>
            <a:pPr algn="ctr"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Quem são os Professores Mediadores?</a:t>
            </a:r>
          </a:p>
          <a:p>
            <a:pPr algn="ctr">
              <a:lnSpc>
                <a:spcPts val="4625"/>
              </a:lnSpc>
            </a:pPr>
            <a:endParaRPr lang="pt-BR" sz="3600" b="1">
              <a:solidFill>
                <a:srgbClr val="4B3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625"/>
              </a:lnSpc>
            </a:pPr>
            <a:endParaRPr lang="en-US" sz="3600" b="1">
              <a:solidFill>
                <a:srgbClr val="4B3474"/>
              </a:solidFill>
              <a:latin typeface="Arial" panose="020B0604020202020204" pitchFamily="34" charset="0"/>
              <a:ea typeface="Crimson Pro Semi Bold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A5D5569-EF8D-129D-04E3-BC8791A9B313}"/>
              </a:ext>
            </a:extLst>
          </p:cNvPr>
          <p:cNvSpPr/>
          <p:nvPr/>
        </p:nvSpPr>
        <p:spPr>
          <a:xfrm>
            <a:off x="2651131" y="1992496"/>
            <a:ext cx="7047468" cy="472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8"/>
              </a:lnSpc>
            </a:pPr>
            <a:r>
              <a:rPr lang="en-US" sz="4000" b="1">
                <a:solidFill>
                  <a:srgbClr val="FE506D"/>
                </a:solidFill>
                <a:latin typeface="Arial"/>
                <a:ea typeface="Crimson Pro Semi Bold"/>
                <a:cs typeface="Crimson Pro Semi Bold"/>
              </a:rPr>
              <a:t>3ª Série do Ensino Médio</a:t>
            </a: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C48FB674-3C60-0C4A-1DB1-D52C9F77E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pic>
        <p:nvPicPr>
          <p:cNvPr id="5" name="Imagem 4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AE78AF15-53B6-8CB7-D656-03DFB25D7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2872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1D481F5-6810-F198-D255-D630813D2057}"/>
              </a:ext>
            </a:extLst>
          </p:cNvPr>
          <p:cNvSpPr txBox="1"/>
          <p:nvPr/>
        </p:nvSpPr>
        <p:spPr>
          <a:xfrm>
            <a:off x="941962" y="3064055"/>
            <a:ext cx="421560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>
                <a:solidFill>
                  <a:srgbClr val="4B3474"/>
                </a:solidFill>
                <a:latin typeface="Arial"/>
                <a:cs typeface="Arial"/>
              </a:rPr>
              <a:t>Itinerário Formativo – </a:t>
            </a:r>
            <a:endParaRPr lang="pt-BR" sz="20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pt-BR" sz="2000" b="1">
                <a:solidFill>
                  <a:srgbClr val="4B3474"/>
                </a:solidFill>
                <a:latin typeface="Arial"/>
                <a:cs typeface="Arial"/>
              </a:rPr>
              <a:t>Matemática e Ciências da Natureza</a:t>
            </a:r>
            <a:r>
              <a:rPr lang="pt-BR" sz="300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algn="ctr"/>
            <a:endParaRPr lang="pt-BR" sz="2000" b="1">
              <a:solidFill>
                <a:srgbClr val="4B3474"/>
              </a:solidFill>
              <a:latin typeface="Arial"/>
              <a:ea typeface="Calibri"/>
              <a:cs typeface="Segoe UI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582F9E5-AF5C-83E9-80A0-071AC713155C}"/>
              </a:ext>
            </a:extLst>
          </p:cNvPr>
          <p:cNvSpPr/>
          <p:nvPr/>
        </p:nvSpPr>
        <p:spPr>
          <a:xfrm>
            <a:off x="937954" y="2978984"/>
            <a:ext cx="4208152" cy="1173442"/>
          </a:xfrm>
          <a:prstGeom prst="roundRect">
            <a:avLst/>
          </a:prstGeom>
          <a:noFill/>
          <a:ln w="57150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1AA9AFC-D6CF-B65E-16CF-77F3471676CE}"/>
              </a:ext>
            </a:extLst>
          </p:cNvPr>
          <p:cNvSpPr/>
          <p:nvPr/>
        </p:nvSpPr>
        <p:spPr>
          <a:xfrm>
            <a:off x="6098777" y="2979989"/>
            <a:ext cx="4823262" cy="1182624"/>
          </a:xfrm>
          <a:prstGeom prst="roundRect">
            <a:avLst/>
          </a:prstGeom>
          <a:noFill/>
          <a:ln w="57150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AD32EB-0F87-02B8-48DB-C92339A28E4E}"/>
              </a:ext>
            </a:extLst>
          </p:cNvPr>
          <p:cNvSpPr txBox="1"/>
          <p:nvPr/>
        </p:nvSpPr>
        <p:spPr>
          <a:xfrm>
            <a:off x="6261068" y="3085933"/>
            <a:ext cx="451043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Itinerário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Formativo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– </a:t>
            </a:r>
            <a:endParaRPr lang="pt-BR" sz="20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Linguagens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ou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Ciências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Humanas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e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Sociais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4B3474"/>
                </a:solidFill>
                <a:latin typeface="Arial"/>
                <a:cs typeface="Arial"/>
              </a:rPr>
              <a:t>Aplicadas</a:t>
            </a:r>
            <a:r>
              <a:rPr lang="en-US" sz="2000" b="1">
                <a:solidFill>
                  <a:srgbClr val="4B3474"/>
                </a:solidFill>
                <a:latin typeface="Arial"/>
                <a:cs typeface="Arial"/>
              </a:rPr>
              <a:t>:</a:t>
            </a:r>
            <a:endParaRPr lang="pt-BR" sz="20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2000" b="1">
              <a:solidFill>
                <a:srgbClr val="4B3474"/>
              </a:solidFill>
              <a:latin typeface="Arial"/>
              <a:cs typeface="Segoe U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7DB39BF-0EE7-E1ED-6FAC-4770866FB45F}"/>
              </a:ext>
            </a:extLst>
          </p:cNvPr>
          <p:cNvSpPr txBox="1"/>
          <p:nvPr/>
        </p:nvSpPr>
        <p:spPr>
          <a:xfrm>
            <a:off x="3494182" y="4687678"/>
            <a:ext cx="53597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000" b="1">
                <a:solidFill>
                  <a:srgbClr val="4B3474"/>
                </a:solidFill>
                <a:latin typeface="Arial"/>
                <a:ea typeface="Calibri"/>
                <a:cs typeface="Calibri"/>
              </a:rPr>
              <a:t>2 Professores Mediadores</a:t>
            </a:r>
            <a:r>
              <a:rPr lang="pt-BR" sz="3000">
                <a:solidFill>
                  <a:srgbClr val="4B3474"/>
                </a:solidFill>
                <a:latin typeface="Arial"/>
                <a:ea typeface="Calibri"/>
                <a:cs typeface="Calibri"/>
              </a:rPr>
              <a:t> </a:t>
            </a:r>
          </a:p>
          <a:p>
            <a:r>
              <a:rPr lang="pt-BR" sz="2400">
                <a:solidFill>
                  <a:srgbClr val="4B3474"/>
                </a:solidFill>
                <a:latin typeface="Arial"/>
                <a:ea typeface="Calibri"/>
                <a:cs typeface="Calibri"/>
              </a:rPr>
              <a:t>(de acordo com o itinerário formativo)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A08B40-25C5-8130-0FF0-201E3CEFD3D0}"/>
              </a:ext>
            </a:extLst>
          </p:cNvPr>
          <p:cNvSpPr txBox="1"/>
          <p:nvPr/>
        </p:nvSpPr>
        <p:spPr>
          <a:xfrm>
            <a:off x="5344438" y="3382028"/>
            <a:ext cx="5532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4B3474"/>
                </a:solidFill>
                <a:latin typeface="Arial"/>
                <a:cs typeface="Arial"/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26344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398" y="768295"/>
            <a:ext cx="11996338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0" b="1">
                <a:solidFill>
                  <a:srgbClr val="4B3474"/>
                </a:solidFill>
                <a:latin typeface="Arial"/>
                <a:ea typeface="Crimson Pro Semi Bold" pitchFamily="34" charset="-122"/>
                <a:cs typeface="Arial"/>
              </a:rPr>
              <a:t>ENSINO MÉDIO: PLATAFORMAS E COMPONETES</a:t>
            </a:r>
            <a:endParaRPr lang="en-US" sz="3700" b="1">
              <a:solidFill>
                <a:srgbClr val="4B3474"/>
              </a:solidFill>
              <a:latin typeface="Arial"/>
              <a:cs typeface="Arial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0675D7BD-DAA2-7946-7D2F-AF6F3B269468}"/>
              </a:ext>
            </a:extLst>
          </p:cNvPr>
          <p:cNvGrpSpPr/>
          <p:nvPr/>
        </p:nvGrpSpPr>
        <p:grpSpPr>
          <a:xfrm>
            <a:off x="3599089" y="1530453"/>
            <a:ext cx="2876402" cy="1500383"/>
            <a:chOff x="1002274" y="1524293"/>
            <a:chExt cx="2726008" cy="1408576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1E381A2-FB96-1247-F452-D65A73079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90" t="21810" r="7272" b="11982"/>
            <a:stretch/>
          </p:blipFill>
          <p:spPr>
            <a:xfrm>
              <a:off x="1002274" y="1524293"/>
              <a:ext cx="2608229" cy="1243961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E2674D3-3E8B-5C63-0FAB-919C4647C430}"/>
                </a:ext>
              </a:extLst>
            </p:cNvPr>
            <p:cNvSpPr/>
            <p:nvPr/>
          </p:nvSpPr>
          <p:spPr>
            <a:xfrm>
              <a:off x="1122083" y="1597545"/>
              <a:ext cx="2606199" cy="1335324"/>
            </a:xfrm>
            <a:prstGeom prst="rect">
              <a:avLst/>
            </a:prstGeom>
            <a:noFill/>
            <a:ln w="57150">
              <a:solidFill>
                <a:srgbClr val="FD1D4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6AE0668-0D9D-7402-A8BD-DEC3D40D25E6}"/>
              </a:ext>
            </a:extLst>
          </p:cNvPr>
          <p:cNvSpPr txBox="1"/>
          <p:nvPr/>
        </p:nvSpPr>
        <p:spPr>
          <a:xfrm>
            <a:off x="7767790" y="2099554"/>
            <a:ext cx="119114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latin typeface="Arial"/>
                <a:cs typeface="Arial"/>
              </a:rPr>
              <a:t>1</a:t>
            </a:r>
            <a:r>
              <a:rPr lang="pt-BR" b="1">
                <a:latin typeface="Arial"/>
                <a:ea typeface="Calibri"/>
                <a:cs typeface="Calibri"/>
              </a:rPr>
              <a:t>ª</a:t>
            </a:r>
            <a:r>
              <a:rPr lang="pt-BR" b="1">
                <a:latin typeface="Arial"/>
                <a:cs typeface="Arial"/>
              </a:rPr>
              <a:t> Série</a:t>
            </a:r>
            <a:endParaRPr lang="pt-BR"/>
          </a:p>
          <a:p>
            <a:r>
              <a:rPr lang="pt-BR" b="1">
                <a:latin typeface="Arial"/>
                <a:cs typeface="Arial"/>
              </a:rPr>
              <a:t>2ª Série </a:t>
            </a:r>
            <a:endParaRPr lang="pt-BR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pt-BR" b="1">
                <a:latin typeface="Arial"/>
                <a:cs typeface="Arial"/>
              </a:rPr>
              <a:t>3ª Série </a:t>
            </a:r>
            <a:endParaRPr lang="pt-BR">
              <a:ea typeface="Calibri"/>
              <a:cs typeface="Calibri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494F00F-34B0-45A8-9464-22F5E5C6E14A}"/>
              </a:ext>
            </a:extLst>
          </p:cNvPr>
          <p:cNvSpPr txBox="1"/>
          <p:nvPr/>
        </p:nvSpPr>
        <p:spPr>
          <a:xfrm>
            <a:off x="7764650" y="3759739"/>
            <a:ext cx="184297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latin typeface="Arial"/>
                <a:cs typeface="Arial"/>
              </a:rPr>
              <a:t>2ª Série </a:t>
            </a:r>
            <a:endParaRPr lang="pt-BR"/>
          </a:p>
          <a:p>
            <a:r>
              <a:rPr lang="pt-BR" b="1">
                <a:latin typeface="Arial"/>
                <a:cs typeface="Arial"/>
              </a:rPr>
              <a:t>3ª Série </a:t>
            </a:r>
            <a:endParaRPr lang="pt-BR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pt-BR" b="1">
                <a:latin typeface="Arial"/>
                <a:cs typeface="Arial"/>
              </a:rPr>
              <a:t>(se IF Exatas) </a:t>
            </a:r>
            <a:endParaRPr lang="pt-BR">
              <a:ea typeface="Calibri"/>
              <a:cs typeface="Calibri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0810602-3CE5-3073-3C41-FC99C3F974FC}"/>
              </a:ext>
            </a:extLst>
          </p:cNvPr>
          <p:cNvSpPr txBox="1"/>
          <p:nvPr/>
        </p:nvSpPr>
        <p:spPr>
          <a:xfrm>
            <a:off x="7771630" y="5661923"/>
            <a:ext cx="174638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b="1">
                <a:solidFill>
                  <a:prstClr val="black"/>
                </a:solidFill>
                <a:latin typeface="Arial"/>
                <a:cs typeface="Arial"/>
              </a:rPr>
              <a:t>3ª </a:t>
            </a: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Série</a:t>
            </a:r>
            <a:endParaRPr lang="pt-BR">
              <a:solidFill>
                <a:prstClr val="black"/>
              </a:solidFill>
            </a:endParaRPr>
          </a:p>
          <a:p>
            <a:pPr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(se IF Exatas)</a:t>
            </a:r>
            <a:endParaRPr lang="pt-BR">
              <a:solidFill>
                <a:prstClr val="black"/>
              </a:solidFill>
            </a:endParaRPr>
          </a:p>
        </p:txBody>
      </p:sp>
      <p:pic>
        <p:nvPicPr>
          <p:cNvPr id="4" name="Imagem 3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E0414BCE-4A4F-1C9B-020A-19DE570F7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360689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D0F0DA7-E8E1-4B66-E88C-46D383BAB177}"/>
              </a:ext>
            </a:extLst>
          </p:cNvPr>
          <p:cNvGrpSpPr/>
          <p:nvPr/>
        </p:nvGrpSpPr>
        <p:grpSpPr>
          <a:xfrm>
            <a:off x="3734992" y="5045288"/>
            <a:ext cx="2745816" cy="1490653"/>
            <a:chOff x="1025084" y="4678058"/>
            <a:chExt cx="2612960" cy="1298704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AEC30AB-E115-49C9-A14A-D997C4F39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5084" y="4678058"/>
              <a:ext cx="2607020" cy="1235014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CFA2300-510B-46DE-528C-F214A38F2C24}"/>
                </a:ext>
              </a:extLst>
            </p:cNvPr>
            <p:cNvSpPr/>
            <p:nvPr/>
          </p:nvSpPr>
          <p:spPr>
            <a:xfrm>
              <a:off x="1031845" y="4742425"/>
              <a:ext cx="2606199" cy="1234337"/>
            </a:xfrm>
            <a:prstGeom prst="rect">
              <a:avLst/>
            </a:prstGeom>
            <a:noFill/>
            <a:ln w="57150">
              <a:solidFill>
                <a:srgbClr val="FD1D4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FE5D848E-5681-3DAE-3F0A-E4A5CD67B13F}"/>
              </a:ext>
            </a:extLst>
          </p:cNvPr>
          <p:cNvGrpSpPr/>
          <p:nvPr/>
        </p:nvGrpSpPr>
        <p:grpSpPr>
          <a:xfrm>
            <a:off x="3736778" y="3289816"/>
            <a:ext cx="2742334" cy="1492149"/>
            <a:chOff x="1061651" y="3250073"/>
            <a:chExt cx="2624367" cy="1362499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C3C7A4B8-78C7-9423-508A-F4F0A2E13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1651" y="3289266"/>
              <a:ext cx="2606517" cy="1323306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03389BB-7045-67AF-8557-4834FADC8AC0}"/>
                </a:ext>
              </a:extLst>
            </p:cNvPr>
            <p:cNvSpPr/>
            <p:nvPr/>
          </p:nvSpPr>
          <p:spPr>
            <a:xfrm>
              <a:off x="1079819" y="3250073"/>
              <a:ext cx="2606199" cy="1335324"/>
            </a:xfrm>
            <a:prstGeom prst="rect">
              <a:avLst/>
            </a:prstGeom>
            <a:noFill/>
            <a:ln w="57150">
              <a:solidFill>
                <a:srgbClr val="FD1D4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70973A-F137-1794-9DBD-A6D4251D07DB}"/>
              </a:ext>
            </a:extLst>
          </p:cNvPr>
          <p:cNvSpPr txBox="1"/>
          <p:nvPr/>
        </p:nvSpPr>
        <p:spPr>
          <a:xfrm>
            <a:off x="1756303" y="3851147"/>
            <a:ext cx="19686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FE5470"/>
                </a:solidFill>
                <a:latin typeface="Arial"/>
                <a:cs typeface="Arial"/>
              </a:rPr>
              <a:t> Programação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ADCF2E-57C8-A804-897B-9C385769DC76}"/>
              </a:ext>
            </a:extLst>
          </p:cNvPr>
          <p:cNvSpPr txBox="1"/>
          <p:nvPr/>
        </p:nvSpPr>
        <p:spPr>
          <a:xfrm>
            <a:off x="1775267" y="2202410"/>
            <a:ext cx="19686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FE5470"/>
                </a:solidFill>
                <a:latin typeface="Arial"/>
                <a:cs typeface="Arial"/>
              </a:rPr>
              <a:t>Língua Inglesa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F6C465-CDE4-4259-E474-99F678CB14DC}"/>
              </a:ext>
            </a:extLst>
          </p:cNvPr>
          <p:cNvSpPr txBox="1"/>
          <p:nvPr/>
        </p:nvSpPr>
        <p:spPr>
          <a:xfrm>
            <a:off x="1384503" y="5614140"/>
            <a:ext cx="235349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FE5470"/>
                </a:solidFill>
                <a:latin typeface="Arial"/>
                <a:cs typeface="Arial"/>
              </a:rPr>
              <a:t>Empreendedorismo</a:t>
            </a:r>
          </a:p>
        </p:txBody>
      </p:sp>
      <p:pic>
        <p:nvPicPr>
          <p:cNvPr id="31" name="Imagem 30" descr="Ícone&#10;&#10;O conteúdo gerado por IA pode estar incorreto.">
            <a:extLst>
              <a:ext uri="{FF2B5EF4-FFF2-40B4-BE49-F238E27FC236}">
                <a16:creationId xmlns:a16="http://schemas.microsoft.com/office/drawing/2014/main" id="{A44983CE-82ED-877C-8090-079759C29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9850" y="3847976"/>
            <a:ext cx="690393" cy="525138"/>
          </a:xfrm>
          <a:prstGeom prst="rect">
            <a:avLst/>
          </a:prstGeom>
        </p:spPr>
      </p:pic>
      <p:pic>
        <p:nvPicPr>
          <p:cNvPr id="32" name="Imagem 31" descr="Ícone&#10;&#10;O conteúdo gerado por IA pode estar incorreto.">
            <a:extLst>
              <a:ext uri="{FF2B5EF4-FFF2-40B4-BE49-F238E27FC236}">
                <a16:creationId xmlns:a16="http://schemas.microsoft.com/office/drawing/2014/main" id="{CF8DB0B4-502C-14AB-74EC-03A0E980B1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20000">
            <a:off x="6703178" y="5621787"/>
            <a:ext cx="699573" cy="515958"/>
          </a:xfrm>
          <a:prstGeom prst="rect">
            <a:avLst/>
          </a:prstGeom>
        </p:spPr>
      </p:pic>
      <p:pic>
        <p:nvPicPr>
          <p:cNvPr id="33" name="Imagem 32" descr="Ícone&#10;&#10;O conteúdo gerado por IA pode estar incorreto.">
            <a:extLst>
              <a:ext uri="{FF2B5EF4-FFF2-40B4-BE49-F238E27FC236}">
                <a16:creationId xmlns:a16="http://schemas.microsoft.com/office/drawing/2014/main" id="{C8F9549C-D64E-A223-2975-604318404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000">
            <a:off x="6725407" y="2203660"/>
            <a:ext cx="690393" cy="5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9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28820" y="850992"/>
            <a:ext cx="3256905" cy="692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FREQUÊNCIA</a:t>
            </a:r>
            <a:endParaRPr lang="en-US" sz="3600" b="1">
              <a:solidFill>
                <a:srgbClr val="4B3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41886707-E963-6DC4-73C9-559319CE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98FF5A3-A386-F7DC-EF35-44B75711EE48}"/>
              </a:ext>
            </a:extLst>
          </p:cNvPr>
          <p:cNvSpPr txBox="1"/>
          <p:nvPr/>
        </p:nvSpPr>
        <p:spPr>
          <a:xfrm>
            <a:off x="3048712" y="324647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>
                <a:effectLst/>
              </a:rPr>
              <a:t> </a:t>
            </a:r>
            <a:endParaRPr lang="pt-BR"/>
          </a:p>
        </p:txBody>
      </p:sp>
      <p:sp>
        <p:nvSpPr>
          <p:cNvPr id="13" name="Google Shape;197;p17">
            <a:extLst>
              <a:ext uri="{FF2B5EF4-FFF2-40B4-BE49-F238E27FC236}">
                <a16:creationId xmlns:a16="http://schemas.microsoft.com/office/drawing/2014/main" id="{18F5B1D2-CE36-D752-745E-8BA7B1B1BC28}"/>
              </a:ext>
            </a:extLst>
          </p:cNvPr>
          <p:cNvSpPr/>
          <p:nvPr/>
        </p:nvSpPr>
        <p:spPr>
          <a:xfrm>
            <a:off x="3049935" y="2799684"/>
            <a:ext cx="6372866" cy="2434113"/>
          </a:xfrm>
          <a:prstGeom prst="roundRect">
            <a:avLst>
              <a:gd name="adj" fmla="val 25388"/>
            </a:avLst>
          </a:prstGeom>
          <a:noFill/>
          <a:ln w="38100" cap="flat" cmpd="sng">
            <a:solidFill>
              <a:srgbClr val="FE54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98;p17">
            <a:extLst>
              <a:ext uri="{FF2B5EF4-FFF2-40B4-BE49-F238E27FC236}">
                <a16:creationId xmlns:a16="http://schemas.microsoft.com/office/drawing/2014/main" id="{D541A622-61EE-A16B-664C-616C8C78652E}"/>
              </a:ext>
            </a:extLst>
          </p:cNvPr>
          <p:cNvSpPr txBox="1"/>
          <p:nvPr/>
        </p:nvSpPr>
        <p:spPr>
          <a:xfrm>
            <a:off x="3844184" y="2648359"/>
            <a:ext cx="5296976" cy="2369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endParaRPr sz="3000">
              <a:solidFill>
                <a:srgbClr val="00000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28600" indent="-228600" algn="ctr">
              <a:buClr>
                <a:srgbClr val="000000"/>
              </a:buClr>
              <a:buSzPts val="3200"/>
              <a:buFont typeface="Arial"/>
              <a:buChar char="•"/>
            </a:pPr>
            <a:r>
              <a:rPr lang="pt-BR" sz="3000">
                <a:latin typeface="Arial"/>
                <a:ea typeface="Montserrat"/>
                <a:cs typeface="Arial"/>
                <a:sym typeface="Montserrat"/>
              </a:rPr>
              <a:t>Tempo de acesso;</a:t>
            </a:r>
            <a:endParaRPr lang="pt-BR" sz="3000">
              <a:latin typeface="Arial"/>
              <a:ea typeface="Montserrat"/>
              <a:cs typeface="Arial"/>
            </a:endParaRPr>
          </a:p>
          <a:p>
            <a:pPr marL="228600" indent="-228600" algn="ctr">
              <a:buClr>
                <a:srgbClr val="000000"/>
              </a:buClr>
              <a:buSzPts val="3200"/>
              <a:buFont typeface="Arial"/>
              <a:buChar char="•"/>
            </a:pPr>
            <a:r>
              <a:rPr lang="pt-BR" sz="3000">
                <a:latin typeface="Arial"/>
                <a:ea typeface="Montserrat"/>
                <a:cs typeface="Arial"/>
                <a:sym typeface="Montserrat"/>
              </a:rPr>
              <a:t>Realização das atividades;</a:t>
            </a:r>
            <a:endParaRPr lang="pt-BR" sz="3000">
              <a:latin typeface="Arial"/>
              <a:ea typeface="Montserrat"/>
              <a:cs typeface="Arial"/>
            </a:endParaRPr>
          </a:p>
          <a:p>
            <a:pPr marL="228600" indent="-228600" algn="ctr">
              <a:buClr>
                <a:srgbClr val="000000"/>
              </a:buClr>
              <a:buSzPts val="3200"/>
              <a:buFont typeface="Arial"/>
              <a:buChar char="•"/>
            </a:pPr>
            <a:r>
              <a:rPr lang="pt-BR" sz="3000">
                <a:latin typeface="Arial"/>
                <a:ea typeface="Montserrat"/>
                <a:cs typeface="Arial"/>
                <a:sym typeface="Montserrat"/>
              </a:rPr>
              <a:t>Interação com os conteúdos;</a:t>
            </a:r>
            <a:endParaRPr lang="pt-BR" sz="3000">
              <a:latin typeface="Arial"/>
              <a:ea typeface="Montserrat"/>
              <a:cs typeface="Arial"/>
            </a:endParaRPr>
          </a:p>
          <a:p>
            <a:pPr marL="228600" indent="-228600" algn="ctr">
              <a:buClr>
                <a:srgbClr val="000000"/>
              </a:buClr>
              <a:buSzPts val="3200"/>
              <a:buFont typeface="Arial"/>
              <a:buChar char="•"/>
            </a:pPr>
            <a:r>
              <a:rPr lang="pt-BR" sz="3000">
                <a:latin typeface="Arial"/>
                <a:ea typeface="Montserrat"/>
                <a:cs typeface="Arial"/>
                <a:sym typeface="Montserrat"/>
              </a:rPr>
              <a:t>Visualização dos vídeos.</a:t>
            </a:r>
            <a:endParaRPr lang="pt-BR" sz="3000">
              <a:latin typeface="Arial"/>
              <a:ea typeface="Montserrat"/>
              <a:cs typeface="Arial"/>
            </a:endParaRPr>
          </a:p>
        </p:txBody>
      </p:sp>
      <p:pic>
        <p:nvPicPr>
          <p:cNvPr id="4" name="Imagem 3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1611A7D7-BAC5-6205-06F7-4A7E2557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36068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60FDCE2-80FB-E081-FC3A-B311805F23D8}"/>
              </a:ext>
            </a:extLst>
          </p:cNvPr>
          <p:cNvSpPr txBox="1"/>
          <p:nvPr/>
        </p:nvSpPr>
        <p:spPr>
          <a:xfrm>
            <a:off x="1344320" y="1543335"/>
            <a:ext cx="9495032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frequência dos estudantes na Plataforma Expansão é avaliada com base nos seguintes critérios:</a:t>
            </a:r>
            <a:endParaRPr lang="pt-BR" sz="240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endParaRPr lang="pt-BR"/>
          </a:p>
        </p:txBody>
      </p:sp>
      <p:pic>
        <p:nvPicPr>
          <p:cNvPr id="3" name="Imagem 2" descr="Uma imagem contendo Ícone&#10;&#10;O conteúdo gerado por IA pode estar incorreto.">
            <a:extLst>
              <a:ext uri="{FF2B5EF4-FFF2-40B4-BE49-F238E27FC236}">
                <a16:creationId xmlns:a16="http://schemas.microsoft.com/office/drawing/2014/main" id="{9488620C-0CAB-36BF-0497-75E7F58CD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950" y="2802100"/>
            <a:ext cx="1596142" cy="15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04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02059" y="651146"/>
            <a:ext cx="3256905" cy="736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NOTA</a:t>
            </a:r>
            <a:endParaRPr lang="en-US" sz="3600" b="1">
              <a:solidFill>
                <a:srgbClr val="4B3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41886707-E963-6DC4-73C9-559319CE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sp>
        <p:nvSpPr>
          <p:cNvPr id="13" name="Google Shape;197;p17">
            <a:extLst>
              <a:ext uri="{FF2B5EF4-FFF2-40B4-BE49-F238E27FC236}">
                <a16:creationId xmlns:a16="http://schemas.microsoft.com/office/drawing/2014/main" id="{18F5B1D2-CE36-D752-745E-8BA7B1B1BC28}"/>
              </a:ext>
            </a:extLst>
          </p:cNvPr>
          <p:cNvSpPr/>
          <p:nvPr/>
        </p:nvSpPr>
        <p:spPr>
          <a:xfrm>
            <a:off x="1939428" y="1813654"/>
            <a:ext cx="8227878" cy="2712826"/>
          </a:xfrm>
          <a:prstGeom prst="roundRect">
            <a:avLst>
              <a:gd name="adj" fmla="val 25388"/>
            </a:avLst>
          </a:prstGeom>
          <a:noFill/>
          <a:ln w="38100" cap="flat" cmpd="sng">
            <a:solidFill>
              <a:srgbClr val="FE54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D66EDFB-60D2-606A-E669-808949971553}"/>
              </a:ext>
            </a:extLst>
          </p:cNvPr>
          <p:cNvSpPr txBox="1"/>
          <p:nvPr/>
        </p:nvSpPr>
        <p:spPr>
          <a:xfrm>
            <a:off x="7726720" y="3611684"/>
            <a:ext cx="32106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Imagem 10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95CEA6CD-355E-26CB-E839-6DFB977F8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36068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F34DCDF-583A-4889-5BF4-BC710453F1EA}"/>
              </a:ext>
            </a:extLst>
          </p:cNvPr>
          <p:cNvSpPr txBox="1"/>
          <p:nvPr/>
        </p:nvSpPr>
        <p:spPr>
          <a:xfrm>
            <a:off x="2486138" y="2044914"/>
            <a:ext cx="7774317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>
                <a:latin typeface="Arial"/>
                <a:cs typeface="Arial"/>
              </a:rPr>
              <a:t>Todas as aulas contam com</a:t>
            </a:r>
            <a:r>
              <a:rPr lang="pt-BR" sz="3000" b="1">
                <a:latin typeface="Arial"/>
                <a:cs typeface="Arial"/>
              </a:rPr>
              <a:t> 3</a:t>
            </a:r>
            <a:r>
              <a:rPr lang="pt-BR" sz="3000">
                <a:latin typeface="Arial"/>
                <a:cs typeface="Arial"/>
              </a:rPr>
              <a:t> atividades, cada uma valendo </a:t>
            </a:r>
            <a:r>
              <a:rPr lang="pt-BR" sz="3000" b="1">
                <a:latin typeface="Arial"/>
                <a:cs typeface="Arial"/>
              </a:rPr>
              <a:t>10 </a:t>
            </a:r>
            <a:r>
              <a:rPr lang="pt-BR" sz="3000">
                <a:latin typeface="Arial"/>
                <a:cs typeface="Arial"/>
              </a:rPr>
              <a:t>pontos.</a:t>
            </a:r>
          </a:p>
          <a:p>
            <a:endParaRPr lang="pt-BR" sz="3000"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000">
                <a:latin typeface="Arial"/>
                <a:cs typeface="Arial"/>
              </a:rPr>
              <a:t>Os estudantes têm duas tentativas para cada atividade.</a:t>
            </a:r>
          </a:p>
        </p:txBody>
      </p:sp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BFA230C1-B049-6F87-0ABE-6AE6A72F3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066" y="409067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2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54CD3-7890-D129-FBC4-8ECA79842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5650D51-8E25-9146-7F95-DCDBB7E4355A}"/>
              </a:ext>
            </a:extLst>
          </p:cNvPr>
          <p:cNvSpPr txBox="1"/>
          <p:nvPr/>
        </p:nvSpPr>
        <p:spPr>
          <a:xfrm>
            <a:off x="2259328" y="1146430"/>
            <a:ext cx="8089726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6600" b="1">
                <a:solidFill>
                  <a:srgbClr val="FE506D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SEJAM </a:t>
            </a:r>
            <a:endParaRPr lang="pt-BR" sz="6600" b="1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pt-BR" sz="6600" b="1">
                <a:solidFill>
                  <a:srgbClr val="FE506D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BEM-VINDOS!</a:t>
            </a:r>
            <a:endParaRPr lang="pt-BR" sz="6600" b="1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endParaRPr lang="en-US"/>
          </a:p>
        </p:txBody>
      </p:sp>
      <p:pic>
        <p:nvPicPr>
          <p:cNvPr id="4" name="Imagem 3" descr="Ícone&#10;&#10;O conteúdo gerado por IA pode estar incorreto.">
            <a:extLst>
              <a:ext uri="{FF2B5EF4-FFF2-40B4-BE49-F238E27FC236}">
                <a16:creationId xmlns:a16="http://schemas.microsoft.com/office/drawing/2014/main" id="{BE4FB3E7-28CD-40DC-9F5B-A106459A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02" y="6260469"/>
            <a:ext cx="2409825" cy="600075"/>
          </a:xfrm>
          <a:prstGeom prst="rect">
            <a:avLst/>
          </a:prstGeom>
        </p:spPr>
      </p:pic>
      <p:pic>
        <p:nvPicPr>
          <p:cNvPr id="7" name="Imagem 6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6E80E447-4091-0D7F-2221-C627AC1B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573" y="4046048"/>
            <a:ext cx="4607117" cy="99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5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7B2706F1-5074-341D-C9C0-2DE56ADBD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885" y="3567351"/>
            <a:ext cx="3380573" cy="101931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6B98285-635B-DC1E-7FD8-87FD517F9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226" y="3591339"/>
            <a:ext cx="3117640" cy="988597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3374820" y="417326"/>
            <a:ext cx="5955845" cy="736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/>
                <a:cs typeface="Arial"/>
                <a:sym typeface="Montserrat"/>
              </a:rPr>
              <a:t>COMPOSIÇÃO  - NOTA</a:t>
            </a:r>
            <a:endParaRPr lang="en-US" sz="3600" b="1">
              <a:solidFill>
                <a:srgbClr val="4B3474"/>
              </a:solidFill>
              <a:latin typeface="Arial"/>
              <a:cs typeface="Arial"/>
            </a:endParaRP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41886707-E963-6DC4-73C9-559319CE7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98FF5A3-A386-F7DC-EF35-44B75711EE48}"/>
              </a:ext>
            </a:extLst>
          </p:cNvPr>
          <p:cNvSpPr txBox="1"/>
          <p:nvPr/>
        </p:nvSpPr>
        <p:spPr>
          <a:xfrm>
            <a:off x="3048712" y="324647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>
                <a:effectLst/>
              </a:rPr>
              <a:t> </a:t>
            </a:r>
            <a:endParaRPr lang="pt-BR"/>
          </a:p>
        </p:txBody>
      </p:sp>
      <p:sp>
        <p:nvSpPr>
          <p:cNvPr id="13" name="Google Shape;197;p17">
            <a:extLst>
              <a:ext uri="{FF2B5EF4-FFF2-40B4-BE49-F238E27FC236}">
                <a16:creationId xmlns:a16="http://schemas.microsoft.com/office/drawing/2014/main" id="{18F5B1D2-CE36-D752-745E-8BA7B1B1BC28}"/>
              </a:ext>
            </a:extLst>
          </p:cNvPr>
          <p:cNvSpPr/>
          <p:nvPr/>
        </p:nvSpPr>
        <p:spPr>
          <a:xfrm>
            <a:off x="2753725" y="1390560"/>
            <a:ext cx="6663774" cy="1907218"/>
          </a:xfrm>
          <a:prstGeom prst="roundRect">
            <a:avLst>
              <a:gd name="adj" fmla="val 25388"/>
            </a:avLst>
          </a:prstGeom>
          <a:noFill/>
          <a:ln w="38100" cap="flat" cmpd="sng">
            <a:solidFill>
              <a:srgbClr val="FE54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06;g2d8cc7e30f8_0_387">
            <a:extLst>
              <a:ext uri="{FF2B5EF4-FFF2-40B4-BE49-F238E27FC236}">
                <a16:creationId xmlns:a16="http://schemas.microsoft.com/office/drawing/2014/main" id="{009C0B79-BDAD-7A49-C060-D83BA507FC5D}"/>
              </a:ext>
            </a:extLst>
          </p:cNvPr>
          <p:cNvSpPr txBox="1"/>
          <p:nvPr/>
        </p:nvSpPr>
        <p:spPr>
          <a:xfrm>
            <a:off x="3048712" y="1483169"/>
            <a:ext cx="6283354" cy="181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spcBef>
                <a:spcPts val="933"/>
              </a:spcBef>
              <a:buClr>
                <a:schemeClr val="dk1"/>
              </a:buClr>
              <a:buSzPts val="1100"/>
            </a:pPr>
            <a:r>
              <a:rPr lang="pt-BR" sz="2500" b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Componentes - Presencial e Expansão</a:t>
            </a:r>
          </a:p>
          <a:p>
            <a:pPr marL="50802">
              <a:spcBef>
                <a:spcPts val="800"/>
              </a:spcBef>
              <a:buClr>
                <a:schemeClr val="dk1"/>
              </a:buClr>
              <a:buSzPts val="2400"/>
            </a:pPr>
            <a:r>
              <a:rPr lang="pt-BR" sz="2500" b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Língua Inglesa</a:t>
            </a:r>
            <a:r>
              <a:rPr lang="pt-BR" sz="250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(1ª e 2ª séries)</a:t>
            </a:r>
          </a:p>
          <a:p>
            <a:pPr marL="50802">
              <a:buClr>
                <a:schemeClr val="dk1"/>
              </a:buClr>
              <a:buSzPts val="2400"/>
            </a:pPr>
            <a:r>
              <a:rPr lang="pt-BR" sz="2500" b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Arte</a:t>
            </a:r>
            <a:r>
              <a:rPr lang="pt-BR" sz="250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(1ª série)</a:t>
            </a:r>
          </a:p>
          <a:p>
            <a:pPr marL="50802">
              <a:buClr>
                <a:schemeClr val="dk1"/>
              </a:buClr>
              <a:buSzPts val="2400"/>
            </a:pPr>
            <a:r>
              <a:rPr lang="pt-BR" sz="2500" b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Filosofia</a:t>
            </a:r>
            <a:r>
              <a:rPr lang="pt-BR" sz="250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(1ª série)</a:t>
            </a:r>
          </a:p>
        </p:txBody>
      </p:sp>
      <p:sp>
        <p:nvSpPr>
          <p:cNvPr id="4" name="Google Shape;207;g2d8cc7e30f8_0_387">
            <a:extLst>
              <a:ext uri="{FF2B5EF4-FFF2-40B4-BE49-F238E27FC236}">
                <a16:creationId xmlns:a16="http://schemas.microsoft.com/office/drawing/2014/main" id="{E90E25CD-6920-17DE-F876-970AE71761A8}"/>
              </a:ext>
            </a:extLst>
          </p:cNvPr>
          <p:cNvSpPr txBox="1"/>
          <p:nvPr/>
        </p:nvSpPr>
        <p:spPr>
          <a:xfrm>
            <a:off x="2792343" y="5112047"/>
            <a:ext cx="6607418" cy="68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>
              <a:spcBef>
                <a:spcPts val="800"/>
              </a:spcBef>
            </a:pPr>
            <a:r>
              <a:rPr lang="pt-BR" sz="1500" b="1">
                <a:solidFill>
                  <a:srgbClr val="4C4C4D"/>
                </a:solidFill>
                <a:latin typeface="Arial"/>
                <a:ea typeface="Montserrat"/>
                <a:cs typeface="Arial"/>
                <a:sym typeface="Montserrat"/>
              </a:rPr>
              <a:t>O fechamento da nota ocorre ao final do bimestre, e as informações serão enviadas automaticamente para a Sala do Futuro.</a:t>
            </a:r>
            <a:endParaRPr lang="pt-BR" sz="1500" b="1">
              <a:solidFill>
                <a:srgbClr val="4C4C4D"/>
              </a:solidFill>
              <a:latin typeface="Arial"/>
              <a:ea typeface="Montserrat"/>
              <a:cs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90CC3D-DAAF-95A7-5DDB-1929513A2FF9}"/>
              </a:ext>
            </a:extLst>
          </p:cNvPr>
          <p:cNvSpPr txBox="1"/>
          <p:nvPr/>
        </p:nvSpPr>
        <p:spPr>
          <a:xfrm>
            <a:off x="1008272" y="3847110"/>
            <a:ext cx="244394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Nota Expansão</a:t>
            </a:r>
          </a:p>
        </p:txBody>
      </p:sp>
      <p:sp>
        <p:nvSpPr>
          <p:cNvPr id="10" name="Google Shape;197;p17">
            <a:extLst>
              <a:ext uri="{FF2B5EF4-FFF2-40B4-BE49-F238E27FC236}">
                <a16:creationId xmlns:a16="http://schemas.microsoft.com/office/drawing/2014/main" id="{713EF1A3-39E1-8AC1-FA54-630699B9C0B7}"/>
              </a:ext>
            </a:extLst>
          </p:cNvPr>
          <p:cNvSpPr/>
          <p:nvPr/>
        </p:nvSpPr>
        <p:spPr>
          <a:xfrm>
            <a:off x="794505" y="3611684"/>
            <a:ext cx="2871484" cy="927536"/>
          </a:xfrm>
          <a:prstGeom prst="roundRect">
            <a:avLst>
              <a:gd name="adj" fmla="val 25388"/>
            </a:avLst>
          </a:prstGeom>
          <a:noFill/>
          <a:ln w="38100" cap="flat" cmpd="sng">
            <a:solidFill>
              <a:srgbClr val="FE54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F56C4E6-D320-41BF-AF65-E82525D64F5A}"/>
              </a:ext>
            </a:extLst>
          </p:cNvPr>
          <p:cNvSpPr txBox="1"/>
          <p:nvPr/>
        </p:nvSpPr>
        <p:spPr>
          <a:xfrm>
            <a:off x="4573652" y="3654591"/>
            <a:ext cx="2401194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pt-BR" sz="2500">
                <a:solidFill>
                  <a:prstClr val="black"/>
                </a:solidFill>
                <a:latin typeface="Arial"/>
                <a:cs typeface="Arial"/>
              </a:rPr>
              <a:t>Nota da Prova</a:t>
            </a:r>
            <a:r>
              <a:rPr kumimoji="0" lang="pt-BR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 Paulista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D66EDFB-60D2-606A-E669-808949971553}"/>
              </a:ext>
            </a:extLst>
          </p:cNvPr>
          <p:cNvSpPr txBox="1"/>
          <p:nvPr/>
        </p:nvSpPr>
        <p:spPr>
          <a:xfrm>
            <a:off x="7816957" y="3641763"/>
            <a:ext cx="32106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Nota das avaliações de aulas presenciais </a:t>
            </a:r>
          </a:p>
        </p:txBody>
      </p:sp>
      <p:pic>
        <p:nvPicPr>
          <p:cNvPr id="11" name="Imagem 10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95CEA6CD-355E-26CB-E839-6DFB977F8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8454" y="232787"/>
            <a:ext cx="1660105" cy="360689"/>
          </a:xfrm>
          <a:prstGeom prst="rect">
            <a:avLst/>
          </a:prstGeom>
        </p:spPr>
      </p:pic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id="{B80EEF15-4F9D-5D27-2C99-90EC935EAE5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1882" t="-30435" r="1608" b="-17391"/>
          <a:stretch/>
        </p:blipFill>
        <p:spPr>
          <a:xfrm>
            <a:off x="7265410" y="3706742"/>
            <a:ext cx="462474" cy="681788"/>
          </a:xfrm>
          <a:prstGeom prst="rect">
            <a:avLst/>
          </a:prstGeom>
        </p:spPr>
      </p:pic>
      <p:pic>
        <p:nvPicPr>
          <p:cNvPr id="14" name="Imagem 13" descr="Ícone&#10;&#10;O conteúdo gerado por IA pode estar incorreto.">
            <a:extLst>
              <a:ext uri="{FF2B5EF4-FFF2-40B4-BE49-F238E27FC236}">
                <a16:creationId xmlns:a16="http://schemas.microsoft.com/office/drawing/2014/main" id="{B95F90F2-8725-8B41-96AD-73AE8AE0B9D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7142" t="-29545" r="1129" b="-17293"/>
          <a:stretch/>
        </p:blipFill>
        <p:spPr>
          <a:xfrm>
            <a:off x="3652729" y="3699595"/>
            <a:ext cx="488944" cy="67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7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38732-3EFA-5A53-1A11-E86DFFF47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FFF0CEAC-B1C3-6A48-0C5D-E03942D09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024" y="3141978"/>
            <a:ext cx="3084279" cy="87037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335603F2-5BBA-BD9F-DF37-F418DFAD471B}"/>
              </a:ext>
            </a:extLst>
          </p:cNvPr>
          <p:cNvSpPr/>
          <p:nvPr/>
        </p:nvSpPr>
        <p:spPr>
          <a:xfrm>
            <a:off x="3458425" y="590989"/>
            <a:ext cx="6524803" cy="796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/>
                <a:cs typeface="Arial"/>
                <a:sym typeface="Montserrat"/>
              </a:rPr>
              <a:t> COMPOSIÇÃO - NOTA</a:t>
            </a:r>
            <a:endParaRPr lang="pt-BR" sz="3600">
              <a:solidFill>
                <a:srgbClr val="000000"/>
              </a:solidFill>
              <a:latin typeface="Arial"/>
              <a:cs typeface="Arial"/>
              <a:sym typeface="Montserrat"/>
            </a:endParaRPr>
          </a:p>
          <a:p>
            <a:pPr>
              <a:lnSpc>
                <a:spcPts val="4625"/>
              </a:lnSpc>
            </a:pPr>
            <a:endParaRPr lang="pt-BR" sz="3600" b="1">
              <a:solidFill>
                <a:srgbClr val="4B3474"/>
              </a:solidFill>
              <a:latin typeface="Arial"/>
              <a:cs typeface="Arial"/>
            </a:endParaRP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D92344DE-5010-F9F7-EE78-C4C48D999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sp>
        <p:nvSpPr>
          <p:cNvPr id="13" name="Google Shape;197;p17">
            <a:extLst>
              <a:ext uri="{FF2B5EF4-FFF2-40B4-BE49-F238E27FC236}">
                <a16:creationId xmlns:a16="http://schemas.microsoft.com/office/drawing/2014/main" id="{8B2DCF70-D766-601D-CAC9-3DD6B159408B}"/>
              </a:ext>
            </a:extLst>
          </p:cNvPr>
          <p:cNvSpPr/>
          <p:nvPr/>
        </p:nvSpPr>
        <p:spPr>
          <a:xfrm>
            <a:off x="3635068" y="1714210"/>
            <a:ext cx="4817436" cy="727561"/>
          </a:xfrm>
          <a:prstGeom prst="roundRect">
            <a:avLst>
              <a:gd name="adj" fmla="val 25388"/>
            </a:avLst>
          </a:prstGeom>
          <a:noFill/>
          <a:ln w="38100" cap="flat" cmpd="sng">
            <a:solidFill>
              <a:srgbClr val="FE54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06;g2d8cc7e30f8_0_387">
            <a:extLst>
              <a:ext uri="{FF2B5EF4-FFF2-40B4-BE49-F238E27FC236}">
                <a16:creationId xmlns:a16="http://schemas.microsoft.com/office/drawing/2014/main" id="{797BCE86-597E-9503-5236-B4B1AC70C65F}"/>
              </a:ext>
            </a:extLst>
          </p:cNvPr>
          <p:cNvSpPr txBox="1"/>
          <p:nvPr/>
        </p:nvSpPr>
        <p:spPr>
          <a:xfrm>
            <a:off x="3957986" y="1869531"/>
            <a:ext cx="4494771" cy="56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spcBef>
                <a:spcPts val="933"/>
              </a:spcBef>
              <a:buClr>
                <a:schemeClr val="dk1"/>
              </a:buClr>
              <a:buSzPts val="1100"/>
            </a:pPr>
            <a:r>
              <a:rPr lang="pt-BR" sz="2500" b="1">
                <a:solidFill>
                  <a:schemeClr val="dk1"/>
                </a:solidFill>
                <a:latin typeface="Arial"/>
                <a:ea typeface="Montserrat"/>
                <a:cs typeface="Arial"/>
                <a:sym typeface="Montserrat"/>
              </a:rPr>
              <a:t>Componentes -  Expansão</a:t>
            </a:r>
            <a:endParaRPr sz="2500" b="1">
              <a:solidFill>
                <a:schemeClr val="dk1"/>
              </a:solidFill>
              <a:latin typeface="Arial"/>
              <a:ea typeface="Montserrat"/>
              <a:cs typeface="Arial"/>
              <a:sym typeface="Montserrat"/>
            </a:endParaRPr>
          </a:p>
        </p:txBody>
      </p:sp>
      <p:sp>
        <p:nvSpPr>
          <p:cNvPr id="4" name="Google Shape;207;g2d8cc7e30f8_0_387">
            <a:extLst>
              <a:ext uri="{FF2B5EF4-FFF2-40B4-BE49-F238E27FC236}">
                <a16:creationId xmlns:a16="http://schemas.microsoft.com/office/drawing/2014/main" id="{61E83B5A-FA9A-45C6-1393-BABEB34D2F6E}"/>
              </a:ext>
            </a:extLst>
          </p:cNvPr>
          <p:cNvSpPr txBox="1"/>
          <p:nvPr/>
        </p:nvSpPr>
        <p:spPr>
          <a:xfrm>
            <a:off x="2758509" y="4998501"/>
            <a:ext cx="6679414" cy="68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>
              <a:spcBef>
                <a:spcPts val="800"/>
              </a:spcBef>
            </a:pPr>
            <a:r>
              <a:rPr lang="pt-BR" sz="1500" b="1">
                <a:solidFill>
                  <a:srgbClr val="4C4C4D"/>
                </a:solidFill>
                <a:latin typeface="Arial"/>
                <a:ea typeface="Montserrat"/>
                <a:cs typeface="Arial"/>
                <a:sym typeface="Montserrat"/>
              </a:rPr>
              <a:t>O fechamento da nota ocorre ao final do bimestre, e as informações serão enviadas automaticamente para a Sala do Futuro.</a:t>
            </a:r>
            <a:endParaRPr lang="pt-BR" sz="1500" b="1">
              <a:solidFill>
                <a:srgbClr val="000000"/>
              </a:solidFill>
              <a:latin typeface="Arial"/>
              <a:ea typeface="Montserrat"/>
              <a:cs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FFDC391-B321-E281-50FD-8B268F24A11C}"/>
              </a:ext>
            </a:extLst>
          </p:cNvPr>
          <p:cNvSpPr txBox="1"/>
          <p:nvPr/>
        </p:nvSpPr>
        <p:spPr>
          <a:xfrm>
            <a:off x="2416910" y="3368346"/>
            <a:ext cx="244394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Nota Expansão</a:t>
            </a:r>
          </a:p>
        </p:txBody>
      </p:sp>
      <p:sp>
        <p:nvSpPr>
          <p:cNvPr id="10" name="Google Shape;197;p17">
            <a:extLst>
              <a:ext uri="{FF2B5EF4-FFF2-40B4-BE49-F238E27FC236}">
                <a16:creationId xmlns:a16="http://schemas.microsoft.com/office/drawing/2014/main" id="{5646FEAC-39FC-8F05-3410-37242241973E}"/>
              </a:ext>
            </a:extLst>
          </p:cNvPr>
          <p:cNvSpPr/>
          <p:nvPr/>
        </p:nvSpPr>
        <p:spPr>
          <a:xfrm>
            <a:off x="2159626" y="3172281"/>
            <a:ext cx="2958517" cy="850822"/>
          </a:xfrm>
          <a:prstGeom prst="roundRect">
            <a:avLst>
              <a:gd name="adj" fmla="val 25388"/>
            </a:avLst>
          </a:prstGeom>
          <a:noFill/>
          <a:ln w="38100" cap="flat" cmpd="sng">
            <a:solidFill>
              <a:srgbClr val="FE54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4B3208-52E7-7182-D50C-865252C38DE0}"/>
              </a:ext>
            </a:extLst>
          </p:cNvPr>
          <p:cNvSpPr txBox="1"/>
          <p:nvPr/>
        </p:nvSpPr>
        <p:spPr>
          <a:xfrm>
            <a:off x="6607487" y="3171305"/>
            <a:ext cx="2901670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pt-BR" sz="2500">
                <a:solidFill>
                  <a:prstClr val="black"/>
                </a:solidFill>
                <a:latin typeface="Arial"/>
                <a:cs typeface="Arial"/>
              </a:rPr>
              <a:t>Nota da Prova</a:t>
            </a:r>
            <a:r>
              <a:rPr kumimoji="0" lang="pt-BR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 Paulista</a:t>
            </a:r>
          </a:p>
        </p:txBody>
      </p:sp>
      <p:pic>
        <p:nvPicPr>
          <p:cNvPr id="7" name="Imagem 6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FF02DDF9-22AB-F18B-FC27-9B3B1859D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454" y="232787"/>
            <a:ext cx="1660105" cy="360689"/>
          </a:xfrm>
          <a:prstGeom prst="rect">
            <a:avLst/>
          </a:prstGeom>
        </p:spPr>
      </p:pic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id="{4BB8DCDF-B04B-25AD-4256-4C8F9A8338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37" r="-566" b="-19565"/>
          <a:stretch/>
        </p:blipFill>
        <p:spPr>
          <a:xfrm>
            <a:off x="5629775" y="3335768"/>
            <a:ext cx="463820" cy="5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6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Ícone&#10;&#10;O conteúdo gerado por IA pode estar incorreto.">
            <a:extLst>
              <a:ext uri="{FF2B5EF4-FFF2-40B4-BE49-F238E27FC236}">
                <a16:creationId xmlns:a16="http://schemas.microsoft.com/office/drawing/2014/main" id="{CDF9AFCA-09EE-EB10-28E6-5A4C01EEA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2" y="6260469"/>
            <a:ext cx="2409825" cy="600075"/>
          </a:xfrm>
          <a:prstGeom prst="rect">
            <a:avLst/>
          </a:prstGeom>
        </p:spPr>
      </p:pic>
      <p:sp>
        <p:nvSpPr>
          <p:cNvPr id="6" name="Text 1">
            <a:extLst>
              <a:ext uri="{FF2B5EF4-FFF2-40B4-BE49-F238E27FC236}">
                <a16:creationId xmlns:a16="http://schemas.microsoft.com/office/drawing/2014/main" id="{60C124D6-0B3B-309D-3CA7-934ABFA6DCE4}"/>
              </a:ext>
            </a:extLst>
          </p:cNvPr>
          <p:cNvSpPr/>
          <p:nvPr/>
        </p:nvSpPr>
        <p:spPr>
          <a:xfrm>
            <a:off x="829438" y="681245"/>
            <a:ext cx="10667168" cy="432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8"/>
              </a:lnSpc>
            </a:pPr>
            <a:r>
              <a:rPr lang="pt-BR" sz="3000" b="1">
                <a:solidFill>
                  <a:srgbClr val="4B3474"/>
                </a:solidFill>
                <a:latin typeface="Arial"/>
                <a:cs typeface="Arial"/>
              </a:rPr>
              <a:t>Em qual momento e local o estudante realiza a atividade?</a:t>
            </a:r>
          </a:p>
          <a:p>
            <a:pPr>
              <a:lnSpc>
                <a:spcPts val="3708"/>
              </a:lnSpc>
            </a:pPr>
            <a:endParaRPr lang="en-US" sz="3000" b="1">
              <a:solidFill>
                <a:srgbClr val="FD1D43"/>
              </a:solidFill>
              <a:latin typeface="Arial"/>
              <a:cs typeface="Arial"/>
            </a:endParaRP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95ABE051-C7A4-6E3F-D588-DD71D14A951C}"/>
              </a:ext>
            </a:extLst>
          </p:cNvPr>
          <p:cNvSpPr/>
          <p:nvPr/>
        </p:nvSpPr>
        <p:spPr>
          <a:xfrm>
            <a:off x="987659" y="1979484"/>
            <a:ext cx="10347164" cy="1861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>
                <a:latin typeface="Arial"/>
                <a:cs typeface="Arial"/>
              </a:rPr>
              <a:t> O estudante pode realizar as atividades em horários que melhor se adaptem à sua rotina, respeitando seu ritmo individual;</a:t>
            </a:r>
          </a:p>
          <a:p>
            <a:pPr algn="just"/>
            <a:endParaRPr lang="pt-BR" sz="2400">
              <a:latin typeface="Arial"/>
              <a:cs typeface="Arial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>
                <a:latin typeface="Arial"/>
                <a:cs typeface="Arial"/>
              </a:rPr>
              <a:t> A plataforma promove autonomia e protagonismo, incentivando competências essenciais como organização e autodisciplina.</a:t>
            </a:r>
          </a:p>
        </p:txBody>
      </p:sp>
      <p:pic>
        <p:nvPicPr>
          <p:cNvPr id="8" name="Imagem 7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070A74A9-03B9-5ED5-FD59-FD4D3F0B4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262" y="122619"/>
            <a:ext cx="1660105" cy="36068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7D5AE76-42C8-A315-D1DD-5BB7DC583D34}"/>
              </a:ext>
            </a:extLst>
          </p:cNvPr>
          <p:cNvSpPr txBox="1"/>
          <p:nvPr/>
        </p:nvSpPr>
        <p:spPr>
          <a:xfrm>
            <a:off x="3312622" y="4113277"/>
            <a:ext cx="616036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>
                <a:latin typeface="Arial"/>
                <a:cs typeface="Segoe UI"/>
              </a:rPr>
              <a:t>​</a:t>
            </a:r>
          </a:p>
          <a:p>
            <a:pPr marL="228600" indent="-228600" algn="just">
              <a:buFont typeface="Arial,Sans-Serif"/>
              <a:buChar char="•"/>
            </a:pPr>
            <a:r>
              <a:rPr lang="pt-BR" sz="2400">
                <a:latin typeface="Arial"/>
                <a:cs typeface="Arial"/>
              </a:rPr>
              <a:t>A articulação com a equipe escolar e o suporte adequado ajudarão os estudantes a organizar sua rotina de estudos conforme suas necessidades.</a:t>
            </a:r>
          </a:p>
        </p:txBody>
      </p:sp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id="{8D86FFCB-2C92-129B-BD88-CE72FC0DA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07" y="4105775"/>
            <a:ext cx="1955133" cy="19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30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C0ED-2538-B722-9F9B-753815E3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E60AB47-4363-2A9F-AF24-4484C472513D}"/>
              </a:ext>
            </a:extLst>
          </p:cNvPr>
          <p:cNvSpPr txBox="1"/>
          <p:nvPr/>
        </p:nvSpPr>
        <p:spPr>
          <a:xfrm>
            <a:off x="2127627" y="2137091"/>
            <a:ext cx="8089726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6000" b="1">
                <a:solidFill>
                  <a:srgbClr val="FE5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ACESSAR </a:t>
            </a:r>
          </a:p>
          <a:p>
            <a:pPr algn="ctr"/>
            <a:endParaRPr lang="en-US"/>
          </a:p>
        </p:txBody>
      </p:sp>
      <p:pic>
        <p:nvPicPr>
          <p:cNvPr id="4" name="Imagem 3" descr="Ícone&#10;&#10;O conteúdo gerado por IA pode estar incorreto.">
            <a:extLst>
              <a:ext uri="{FF2B5EF4-FFF2-40B4-BE49-F238E27FC236}">
                <a16:creationId xmlns:a16="http://schemas.microsoft.com/office/drawing/2014/main" id="{3C6B118A-3C76-8431-BA76-C7FA19AE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02" y="6260469"/>
            <a:ext cx="2409825" cy="600075"/>
          </a:xfrm>
          <a:prstGeom prst="rect">
            <a:avLst/>
          </a:prstGeom>
        </p:spPr>
      </p:pic>
      <p:pic>
        <p:nvPicPr>
          <p:cNvPr id="6" name="Imagem 5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660818B0-28B6-6DF2-028D-2CA7E7BB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822" y="3529751"/>
            <a:ext cx="4759082" cy="1046104"/>
          </a:xfrm>
          <a:prstGeom prst="rect">
            <a:avLst/>
          </a:prstGeom>
        </p:spPr>
      </p:pic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6F92EF23-E70D-9D0E-266E-1C756645B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179091" y="1629274"/>
            <a:ext cx="751975" cy="75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3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7098A-326E-7D84-1802-7988601C0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8F9C699C-4ECD-F883-BD45-6721DB64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46D5852-0DB7-CC9B-3D87-FE930B416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52" y="1714584"/>
            <a:ext cx="8023136" cy="414999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0B4FC33-65F3-D777-5509-4FB193CA0DCC}"/>
              </a:ext>
            </a:extLst>
          </p:cNvPr>
          <p:cNvSpPr txBox="1"/>
          <p:nvPr/>
        </p:nvSpPr>
        <p:spPr>
          <a:xfrm>
            <a:off x="1301498" y="1133878"/>
            <a:ext cx="886663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100">
                <a:latin typeface="Arial"/>
                <a:cs typeface="Arial"/>
              </a:rPr>
              <a:t>Acesse a Sala do Futuro </a:t>
            </a:r>
            <a:r>
              <a:rPr lang="pt-BR" sz="2100" u="sng">
                <a:solidFill>
                  <a:schemeClr val="hlink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https://saladofuturo.educacao.sp.gov.br</a:t>
            </a:r>
            <a:endParaRPr lang="pt-BR" sz="2100">
              <a:solidFill>
                <a:schemeClr val="hlink"/>
              </a:solidFill>
              <a:latin typeface="Arial"/>
              <a:cs typeface="Arial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338988-6158-C6ED-FD42-04A612D3BCA6}"/>
              </a:ext>
            </a:extLst>
          </p:cNvPr>
          <p:cNvSpPr txBox="1"/>
          <p:nvPr/>
        </p:nvSpPr>
        <p:spPr>
          <a:xfrm>
            <a:off x="9098746" y="2889868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100">
                <a:solidFill>
                  <a:schemeClr val="dk1"/>
                </a:solidFill>
                <a:latin typeface="Arial"/>
                <a:cs typeface="Arial"/>
              </a:rPr>
              <a:t>Selecione a opção </a:t>
            </a:r>
            <a:r>
              <a:rPr lang="pt-BR" sz="2100" b="1">
                <a:solidFill>
                  <a:schemeClr val="dk1"/>
                </a:solidFill>
                <a:latin typeface="Arial"/>
                <a:cs typeface="Arial"/>
              </a:rPr>
              <a:t>“Sou Estudante” </a:t>
            </a:r>
            <a:endParaRPr lang="pt-BR" sz="2100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29531B-3E2E-35EB-420F-88788EF2F650}"/>
              </a:ext>
            </a:extLst>
          </p:cNvPr>
          <p:cNvSpPr txBox="1"/>
          <p:nvPr/>
        </p:nvSpPr>
        <p:spPr>
          <a:xfrm>
            <a:off x="1745367" y="364818"/>
            <a:ext cx="88893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3A2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VIA SALA DO FUTURO</a:t>
            </a:r>
            <a:r>
              <a:rPr lang="pt-BR" sz="3600">
                <a:solidFill>
                  <a:srgbClr val="3A2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7" name="Imagem 6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60401DEE-D66B-DDF7-A439-42973A16C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8454" y="232787"/>
            <a:ext cx="1660105" cy="360689"/>
          </a:xfrm>
          <a:prstGeom prst="rect">
            <a:avLst/>
          </a:prstGeom>
        </p:spPr>
      </p:pic>
      <p:pic>
        <p:nvPicPr>
          <p:cNvPr id="6" name="Imagem 5" descr="Ícone&#10;&#10;O conteúdo gerado por IA pode estar incorreto.">
            <a:extLst>
              <a:ext uri="{FF2B5EF4-FFF2-40B4-BE49-F238E27FC236}">
                <a16:creationId xmlns:a16="http://schemas.microsoft.com/office/drawing/2014/main" id="{327D0AC2-7B5F-DD5F-AC97-047BB4268B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277678" y="3426269"/>
            <a:ext cx="818921" cy="8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92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79427-5346-CEBB-F284-2FC1A2E6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objeto, relógio, placa, aceso&#10;&#10;Descrição gerada automaticamente">
            <a:extLst>
              <a:ext uri="{FF2B5EF4-FFF2-40B4-BE49-F238E27FC236}">
                <a16:creationId xmlns:a16="http://schemas.microsoft.com/office/drawing/2014/main" id="{B4BDDA17-046D-CA74-D050-5C2D2B324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00" y="231388"/>
            <a:ext cx="1494630" cy="312763"/>
          </a:xfrm>
          <a:prstGeom prst="rect">
            <a:avLst/>
          </a:prstGeom>
        </p:spPr>
      </p:pic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0CAB5746-4A60-276C-F6BE-F49125E1D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8DC579-3F7D-BD80-272F-807CA3EA3FEF}"/>
              </a:ext>
            </a:extLst>
          </p:cNvPr>
          <p:cNvSpPr txBox="1"/>
          <p:nvPr/>
        </p:nvSpPr>
        <p:spPr>
          <a:xfrm>
            <a:off x="1575712" y="439292"/>
            <a:ext cx="90405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3A2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VIA SALA DO FUTURO</a:t>
            </a:r>
            <a:endParaRPr lang="pt-BR" sz="3600">
              <a:solidFill>
                <a:srgbClr val="3A285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" name="Imagem 2" descr="Interface gráfica do usuário, Aplicativo, Site&#10;&#10;O conteúdo gerado por IA pode estar incorreto.">
            <a:extLst>
              <a:ext uri="{FF2B5EF4-FFF2-40B4-BE49-F238E27FC236}">
                <a16:creationId xmlns:a16="http://schemas.microsoft.com/office/drawing/2014/main" id="{4BC64AEE-A0E4-4619-C03B-65BAFAE50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35" y="1937671"/>
            <a:ext cx="8363536" cy="38549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3FFEAE1-45E6-149E-A017-4CC61FE37DA6}"/>
              </a:ext>
            </a:extLst>
          </p:cNvPr>
          <p:cNvSpPr txBox="1"/>
          <p:nvPr/>
        </p:nvSpPr>
        <p:spPr>
          <a:xfrm>
            <a:off x="-134450" y="1247405"/>
            <a:ext cx="7936831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>
                <a:solidFill>
                  <a:schemeClr val="dk1"/>
                </a:solidFill>
                <a:latin typeface="Arial"/>
                <a:cs typeface="Arial"/>
              </a:rPr>
              <a:t>1. Selecione no menu lateral </a:t>
            </a:r>
            <a:r>
              <a:rPr lang="pt-BR" sz="2000" b="1">
                <a:solidFill>
                  <a:schemeClr val="dk1"/>
                </a:solidFill>
                <a:latin typeface="Arial"/>
                <a:cs typeface="Arial"/>
              </a:rPr>
              <a:t>“Plataformas de Aprendizagem”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615302-55AF-66BE-B42B-75651FC05E1E}"/>
              </a:ext>
            </a:extLst>
          </p:cNvPr>
          <p:cNvSpPr txBox="1"/>
          <p:nvPr/>
        </p:nvSpPr>
        <p:spPr>
          <a:xfrm>
            <a:off x="9151681" y="1657320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>
                <a:solidFill>
                  <a:schemeClr val="dk1"/>
                </a:solidFill>
                <a:latin typeface="Arial"/>
                <a:cs typeface="Arial"/>
              </a:rPr>
              <a:t>2. Selecione sua turma da expansão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9C75E5D-828C-80B3-A04D-4A5CB9F4D527}"/>
              </a:ext>
            </a:extLst>
          </p:cNvPr>
          <p:cNvSpPr txBox="1"/>
          <p:nvPr/>
        </p:nvSpPr>
        <p:spPr>
          <a:xfrm>
            <a:off x="9302803" y="2882895"/>
            <a:ext cx="2608608" cy="13388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100">
                <a:solidFill>
                  <a:schemeClr val="dk1"/>
                </a:solidFill>
                <a:latin typeface="Arial"/>
                <a:cs typeface="Arial"/>
              </a:rPr>
              <a:t>3. </a:t>
            </a:r>
            <a:r>
              <a:rPr lang="pt-BR" sz="2000">
                <a:solidFill>
                  <a:schemeClr val="dk1"/>
                </a:solidFill>
                <a:latin typeface="Arial"/>
                <a:cs typeface="Arial"/>
              </a:rPr>
              <a:t>Clique no card </a:t>
            </a:r>
            <a:r>
              <a:rPr lang="pt-BR" sz="2000" b="1">
                <a:solidFill>
                  <a:schemeClr val="dk1"/>
                </a:solidFill>
                <a:latin typeface="Arial"/>
                <a:cs typeface="Arial"/>
              </a:rPr>
              <a:t>“Expansão Noturno”</a:t>
            </a:r>
            <a:r>
              <a:rPr lang="pt-BR" sz="2000">
                <a:solidFill>
                  <a:schemeClr val="dk1"/>
                </a:solidFill>
                <a:latin typeface="Arial"/>
                <a:cs typeface="Arial"/>
              </a:rPr>
              <a:t> para ser redirecionado </a:t>
            </a:r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0048B321-83F1-7E93-A574-5102F1F4D8B8}"/>
              </a:ext>
            </a:extLst>
          </p:cNvPr>
          <p:cNvCxnSpPr>
            <a:cxnSpLocks/>
          </p:cNvCxnSpPr>
          <p:nvPr/>
        </p:nvCxnSpPr>
        <p:spPr>
          <a:xfrm flipV="1">
            <a:off x="3691156" y="2289049"/>
            <a:ext cx="5528345" cy="1139951"/>
          </a:xfrm>
          <a:prstGeom prst="bentConnector3">
            <a:avLst>
              <a:gd name="adj1" fmla="val 47117"/>
            </a:avLst>
          </a:prstGeom>
          <a:ln w="28575">
            <a:solidFill>
              <a:srgbClr val="FD1D4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944ADA3-6CED-845F-BE09-8B748CBA01D1}"/>
              </a:ext>
            </a:extLst>
          </p:cNvPr>
          <p:cNvCxnSpPr/>
          <p:nvPr/>
        </p:nvCxnSpPr>
        <p:spPr>
          <a:xfrm flipV="1">
            <a:off x="8505697" y="3308393"/>
            <a:ext cx="934454" cy="689809"/>
          </a:xfrm>
          <a:prstGeom prst="straightConnector1">
            <a:avLst/>
          </a:prstGeom>
          <a:ln w="28575">
            <a:solidFill>
              <a:srgbClr val="FD1D4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B25D0CC2-B538-55EE-DE59-1260C2B0C823}"/>
              </a:ext>
            </a:extLst>
          </p:cNvPr>
          <p:cNvSpPr/>
          <p:nvPr/>
        </p:nvSpPr>
        <p:spPr>
          <a:xfrm>
            <a:off x="679508" y="3959604"/>
            <a:ext cx="1333850" cy="424120"/>
          </a:xfrm>
          <a:prstGeom prst="rect">
            <a:avLst/>
          </a:prstGeom>
          <a:noFill/>
          <a:ln w="28575">
            <a:solidFill>
              <a:srgbClr val="FE50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63DFAA14-1660-21B7-EDF3-8B6F15F6F3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617" y="2009011"/>
            <a:ext cx="2202235" cy="1510018"/>
          </a:xfrm>
          <a:prstGeom prst="bentConnector3">
            <a:avLst>
              <a:gd name="adj1" fmla="val 50000"/>
            </a:avLst>
          </a:prstGeom>
          <a:ln w="28575">
            <a:solidFill>
              <a:srgbClr val="FD1D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8A31A3E4-1270-1241-BE03-2A7C00E777FB}"/>
              </a:ext>
            </a:extLst>
          </p:cNvPr>
          <p:cNvSpPr/>
          <p:nvPr/>
        </p:nvSpPr>
        <p:spPr>
          <a:xfrm>
            <a:off x="2083192" y="3227682"/>
            <a:ext cx="1534376" cy="424120"/>
          </a:xfrm>
          <a:prstGeom prst="rect">
            <a:avLst/>
          </a:prstGeom>
          <a:noFill/>
          <a:ln w="28575">
            <a:solidFill>
              <a:srgbClr val="FE50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00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5"/>
          <p:cNvSpPr/>
          <p:nvPr/>
        </p:nvSpPr>
        <p:spPr>
          <a:xfrm>
            <a:off x="4360677" y="677274"/>
            <a:ext cx="3137993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0" b="1">
                <a:solidFill>
                  <a:srgbClr val="4B3474"/>
                </a:solidFill>
                <a:latin typeface="Arial" panose="020B0604020202020204" pitchFamily="34" charset="0"/>
                <a:ea typeface="Crimson Pro Semi Bold" pitchFamily="34" charset="-122"/>
                <a:cs typeface="Arial" panose="020B0604020202020204" pitchFamily="34" charset="0"/>
              </a:rPr>
              <a:t>OBJETIVOS</a:t>
            </a:r>
            <a:endParaRPr lang="en-US" sz="3700" b="1">
              <a:solidFill>
                <a:srgbClr val="4B3474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123969" y="2112050"/>
            <a:ext cx="9948726" cy="2871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3000">
                <a:latin typeface="Arial"/>
                <a:ea typeface="+mn-lt"/>
                <a:cs typeface="+mn-lt"/>
              </a:rPr>
              <a:t>Como estão organizadas as aulas no Noturno;</a:t>
            </a:r>
            <a:endParaRPr lang="pt-BR" sz="300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3000">
                <a:latin typeface="Arial"/>
                <a:cs typeface="Arial"/>
              </a:rPr>
              <a:t>Como serão as aulas de expansão a partir de 2025;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3000">
                <a:latin typeface="Arial"/>
                <a:ea typeface="Heebo" pitchFamily="34" charset="-122"/>
                <a:cs typeface="Arial"/>
              </a:rPr>
              <a:t>Quem são os Professores Mediadores;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3000">
                <a:latin typeface="Arial"/>
                <a:ea typeface="Heebo" pitchFamily="34" charset="-122"/>
                <a:cs typeface="Arial"/>
              </a:rPr>
              <a:t>Como será calculada nota e frequência.</a:t>
            </a:r>
          </a:p>
          <a:p>
            <a:pPr>
              <a:lnSpc>
                <a:spcPts val="2375"/>
              </a:lnSpc>
            </a:pPr>
            <a:endParaRPr lang="pt-BR" sz="2400">
              <a:solidFill>
                <a:srgbClr val="404040"/>
              </a:solidFill>
              <a:latin typeface="arial blod"/>
              <a:ea typeface="Heebo" pitchFamily="34" charset="-122"/>
              <a:cs typeface="Arial"/>
            </a:endParaRPr>
          </a:p>
          <a:p>
            <a:pPr>
              <a:lnSpc>
                <a:spcPts val="2375"/>
              </a:lnSpc>
            </a:pPr>
            <a:endParaRPr lang="pt-BR" sz="2400">
              <a:solidFill>
                <a:srgbClr val="404040"/>
              </a:solidFill>
              <a:latin typeface="arial blod"/>
              <a:ea typeface="Heebo" pitchFamily="34" charset="-122"/>
              <a:cs typeface="Arial"/>
            </a:endParaRPr>
          </a:p>
          <a:p>
            <a:pPr>
              <a:lnSpc>
                <a:spcPts val="2375"/>
              </a:lnSpc>
            </a:pPr>
            <a:endParaRPr lang="pt-BR" sz="2400">
              <a:solidFill>
                <a:srgbClr val="404040"/>
              </a:solidFill>
              <a:latin typeface="Inter"/>
              <a:ea typeface="Heebo" pitchFamily="34" charset="-122"/>
              <a:cs typeface="Arial"/>
            </a:endParaRPr>
          </a:p>
          <a:p>
            <a:pPr marL="342900" indent="-342900">
              <a:lnSpc>
                <a:spcPts val="2375"/>
              </a:lnSpc>
              <a:buClr>
                <a:srgbClr val="FF0000"/>
              </a:buClr>
              <a:buSzPct val="130000"/>
              <a:buFont typeface="Arial"/>
              <a:buChar char="•"/>
            </a:pPr>
            <a:endParaRPr lang="pt-BR" sz="2400">
              <a:solidFill>
                <a:srgbClr val="404040"/>
              </a:solidFill>
              <a:latin typeface="Inter"/>
              <a:ea typeface="Heebo" pitchFamily="34" charset="-122"/>
              <a:cs typeface="Arial"/>
            </a:endParaRPr>
          </a:p>
          <a:p>
            <a:pPr>
              <a:lnSpc>
                <a:spcPts val="2375"/>
              </a:lnSpc>
              <a:buClr>
                <a:srgbClr val="FF0000"/>
              </a:buClr>
              <a:buSzPct val="130000"/>
            </a:pPr>
            <a:endParaRPr lang="en-US" sz="2400">
              <a:solidFill>
                <a:srgbClr val="4C4C4D"/>
              </a:solidFill>
              <a:latin typeface="Arial"/>
              <a:ea typeface="Heebo" pitchFamily="34" charset="-122"/>
              <a:cs typeface="Arial"/>
            </a:endParaRPr>
          </a:p>
        </p:txBody>
      </p:sp>
      <p:pic>
        <p:nvPicPr>
          <p:cNvPr id="11" name="Imagem 10" descr="Ícone&#10;&#10;O conteúdo gerado por IA pode estar incorreto.">
            <a:extLst>
              <a:ext uri="{FF2B5EF4-FFF2-40B4-BE49-F238E27FC236}">
                <a16:creationId xmlns:a16="http://schemas.microsoft.com/office/drawing/2014/main" id="{C5F2769C-88F8-44CC-05A0-E9C838D50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3" y="6114332"/>
            <a:ext cx="2409825" cy="600075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4E93F77-B093-0C8A-0860-A131336C3E3D}"/>
              </a:ext>
            </a:extLst>
          </p:cNvPr>
          <p:cNvSpPr/>
          <p:nvPr/>
        </p:nvSpPr>
        <p:spPr>
          <a:xfrm>
            <a:off x="531999" y="1710314"/>
            <a:ext cx="10793700" cy="3671945"/>
          </a:xfrm>
          <a:prstGeom prst="roundRect">
            <a:avLst/>
          </a:prstGeom>
          <a:noFill/>
          <a:ln w="28575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4C7166AA-2603-AE98-8AC6-17FF63897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683" y="297052"/>
            <a:ext cx="1329599" cy="2688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aixaDeTexto 204">
            <a:extLst>
              <a:ext uri="{FF2B5EF4-FFF2-40B4-BE49-F238E27FC236}">
                <a16:creationId xmlns:a16="http://schemas.microsoft.com/office/drawing/2014/main" id="{E684E1F1-F90B-B28F-71E3-4024F1BB854A}"/>
              </a:ext>
            </a:extLst>
          </p:cNvPr>
          <p:cNvSpPr txBox="1"/>
          <p:nvPr/>
        </p:nvSpPr>
        <p:spPr>
          <a:xfrm>
            <a:off x="1561381" y="745140"/>
            <a:ext cx="907658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8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MÉDIO NOTURNO</a:t>
            </a:r>
            <a:br>
              <a:rPr lang="en-US"/>
            </a:br>
            <a:endParaRPr lang="en-US"/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0E775C35-4AE8-6498-4C20-6448834BE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sp>
        <p:nvSpPr>
          <p:cNvPr id="3" name="AutoShape 2" descr="Uma ilustração digital realista de professores de escolas públicas trabalhando à noite em uma sala de aula moderna com tecnologia mínima. A cena apresenta um grupo diverso de professores e alunos de diferentes etnias, ativamente envolvidos no aprendizado. Um quadro negro tradicional está presente em vez de quadros inteligentes, com notas e diagramas manuscritos. O foco está na interação entre professores e alunos, com um ângulo de câmera mais próximo e íntimo capturando seu envolvimento. A iluminação quente cria uma atmosfera confortável e convidativa. O céu noturno é visível através das grandes janelas, contrastando com o interior bem iluminado. Criado usando: iluminação cinematográfica, texturas realistas, detalhes faciais expressivos, tons quentes equilibrados, efeito de profundidade, composição harmoniosa, qualidade HD, naturalismo detalhado.">
            <a:extLst>
              <a:ext uri="{FF2B5EF4-FFF2-40B4-BE49-F238E27FC236}">
                <a16:creationId xmlns:a16="http://schemas.microsoft.com/office/drawing/2014/main" id="{74F624E7-6521-A432-CF6C-86C228EFC8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5D7F86E7-58B9-690D-2B00-B69AC9612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273" y="287873"/>
            <a:ext cx="1687647" cy="351507"/>
          </a:xfrm>
          <a:prstGeom prst="rect">
            <a:avLst/>
          </a:prstGeom>
        </p:spPr>
      </p:pic>
      <p:pic>
        <p:nvPicPr>
          <p:cNvPr id="6" name="Imagem 5" descr="Pessoas sentadas ao redor da cabeça&#10;&#10;O conteúdo gerado por IA pode estar incorreto.">
            <a:extLst>
              <a:ext uri="{FF2B5EF4-FFF2-40B4-BE49-F238E27FC236}">
                <a16:creationId xmlns:a16="http://schemas.microsoft.com/office/drawing/2014/main" id="{F160A08C-A956-EAB3-A716-C4A71F81D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6572" y="477648"/>
            <a:ext cx="391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A59B0-6094-F021-2F33-3E16752D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aixaDeTexto 204">
            <a:extLst>
              <a:ext uri="{FF2B5EF4-FFF2-40B4-BE49-F238E27FC236}">
                <a16:creationId xmlns:a16="http://schemas.microsoft.com/office/drawing/2014/main" id="{D54645C2-9E4D-7319-FEBB-9C2AD0489B6A}"/>
              </a:ext>
            </a:extLst>
          </p:cNvPr>
          <p:cNvSpPr txBox="1"/>
          <p:nvPr/>
        </p:nvSpPr>
        <p:spPr>
          <a:xfrm>
            <a:off x="1561381" y="745140"/>
            <a:ext cx="90765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800" b="1">
                <a:solidFill>
                  <a:srgbClr val="4B3474"/>
                </a:solidFill>
                <a:latin typeface="Arial"/>
                <a:cs typeface="Arial"/>
              </a:rPr>
              <a:t>Aulas no Noturno</a:t>
            </a:r>
            <a:endParaRPr lang="pt-BR"/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AE7C586A-BAFD-AB3C-EF5C-56BB55CAB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" y="141533"/>
            <a:ext cx="2409825" cy="600075"/>
          </a:xfrm>
          <a:prstGeom prst="rect">
            <a:avLst/>
          </a:prstGeom>
        </p:spPr>
      </p:pic>
      <p:sp>
        <p:nvSpPr>
          <p:cNvPr id="3" name="AutoShape 2" descr="Uma ilustração digital realista de professores de escolas públicas trabalhando à noite em uma sala de aula moderna com tecnologia mínima. A cena apresenta um grupo diverso de professores e alunos de diferentes etnias, ativamente envolvidos no aprendizado. Um quadro negro tradicional está presente em vez de quadros inteligentes, com notas e diagramas manuscritos. O foco está na interação entre professores e alunos, com um ângulo de câmera mais próximo e íntimo capturando seu envolvimento. A iluminação quente cria uma atmosfera confortável e convidativa. O céu noturno é visível através das grandes janelas, contrastando com o interior bem iluminado. Criado usando: iluminação cinematográfica, texturas realistas, detalhes faciais expressivos, tons quentes equilibrados, efeito de profundidade, composição harmoniosa, qualidade HD, naturalismo detalhado.">
            <a:extLst>
              <a:ext uri="{FF2B5EF4-FFF2-40B4-BE49-F238E27FC236}">
                <a16:creationId xmlns:a16="http://schemas.microsoft.com/office/drawing/2014/main" id="{EC45237D-4337-5ED8-31D4-DC1E34C2E7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8FDF9D2C-5E78-D76A-245E-E23ACF947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273" y="287873"/>
            <a:ext cx="1687647" cy="35150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15A0640-1992-3AA6-CC1B-B38D0EC8FF57}"/>
              </a:ext>
            </a:extLst>
          </p:cNvPr>
          <p:cNvSpPr txBox="1"/>
          <p:nvPr/>
        </p:nvSpPr>
        <p:spPr>
          <a:xfrm>
            <a:off x="1528455" y="2822407"/>
            <a:ext cx="929940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Arial"/>
                <a:ea typeface="Calibri"/>
                <a:cs typeface="Calibri"/>
              </a:rPr>
              <a:t>Algumas aulas são ofertadas em um ambiente virtual.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314B664-4F58-93AB-9C54-B82110D796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882" r="-86" b="10729"/>
          <a:stretch/>
        </p:blipFill>
        <p:spPr>
          <a:xfrm>
            <a:off x="2558220" y="3358299"/>
            <a:ext cx="6774504" cy="30481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81806AB-3E5C-6B67-2F35-8115F7B7BC91}"/>
              </a:ext>
            </a:extLst>
          </p:cNvPr>
          <p:cNvSpPr txBox="1"/>
          <p:nvPr/>
        </p:nvSpPr>
        <p:spPr>
          <a:xfrm>
            <a:off x="503321" y="1796716"/>
            <a:ext cx="113457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Arial"/>
                <a:cs typeface="Arial"/>
              </a:rPr>
              <a:t>Parte das aulas (25) são aulas presenciais na escola com o professor.</a:t>
            </a:r>
            <a:endParaRPr lang="pt-BR"/>
          </a:p>
        </p:txBody>
      </p:sp>
      <p:pic>
        <p:nvPicPr>
          <p:cNvPr id="10" name="Imagem 9" descr="Ícone&#10;&#10;O conteúdo gerado por IA pode estar incorreto.">
            <a:extLst>
              <a:ext uri="{FF2B5EF4-FFF2-40B4-BE49-F238E27FC236}">
                <a16:creationId xmlns:a16="http://schemas.microsoft.com/office/drawing/2014/main" id="{05F9E917-9520-D2C8-D0D0-EF4AAF1FB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044362" y="3086100"/>
            <a:ext cx="705853" cy="7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1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74458" y="523560"/>
            <a:ext cx="9308029" cy="1120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ENSINO MÉDIO NOTURNO-2025</a:t>
            </a:r>
          </a:p>
          <a:p>
            <a:pPr algn="ctr"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da Expansão por Série</a:t>
            </a:r>
          </a:p>
          <a:p>
            <a:pPr algn="ctr">
              <a:lnSpc>
                <a:spcPts val="4625"/>
              </a:lnSpc>
            </a:pPr>
            <a:endParaRPr lang="en-US" sz="3600" b="1">
              <a:solidFill>
                <a:srgbClr val="4B3474"/>
              </a:solidFill>
              <a:latin typeface="Arial" panose="020B0604020202020204" pitchFamily="34" charset="0"/>
              <a:ea typeface="Crimson Pro Semi Bold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2692884" y="2274332"/>
            <a:ext cx="7047468" cy="472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8"/>
              </a:lnSpc>
            </a:pPr>
            <a:r>
              <a:rPr lang="en-US" sz="4000" b="1">
                <a:solidFill>
                  <a:srgbClr val="FE506D"/>
                </a:solidFill>
                <a:latin typeface="Arial"/>
                <a:ea typeface="Crimson Pro Semi Bold"/>
                <a:cs typeface="Crimson Pro Semi Bold"/>
              </a:rPr>
              <a:t>1ª Série do Ensino Médio</a:t>
            </a: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8838F4D8-89BB-DB75-F34B-431CEBAD7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pic>
        <p:nvPicPr>
          <p:cNvPr id="5" name="Imagem 4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76C509CA-C5EA-90F1-DBAA-E1FC9FC6B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2872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A2B84F8-ED92-AE06-F7F9-6BBC41C0CEB6}"/>
              </a:ext>
            </a:extLst>
          </p:cNvPr>
          <p:cNvSpPr txBox="1"/>
          <p:nvPr/>
        </p:nvSpPr>
        <p:spPr>
          <a:xfrm>
            <a:off x="4430616" y="3429919"/>
            <a:ext cx="415703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000" b="1">
                <a:solidFill>
                  <a:srgbClr val="4B3474"/>
                </a:solidFill>
                <a:latin typeface="Arial"/>
                <a:cs typeface="Segoe UI"/>
              </a:rPr>
              <a:t>25 aulas presenciais</a:t>
            </a:r>
            <a:r>
              <a:rPr lang="pt-BR" sz="3000">
                <a:latin typeface="Arial"/>
                <a:cs typeface="Segoe UI"/>
              </a:rPr>
              <a:t>​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1422D56-EF59-9F56-51FA-E65D4DDD96F7}"/>
              </a:ext>
            </a:extLst>
          </p:cNvPr>
          <p:cNvSpPr txBox="1"/>
          <p:nvPr/>
        </p:nvSpPr>
        <p:spPr>
          <a:xfrm>
            <a:off x="4430617" y="5275243"/>
            <a:ext cx="453344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000" b="1">
                <a:solidFill>
                  <a:srgbClr val="4B3474"/>
                </a:solidFill>
                <a:latin typeface="Arial"/>
                <a:cs typeface="Arial"/>
              </a:rPr>
              <a:t>7 aulas em expansão</a:t>
            </a:r>
            <a:endParaRPr lang="pt-BR" sz="300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C45A896-3841-C25A-A9D9-5A6CF00CC897}"/>
              </a:ext>
            </a:extLst>
          </p:cNvPr>
          <p:cNvSpPr/>
          <p:nvPr/>
        </p:nvSpPr>
        <p:spPr>
          <a:xfrm>
            <a:off x="2747813" y="3053436"/>
            <a:ext cx="6136105" cy="1375417"/>
          </a:xfrm>
          <a:prstGeom prst="roundRect">
            <a:avLst/>
          </a:prstGeom>
          <a:noFill/>
          <a:ln w="57150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D753A825-B10E-72E3-F9FD-22CC82E5A45E}"/>
              </a:ext>
            </a:extLst>
          </p:cNvPr>
          <p:cNvSpPr/>
          <p:nvPr/>
        </p:nvSpPr>
        <p:spPr>
          <a:xfrm>
            <a:off x="2747813" y="4871218"/>
            <a:ext cx="6136105" cy="1366237"/>
          </a:xfrm>
          <a:prstGeom prst="roundRect">
            <a:avLst/>
          </a:prstGeom>
          <a:noFill/>
          <a:ln w="57150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Ícone&#10;&#10;O conteúdo gerado por IA pode estar incorreto.">
            <a:extLst>
              <a:ext uri="{FF2B5EF4-FFF2-40B4-BE49-F238E27FC236}">
                <a16:creationId xmlns:a16="http://schemas.microsoft.com/office/drawing/2014/main" id="{5BF5B337-85BE-9307-7B94-847566923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853" y="5066841"/>
            <a:ext cx="1048439" cy="965813"/>
          </a:xfrm>
          <a:prstGeom prst="rect">
            <a:avLst/>
          </a:prstGeom>
        </p:spPr>
      </p:pic>
      <p:pic>
        <p:nvPicPr>
          <p:cNvPr id="15" name="Imagem 14" descr="Ícone&#10;&#10;O conteúdo gerado por IA pode estar incorreto.">
            <a:extLst>
              <a:ext uri="{FF2B5EF4-FFF2-40B4-BE49-F238E27FC236}">
                <a16:creationId xmlns:a16="http://schemas.microsoft.com/office/drawing/2014/main" id="{55B8CB22-1927-9E9E-E636-78F0E8507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841" y="3258237"/>
            <a:ext cx="947451" cy="9566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72A9D-6297-8E6C-1E0C-F18E25C95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8AAD178-82A8-48C2-5247-7888444D5BF7}"/>
              </a:ext>
            </a:extLst>
          </p:cNvPr>
          <p:cNvSpPr/>
          <p:nvPr/>
        </p:nvSpPr>
        <p:spPr>
          <a:xfrm>
            <a:off x="1174458" y="523560"/>
            <a:ext cx="9308029" cy="1120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ENSINO MÉDIO NOTURNO-2025</a:t>
            </a:r>
          </a:p>
          <a:p>
            <a:pPr algn="ctr"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da Expansão por Série</a:t>
            </a:r>
          </a:p>
          <a:p>
            <a:pPr algn="ctr">
              <a:lnSpc>
                <a:spcPts val="4625"/>
              </a:lnSpc>
            </a:pPr>
            <a:endParaRPr lang="en-US" sz="3600" b="1">
              <a:solidFill>
                <a:srgbClr val="4B3474"/>
              </a:solidFill>
              <a:latin typeface="Arial" panose="020B0604020202020204" pitchFamily="34" charset="0"/>
              <a:ea typeface="Crimson Pro Semi Bold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3125BC0-5D42-97A0-C28E-29C11892224F}"/>
              </a:ext>
            </a:extLst>
          </p:cNvPr>
          <p:cNvSpPr/>
          <p:nvPr/>
        </p:nvSpPr>
        <p:spPr>
          <a:xfrm>
            <a:off x="2692884" y="2274332"/>
            <a:ext cx="7047468" cy="472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8"/>
              </a:lnSpc>
            </a:pPr>
            <a:r>
              <a:rPr lang="en-US" sz="4000" b="1">
                <a:solidFill>
                  <a:srgbClr val="FE506D"/>
                </a:solidFill>
                <a:latin typeface="Arial"/>
                <a:ea typeface="Crimson Pro Semi Bold"/>
                <a:cs typeface="Crimson Pro Semi Bold"/>
              </a:rPr>
              <a:t>2ª Série do Ensino Médio</a:t>
            </a: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B0E43A4B-7D7B-1E62-365C-8BDE36E1A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pic>
        <p:nvPicPr>
          <p:cNvPr id="5" name="Imagem 4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3430DFEE-BE5F-6624-48A6-C9EA45C5C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2872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5D94EA7-1B19-D861-7AB4-91F0993804A5}"/>
              </a:ext>
            </a:extLst>
          </p:cNvPr>
          <p:cNvSpPr txBox="1"/>
          <p:nvPr/>
        </p:nvSpPr>
        <p:spPr>
          <a:xfrm>
            <a:off x="4430616" y="3429919"/>
            <a:ext cx="415703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000" b="1">
                <a:solidFill>
                  <a:srgbClr val="4B3474"/>
                </a:solidFill>
                <a:latin typeface="Arial"/>
                <a:cs typeface="Segoe UI"/>
              </a:rPr>
              <a:t>25 aulas presenciais</a:t>
            </a:r>
            <a:r>
              <a:rPr lang="pt-BR" sz="3000">
                <a:latin typeface="Arial"/>
                <a:cs typeface="Segoe UI"/>
              </a:rPr>
              <a:t>​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99B1E12-CBBA-B2D4-5D1B-3A14AB66F4A0}"/>
              </a:ext>
            </a:extLst>
          </p:cNvPr>
          <p:cNvSpPr txBox="1"/>
          <p:nvPr/>
        </p:nvSpPr>
        <p:spPr>
          <a:xfrm>
            <a:off x="4430617" y="5275243"/>
            <a:ext cx="453344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000" b="1">
                <a:solidFill>
                  <a:srgbClr val="4B3474"/>
                </a:solidFill>
                <a:latin typeface="Arial"/>
                <a:cs typeface="Arial"/>
              </a:rPr>
              <a:t>6 aulas em expansão</a:t>
            </a:r>
            <a:endParaRPr lang="pt-BR" sz="300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A1CC80F-BD74-DB34-29A1-523EEB8CD2A6}"/>
              </a:ext>
            </a:extLst>
          </p:cNvPr>
          <p:cNvSpPr/>
          <p:nvPr/>
        </p:nvSpPr>
        <p:spPr>
          <a:xfrm>
            <a:off x="2747813" y="3053436"/>
            <a:ext cx="6136105" cy="1375417"/>
          </a:xfrm>
          <a:prstGeom prst="roundRect">
            <a:avLst/>
          </a:prstGeom>
          <a:noFill/>
          <a:ln w="57150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0BD761A-A491-5CBD-42FE-F2584A58ECFF}"/>
              </a:ext>
            </a:extLst>
          </p:cNvPr>
          <p:cNvSpPr/>
          <p:nvPr/>
        </p:nvSpPr>
        <p:spPr>
          <a:xfrm>
            <a:off x="2747813" y="4871218"/>
            <a:ext cx="6136105" cy="1366237"/>
          </a:xfrm>
          <a:prstGeom prst="roundRect">
            <a:avLst/>
          </a:prstGeom>
          <a:noFill/>
          <a:ln w="57150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Ícone&#10;&#10;O conteúdo gerado por IA pode estar incorreto.">
            <a:extLst>
              <a:ext uri="{FF2B5EF4-FFF2-40B4-BE49-F238E27FC236}">
                <a16:creationId xmlns:a16="http://schemas.microsoft.com/office/drawing/2014/main" id="{73C11F6C-C617-D475-71A1-2026C5A3B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853" y="5066841"/>
            <a:ext cx="1048439" cy="965813"/>
          </a:xfrm>
          <a:prstGeom prst="rect">
            <a:avLst/>
          </a:prstGeom>
        </p:spPr>
      </p:pic>
      <p:pic>
        <p:nvPicPr>
          <p:cNvPr id="15" name="Imagem 14" descr="Ícone&#10;&#10;O conteúdo gerado por IA pode estar incorreto.">
            <a:extLst>
              <a:ext uri="{FF2B5EF4-FFF2-40B4-BE49-F238E27FC236}">
                <a16:creationId xmlns:a16="http://schemas.microsoft.com/office/drawing/2014/main" id="{C713EB83-DBB5-039A-16D0-3EB43E8D8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841" y="3258237"/>
            <a:ext cx="947451" cy="9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9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FCAB9-0445-FDE7-FFCE-E115F83D6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FA71845-3357-5E39-AA70-E30EBF4E7580}"/>
              </a:ext>
            </a:extLst>
          </p:cNvPr>
          <p:cNvSpPr/>
          <p:nvPr/>
        </p:nvSpPr>
        <p:spPr>
          <a:xfrm>
            <a:off x="1174458" y="523560"/>
            <a:ext cx="9308029" cy="1120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ENSINO MÉDIO NOTURNO-2025</a:t>
            </a:r>
          </a:p>
          <a:p>
            <a:pPr algn="ctr"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da Expansão por Série</a:t>
            </a:r>
          </a:p>
          <a:p>
            <a:pPr algn="ctr">
              <a:lnSpc>
                <a:spcPts val="4625"/>
              </a:lnSpc>
            </a:pPr>
            <a:endParaRPr lang="en-US" sz="3600" b="1">
              <a:solidFill>
                <a:srgbClr val="4B3474"/>
              </a:solidFill>
              <a:latin typeface="Arial" panose="020B0604020202020204" pitchFamily="34" charset="0"/>
              <a:ea typeface="Crimson Pro Semi Bold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38B13E0-A163-3953-6F08-17A65C7C8801}"/>
              </a:ext>
            </a:extLst>
          </p:cNvPr>
          <p:cNvSpPr/>
          <p:nvPr/>
        </p:nvSpPr>
        <p:spPr>
          <a:xfrm>
            <a:off x="2692884" y="2274332"/>
            <a:ext cx="7047468" cy="472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8"/>
              </a:lnSpc>
            </a:pPr>
            <a:r>
              <a:rPr lang="en-US" sz="4000" b="1">
                <a:solidFill>
                  <a:srgbClr val="FE506D"/>
                </a:solidFill>
                <a:latin typeface="Arial"/>
                <a:ea typeface="Crimson Pro Semi Bold"/>
                <a:cs typeface="Crimson Pro Semi Bold"/>
              </a:rPr>
              <a:t>3ª Série do Ensino Médio</a:t>
            </a: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A2601608-C00A-66F1-8F50-6A0C2CD7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pic>
        <p:nvPicPr>
          <p:cNvPr id="5" name="Imagem 4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B4E62C2C-D0BF-F62F-3B71-D5D346344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2872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70D51D7-FE5B-C862-C4ED-8ED2E06700A9}"/>
              </a:ext>
            </a:extLst>
          </p:cNvPr>
          <p:cNvSpPr txBox="1"/>
          <p:nvPr/>
        </p:nvSpPr>
        <p:spPr>
          <a:xfrm>
            <a:off x="4430616" y="3429919"/>
            <a:ext cx="415703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000" b="1">
                <a:solidFill>
                  <a:srgbClr val="4B3474"/>
                </a:solidFill>
                <a:latin typeface="Arial"/>
                <a:cs typeface="Segoe UI"/>
              </a:rPr>
              <a:t>25 aulas presenciais</a:t>
            </a:r>
            <a:r>
              <a:rPr lang="pt-BR" sz="3000">
                <a:latin typeface="Arial"/>
                <a:cs typeface="Segoe UI"/>
              </a:rPr>
              <a:t>​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A348117-3FB6-C7FA-F8D1-337EA26E3700}"/>
              </a:ext>
            </a:extLst>
          </p:cNvPr>
          <p:cNvSpPr txBox="1"/>
          <p:nvPr/>
        </p:nvSpPr>
        <p:spPr>
          <a:xfrm>
            <a:off x="4430617" y="5275243"/>
            <a:ext cx="453344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000" b="1">
                <a:solidFill>
                  <a:srgbClr val="4B3474"/>
                </a:solidFill>
                <a:latin typeface="Arial"/>
                <a:cs typeface="Arial"/>
              </a:rPr>
              <a:t>12 aulas em expansão</a:t>
            </a:r>
            <a:endParaRPr lang="pt-BR" sz="300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7184B7B-EB50-50D4-A4CA-174D62ECCBA9}"/>
              </a:ext>
            </a:extLst>
          </p:cNvPr>
          <p:cNvSpPr/>
          <p:nvPr/>
        </p:nvSpPr>
        <p:spPr>
          <a:xfrm>
            <a:off x="2747813" y="3053436"/>
            <a:ext cx="6136105" cy="1375417"/>
          </a:xfrm>
          <a:prstGeom prst="roundRect">
            <a:avLst/>
          </a:prstGeom>
          <a:noFill/>
          <a:ln w="57150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38CA40D-2A6D-A93C-3EAB-EAAD3B563BA0}"/>
              </a:ext>
            </a:extLst>
          </p:cNvPr>
          <p:cNvSpPr/>
          <p:nvPr/>
        </p:nvSpPr>
        <p:spPr>
          <a:xfrm>
            <a:off x="2747813" y="4871218"/>
            <a:ext cx="6136105" cy="1366237"/>
          </a:xfrm>
          <a:prstGeom prst="roundRect">
            <a:avLst/>
          </a:prstGeom>
          <a:noFill/>
          <a:ln w="57150">
            <a:solidFill>
              <a:srgbClr val="FD1D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Ícone&#10;&#10;O conteúdo gerado por IA pode estar incorreto.">
            <a:extLst>
              <a:ext uri="{FF2B5EF4-FFF2-40B4-BE49-F238E27FC236}">
                <a16:creationId xmlns:a16="http://schemas.microsoft.com/office/drawing/2014/main" id="{D640A10D-0FBA-C1D0-F238-772782224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853" y="5066841"/>
            <a:ext cx="1048439" cy="965813"/>
          </a:xfrm>
          <a:prstGeom prst="rect">
            <a:avLst/>
          </a:prstGeom>
        </p:spPr>
      </p:pic>
      <p:pic>
        <p:nvPicPr>
          <p:cNvPr id="15" name="Imagem 14" descr="Ícone&#10;&#10;O conteúdo gerado por IA pode estar incorreto.">
            <a:extLst>
              <a:ext uri="{FF2B5EF4-FFF2-40B4-BE49-F238E27FC236}">
                <a16:creationId xmlns:a16="http://schemas.microsoft.com/office/drawing/2014/main" id="{55794ABA-0E0E-C50E-CDE0-4B4E31449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841" y="3258237"/>
            <a:ext cx="947451" cy="9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1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74458" y="523560"/>
            <a:ext cx="9308029" cy="1120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600" b="1">
                <a:solidFill>
                  <a:srgbClr val="4B3474"/>
                </a:solidFill>
                <a:latin typeface="Arial"/>
                <a:ea typeface="Crimson Pro Semi Bold"/>
                <a:cs typeface="Arial"/>
              </a:rPr>
              <a:t>ENSINO MÉDIO NOTURNO-2025</a:t>
            </a:r>
          </a:p>
          <a:p>
            <a:pPr algn="ctr">
              <a:lnSpc>
                <a:spcPts val="4625"/>
              </a:lnSpc>
            </a:pPr>
            <a:r>
              <a:rPr lang="pt-BR" sz="36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  <a:p>
            <a:pPr algn="ctr">
              <a:lnSpc>
                <a:spcPts val="4625"/>
              </a:lnSpc>
            </a:pPr>
            <a:endParaRPr lang="en-US" sz="3600" b="1">
              <a:solidFill>
                <a:srgbClr val="4B3474"/>
              </a:solidFill>
              <a:latin typeface="Arial" panose="020B0604020202020204" pitchFamily="34" charset="0"/>
              <a:ea typeface="Crimson Pro Semi Bold" pitchFamily="34" charset="-122"/>
              <a:cs typeface="Arial" panose="020B0604020202020204" pitchFamily="34" charset="0"/>
            </a:endParaRP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8838F4D8-89BB-DB75-F34B-431CEBAD7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5" y="6187401"/>
            <a:ext cx="2409825" cy="60007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03CDE28-FA07-904E-0E87-F993BA30F5BB}"/>
              </a:ext>
            </a:extLst>
          </p:cNvPr>
          <p:cNvSpPr txBox="1"/>
          <p:nvPr/>
        </p:nvSpPr>
        <p:spPr>
          <a:xfrm>
            <a:off x="3748049" y="5125458"/>
            <a:ext cx="4161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>
                <a:solidFill>
                  <a:srgbClr val="4B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LÍNGUA INGLESA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968A200-3EE7-30AF-8A6F-0666ECCE8C34}"/>
              </a:ext>
            </a:extLst>
          </p:cNvPr>
          <p:cNvSpPr txBox="1"/>
          <p:nvPr/>
        </p:nvSpPr>
        <p:spPr>
          <a:xfrm>
            <a:off x="5224547" y="3154815"/>
            <a:ext cx="13988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4B3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ARTE</a:t>
            </a:r>
            <a:endParaRPr lang="pt-BR" sz="300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89186F5-2E85-C66A-AEF3-E951B56A9FBE}"/>
              </a:ext>
            </a:extLst>
          </p:cNvPr>
          <p:cNvSpPr txBox="1"/>
          <p:nvPr/>
        </p:nvSpPr>
        <p:spPr>
          <a:xfrm>
            <a:off x="4653243" y="3777674"/>
            <a:ext cx="28920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4B3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FILOSOFIA </a:t>
            </a:r>
            <a:endParaRPr kumimoji="0" lang="pt-BR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E41238D-CCE6-B7DD-8249-EF27CB8A3EF3}"/>
              </a:ext>
            </a:extLst>
          </p:cNvPr>
          <p:cNvSpPr txBox="1"/>
          <p:nvPr/>
        </p:nvSpPr>
        <p:spPr>
          <a:xfrm>
            <a:off x="3956419" y="4475603"/>
            <a:ext cx="44767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4B3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 DE VIDA</a:t>
            </a:r>
            <a:endParaRPr kumimoji="0" lang="pt-BR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Uma imagem contendo placa, escuro, desenho, segurando&#10;&#10;O conteúdo gerado por IA pode estar incorreto.">
            <a:extLst>
              <a:ext uri="{FF2B5EF4-FFF2-40B4-BE49-F238E27FC236}">
                <a16:creationId xmlns:a16="http://schemas.microsoft.com/office/drawing/2014/main" id="{76C509CA-C5EA-90F1-DBAA-E1FC9FC6B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54" y="232787"/>
            <a:ext cx="1660105" cy="2872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7356330-F841-8C47-F852-BE11CAF17872}"/>
              </a:ext>
            </a:extLst>
          </p:cNvPr>
          <p:cNvSpPr txBox="1"/>
          <p:nvPr/>
        </p:nvSpPr>
        <p:spPr>
          <a:xfrm>
            <a:off x="2603653" y="1997725"/>
            <a:ext cx="69938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FE506D"/>
                </a:solidFill>
                <a:latin typeface="Arial"/>
                <a:cs typeface="Arial"/>
              </a:rPr>
              <a:t>1ª Série do Ensino Médio</a:t>
            </a:r>
            <a:r>
              <a:rPr lang="pt-BR" sz="4000">
                <a:latin typeface="Arial"/>
                <a:cs typeface="Arial"/>
              </a:rPr>
              <a:t>​</a:t>
            </a:r>
            <a:endParaRPr lang="pt-BR"/>
          </a:p>
        </p:txBody>
      </p:sp>
      <p:sp>
        <p:nvSpPr>
          <p:cNvPr id="3" name="Retângulo: Canto Dobrado 2">
            <a:extLst>
              <a:ext uri="{FF2B5EF4-FFF2-40B4-BE49-F238E27FC236}">
                <a16:creationId xmlns:a16="http://schemas.microsoft.com/office/drawing/2014/main" id="{1FDD5504-6DD1-AE57-D9A9-A93BD588D73C}"/>
              </a:ext>
            </a:extLst>
          </p:cNvPr>
          <p:cNvSpPr/>
          <p:nvPr/>
        </p:nvSpPr>
        <p:spPr>
          <a:xfrm>
            <a:off x="3680382" y="2759773"/>
            <a:ext cx="4491789" cy="3428999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216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13BF9D61960C4F9DC94CB3A759E874" ma:contentTypeVersion="12" ma:contentTypeDescription="Crie um novo documento." ma:contentTypeScope="" ma:versionID="bba14a6fe0feaf8081e793f92e194333">
  <xsd:schema xmlns:xsd="http://www.w3.org/2001/XMLSchema" xmlns:xs="http://www.w3.org/2001/XMLSchema" xmlns:p="http://schemas.microsoft.com/office/2006/metadata/properties" xmlns:ns2="56851373-7463-4c39-b26f-0ad931ce4ed7" xmlns:ns3="0187545b-d40b-49d2-bf3e-55ac8641a159" targetNamespace="http://schemas.microsoft.com/office/2006/metadata/properties" ma:root="true" ma:fieldsID="e5d78ca37f2b74e46244219907f6c2b9" ns2:_="" ns3:_="">
    <xsd:import namespace="56851373-7463-4c39-b26f-0ad931ce4ed7"/>
    <xsd:import namespace="0187545b-d40b-49d2-bf3e-55ac8641a15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1373-7463-4c39-b26f-0ad931ce4ed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cacc59b-30bb-4402-ae5a-237a54327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7545b-d40b-49d2-bf3e-55ac8641a15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0e7a187-7c68-4153-adb0-0496b20412ad}" ma:internalName="TaxCatchAll" ma:showField="CatchAllData" ma:web="0187545b-d40b-49d2-bf3e-55ac8641a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87545b-d40b-49d2-bf3e-55ac8641a159" xsi:nil="true"/>
    <lcf76f155ced4ddcb4097134ff3c332f xmlns="56851373-7463-4c39-b26f-0ad931ce4ed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E29217-2957-4167-9398-4F32949B5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1373-7463-4c39-b26f-0ad931ce4ed7"/>
    <ds:schemaRef ds:uri="0187545b-d40b-49d2-bf3e-55ac8641a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EF8E3D-A91E-42A2-9952-AB8A228E0E3E}">
  <ds:schemaRefs>
    <ds:schemaRef ds:uri="0c9e7f4e-1154-458b-87ff-6b2e9173cd2a"/>
    <ds:schemaRef ds:uri="f2a73bec-ff05-4982-9142-216c066a97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187545b-d40b-49d2-bf3e-55ac8641a159"/>
    <ds:schemaRef ds:uri="56851373-7463-4c39-b26f-0ad931ce4ed7"/>
  </ds:schemaRefs>
</ds:datastoreItem>
</file>

<file path=customXml/itemProps3.xml><?xml version="1.0" encoding="utf-8"?>
<ds:datastoreItem xmlns:ds="http://schemas.openxmlformats.org/officeDocument/2006/customXml" ds:itemID="{64008130-A15B-4018-9E56-639A9625B8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739</Words>
  <Application>Microsoft Office PowerPoint</Application>
  <PresentationFormat>Widescreen</PresentationFormat>
  <Paragraphs>192</Paragraphs>
  <Slides>25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5" baseType="lpstr">
      <vt:lpstr>Arial</vt:lpstr>
      <vt:lpstr>Calibri Light</vt:lpstr>
      <vt:lpstr>Aptos</vt:lpstr>
      <vt:lpstr>Montserrat</vt:lpstr>
      <vt:lpstr>arial blod</vt:lpstr>
      <vt:lpstr>Calibri</vt:lpstr>
      <vt:lpstr>Inter</vt:lpstr>
      <vt:lpstr>Verdana</vt:lpstr>
      <vt:lpstr>Arial,Sans-Serif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Livia Gonçalves Coelho</dc:creator>
  <cp:lastModifiedBy>Rosana Mota Costa</cp:lastModifiedBy>
  <cp:revision>2</cp:revision>
  <dcterms:created xsi:type="dcterms:W3CDTF">2023-02-10T12:48:06Z</dcterms:created>
  <dcterms:modified xsi:type="dcterms:W3CDTF">2025-03-12T17:25:17Z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0x0101000013BF9D61960C4F9DC94CB3A759E874</vt:lpwstr>
  </property>
  <property fmtid="{D5CDD505-2E9C-101B-9397-08002B2CF9AE}" pid="3" name="MediaServiceImageTags">
    <vt:lpwstr/>
  </property>
</Properties>
</file>