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33"/>
  </p:notesMasterIdLst>
  <p:sldIdLst>
    <p:sldId id="256" r:id="rId2"/>
    <p:sldId id="258" r:id="rId3"/>
    <p:sldId id="259" r:id="rId4"/>
    <p:sldId id="261" r:id="rId5"/>
    <p:sldId id="272" r:id="rId6"/>
    <p:sldId id="273" r:id="rId7"/>
    <p:sldId id="274" r:id="rId8"/>
    <p:sldId id="275" r:id="rId9"/>
    <p:sldId id="277" r:id="rId10"/>
    <p:sldId id="279" r:id="rId11"/>
    <p:sldId id="278" r:id="rId12"/>
    <p:sldId id="276" r:id="rId13"/>
    <p:sldId id="284" r:id="rId14"/>
    <p:sldId id="283" r:id="rId15"/>
    <p:sldId id="282" r:id="rId16"/>
    <p:sldId id="281" r:id="rId17"/>
    <p:sldId id="285" r:id="rId18"/>
    <p:sldId id="286" r:id="rId19"/>
    <p:sldId id="288" r:id="rId20"/>
    <p:sldId id="287" r:id="rId21"/>
    <p:sldId id="290" r:id="rId22"/>
    <p:sldId id="289" r:id="rId23"/>
    <p:sldId id="291" r:id="rId24"/>
    <p:sldId id="293" r:id="rId25"/>
    <p:sldId id="292" r:id="rId26"/>
    <p:sldId id="294" r:id="rId27"/>
    <p:sldId id="297" r:id="rId28"/>
    <p:sldId id="295" r:id="rId29"/>
    <p:sldId id="296" r:id="rId30"/>
    <p:sldId id="270" r:id="rId31"/>
    <p:sldId id="271" r:id="rId3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Roboto" panose="020B0604020202020204" charset="0"/>
      <p:regular r:id="rId38"/>
      <p:bold r:id="rId39"/>
      <p:italic r:id="rId40"/>
      <p:boldItalic r:id="rId41"/>
    </p:embeddedFont>
    <p:embeddedFont>
      <p:font typeface="Segoe UI" panose="020B0502040204020203" pitchFamily="34" charset="0"/>
      <p:regular r:id="rId42"/>
      <p:bold r:id="rId43"/>
      <p:italic r:id="rId44"/>
      <p:boldItalic r:id="rId45"/>
    </p:embeddedFont>
    <p:embeddedFont>
      <p:font typeface="Verdana" panose="020B0604030504040204" pitchFamily="34" charset="0"/>
      <p:regular r:id="rId46"/>
      <p:bold r:id="rId47"/>
      <p:italic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5D5D5"/>
    <a:srgbClr val="E2E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A76211-EFF2-49BF-89AD-E33386F74387}" v="217" dt="2024-11-28T18:59:43.4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8.fntdata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font" Target="fonts/font15.fntdata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b60ef2666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gb60ef2666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daa89feaf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g1daa89feafe_0_0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91881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daa89feaf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g1daa89feafe_0_0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18611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daa89feaf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g1daa89feafe_0_0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74526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daa89feaf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g1daa89feafe_0_0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38826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daa89feaf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g1daa89feafe_0_0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45868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daa89feaf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g1daa89feafe_0_0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96620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daa89feaf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g1daa89feafe_0_0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16743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daa89feaf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g1daa89feafe_0_0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088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daa89feaf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g1daa89feafe_0_0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06451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daa89feaf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g1daa89feafe_0_0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2925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d9f11576b8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g1d9f11576b8_0_23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daa89feaf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g1daa89feafe_0_0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91328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daa89feaf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g1daa89feafe_0_0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94985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daa89feaf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g1daa89feafe_0_0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47622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daa89feaf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g1daa89feafe_0_0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94678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daa89feaf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g1daa89feafe_0_0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51142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daa89feaf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g1daa89feafe_0_0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85625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daa89feaf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g1daa89feafe_0_0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35109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daa89feaf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g1daa89feafe_0_0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16045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daa89feaf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g1daa89feafe_0_0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89179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daa89feaf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g1daa89feafe_0_0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4742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da59cc411f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g1da59cc411f_0_3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1db1744c3b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0" name="Google Shape;290;g1db1744c3b5_0_1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b60ef2666e_0_4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8" name="Google Shape;328;gb60ef2666e_0_4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daa89feaf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g1daa89feafe_0_0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daa89feaf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g1daa89feafe_0_0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8529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daa89feaf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g1daa89feafe_0_0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48934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daa89feaf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g1daa89feafe_0_0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43702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daa89feaf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g1daa89feafe_0_0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69987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daa89feaf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g1daa89feafe_0_0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0777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>
  <p:cSld name="Cabeçalho da Seção">
    <p:bg>
      <p:bgPr>
        <a:solidFill>
          <a:srgbClr val="232D3C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28267" y="3869344"/>
            <a:ext cx="1751048" cy="451672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0" y="1896973"/>
            <a:ext cx="9144000" cy="13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marL="2743200" lvl="5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92557" y="3219822"/>
            <a:ext cx="2204813" cy="1937327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buNone/>
              <a:defRPr sz="1300">
                <a:solidFill>
                  <a:schemeClr val="lt1"/>
                </a:solidFill>
              </a:defRPr>
            </a:lvl1pPr>
            <a:lvl2pPr lvl="1">
              <a:buNone/>
              <a:defRPr sz="1300">
                <a:solidFill>
                  <a:schemeClr val="lt1"/>
                </a:solidFill>
              </a:defRPr>
            </a:lvl2pPr>
            <a:lvl3pPr lvl="2">
              <a:buNone/>
              <a:defRPr sz="1300">
                <a:solidFill>
                  <a:schemeClr val="lt1"/>
                </a:solidFill>
              </a:defRPr>
            </a:lvl3pPr>
            <a:lvl4pPr lvl="3">
              <a:buNone/>
              <a:defRPr sz="1300">
                <a:solidFill>
                  <a:schemeClr val="lt1"/>
                </a:solidFill>
              </a:defRPr>
            </a:lvl4pPr>
            <a:lvl5pPr lvl="4">
              <a:buNone/>
              <a:defRPr sz="1300">
                <a:solidFill>
                  <a:schemeClr val="lt1"/>
                </a:solidFill>
              </a:defRPr>
            </a:lvl5pPr>
            <a:lvl6pPr lvl="5">
              <a:buNone/>
              <a:defRPr sz="1300">
                <a:solidFill>
                  <a:schemeClr val="lt1"/>
                </a:solidFill>
              </a:defRPr>
            </a:lvl6pPr>
            <a:lvl7pPr lvl="6">
              <a:buNone/>
              <a:defRPr sz="1300">
                <a:solidFill>
                  <a:schemeClr val="lt1"/>
                </a:solidFill>
              </a:defRPr>
            </a:lvl7pPr>
            <a:lvl8pPr lvl="7">
              <a:buNone/>
              <a:defRPr sz="1300">
                <a:solidFill>
                  <a:schemeClr val="lt1"/>
                </a:solidFill>
              </a:defRPr>
            </a:lvl8pPr>
            <a:lvl9pPr lvl="8">
              <a:buNone/>
              <a:defRPr sz="13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sed.educacao.sp.gov.br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png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png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0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 rotWithShape="1">
          <a:blip r:embed="rId3">
            <a:alphaModFix amt="12000"/>
          </a:blip>
          <a:srcRect t="5833" b="19085"/>
          <a:stretch/>
        </p:blipFill>
        <p:spPr>
          <a:xfrm>
            <a:off x="0" y="1"/>
            <a:ext cx="914399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/>
          <p:nvPr/>
        </p:nvSpPr>
        <p:spPr>
          <a:xfrm>
            <a:off x="0" y="2571750"/>
            <a:ext cx="9144000" cy="2571600"/>
          </a:xfrm>
          <a:prstGeom prst="rect">
            <a:avLst/>
          </a:prstGeom>
          <a:solidFill>
            <a:srgbClr val="459A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 amt="20000"/>
          </a:blip>
          <a:srcRect t="36855" b="20946"/>
          <a:stretch/>
        </p:blipFill>
        <p:spPr>
          <a:xfrm>
            <a:off x="-25" y="2571750"/>
            <a:ext cx="9144003" cy="2571599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1672812" y="3114675"/>
            <a:ext cx="7233000" cy="1034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5400"/>
            </a:pPr>
            <a:r>
              <a:rPr lang="pt-BR" sz="20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Regime de Progressão Parcial</a:t>
            </a:r>
            <a:endParaRPr sz="2000" b="1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endParaRPr lang="pt-BR" sz="2000" dirty="0">
              <a:solidFill>
                <a:srgbClr val="FFFFFF"/>
              </a:solidFill>
              <a:latin typeface="Verdana"/>
              <a:ea typeface="Verdana"/>
              <a:cs typeface="Verdan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endParaRPr sz="800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 rotWithShape="1">
          <a:blip r:embed="rId5">
            <a:alphaModFix/>
          </a:blip>
          <a:srcRect l="9347" t="25908" r="9647" b="26447"/>
          <a:stretch/>
        </p:blipFill>
        <p:spPr>
          <a:xfrm>
            <a:off x="1051375" y="392150"/>
            <a:ext cx="4155126" cy="1727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6487" y="3290238"/>
            <a:ext cx="1195675" cy="119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32750" y="982538"/>
            <a:ext cx="547200" cy="54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785900" y="982513"/>
            <a:ext cx="547200" cy="54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959325" y="982525"/>
            <a:ext cx="547200" cy="54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/>
          <p:nvPr/>
        </p:nvSpPr>
        <p:spPr>
          <a:xfrm>
            <a:off x="0" y="5012475"/>
            <a:ext cx="9144000" cy="130800"/>
          </a:xfrm>
          <a:prstGeom prst="rect">
            <a:avLst/>
          </a:prstGeom>
          <a:solidFill>
            <a:srgbClr val="459A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9"/>
          <p:cNvSpPr/>
          <p:nvPr/>
        </p:nvSpPr>
        <p:spPr>
          <a:xfrm>
            <a:off x="8571625" y="379895"/>
            <a:ext cx="423000" cy="423000"/>
          </a:xfrm>
          <a:prstGeom prst="ellipse">
            <a:avLst/>
          </a:prstGeom>
          <a:noFill/>
          <a:ln w="9525" cap="flat" cmpd="sng">
            <a:solidFill>
              <a:srgbClr val="FFA3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6" name="Google Shape;146;p19"/>
          <p:cNvSpPr txBox="1">
            <a:spLocks noGrp="1"/>
          </p:cNvSpPr>
          <p:nvPr>
            <p:ph type="title"/>
          </p:nvPr>
        </p:nvSpPr>
        <p:spPr>
          <a:xfrm>
            <a:off x="1246200" y="272650"/>
            <a:ext cx="7111200" cy="6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4752"/>
              <a:buFont typeface="Arial"/>
              <a:buNone/>
            </a:pPr>
            <a:r>
              <a:rPr lang="pt-BR" sz="2244" b="1" dirty="0">
                <a:solidFill>
                  <a:srgbClr val="459AD6"/>
                </a:solidFill>
                <a:latin typeface="Verdana"/>
                <a:ea typeface="Verdana"/>
                <a:cs typeface="Verdana"/>
                <a:sym typeface="Verdana"/>
              </a:rPr>
              <a:t>Enturmação</a:t>
            </a:r>
            <a:endParaRPr sz="2244" b="1" dirty="0">
              <a:solidFill>
                <a:srgbClr val="459AD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90908"/>
              <a:buFont typeface="Arial"/>
              <a:buNone/>
            </a:pPr>
            <a:r>
              <a:rPr lang="pt-BR" sz="1800" dirty="0">
                <a:solidFill>
                  <a:srgbClr val="459AD6"/>
                </a:solidFill>
                <a:latin typeface="Verdana"/>
                <a:ea typeface="Verdana"/>
                <a:cs typeface="Verdana"/>
                <a:sym typeface="Verdana"/>
              </a:rPr>
              <a:t>Regime de Progressão Parcial</a:t>
            </a:r>
            <a:endParaRPr sz="1800" dirty="0">
              <a:solidFill>
                <a:srgbClr val="459AD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48" name="Google Shape;148;p19"/>
          <p:cNvGrpSpPr/>
          <p:nvPr/>
        </p:nvGrpSpPr>
        <p:grpSpPr>
          <a:xfrm>
            <a:off x="0" y="0"/>
            <a:ext cx="9144000" cy="130813"/>
            <a:chOff x="0" y="0"/>
            <a:chExt cx="9144000" cy="346800"/>
          </a:xfrm>
        </p:grpSpPr>
        <p:sp>
          <p:nvSpPr>
            <p:cNvPr id="149" name="Google Shape;149;p19"/>
            <p:cNvSpPr/>
            <p:nvPr/>
          </p:nvSpPr>
          <p:spPr>
            <a:xfrm>
              <a:off x="0" y="0"/>
              <a:ext cx="3042000" cy="346800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9"/>
            <p:cNvSpPr/>
            <p:nvPr/>
          </p:nvSpPr>
          <p:spPr>
            <a:xfrm>
              <a:off x="3042000" y="0"/>
              <a:ext cx="3078000" cy="346800"/>
            </a:xfrm>
            <a:prstGeom prst="rect">
              <a:avLst/>
            </a:prstGeom>
            <a:solidFill>
              <a:srgbClr val="459A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9"/>
            <p:cNvSpPr/>
            <p:nvPr/>
          </p:nvSpPr>
          <p:spPr>
            <a:xfrm>
              <a:off x="6120000" y="0"/>
              <a:ext cx="3024000" cy="346800"/>
            </a:xfrm>
            <a:prstGeom prst="rect">
              <a:avLst/>
            </a:prstGeom>
            <a:solidFill>
              <a:srgbClr val="FF8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2" name="Google Shape;152;p19"/>
          <p:cNvPicPr preferRelativeResize="0"/>
          <p:nvPr/>
        </p:nvPicPr>
        <p:blipFill rotWithShape="1">
          <a:blip r:embed="rId3">
            <a:alphaModFix/>
          </a:blip>
          <a:srcRect l="25589" t="20698" r="25378" b="25453"/>
          <a:stretch/>
        </p:blipFill>
        <p:spPr>
          <a:xfrm>
            <a:off x="126925" y="272650"/>
            <a:ext cx="842400" cy="65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9"/>
          <p:cNvSpPr txBox="1">
            <a:spLocks noGrp="1"/>
          </p:cNvSpPr>
          <p:nvPr>
            <p:ph type="sldNum" idx="12"/>
          </p:nvPr>
        </p:nvSpPr>
        <p:spPr>
          <a:xfrm>
            <a:off x="8634325" y="416795"/>
            <a:ext cx="297600" cy="3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77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rgbClr val="FFDD55"/>
                </a:solidFill>
              </a:rPr>
              <a:t>10</a:t>
            </a:fld>
            <a:endParaRPr>
              <a:solidFill>
                <a:srgbClr val="FFDD55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330B85C-DE18-45CD-90F7-9C043E7623CB}"/>
              </a:ext>
            </a:extLst>
          </p:cNvPr>
          <p:cNvSpPr txBox="1"/>
          <p:nvPr/>
        </p:nvSpPr>
        <p:spPr>
          <a:xfrm>
            <a:off x="655500" y="1066929"/>
            <a:ext cx="827642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/>
              <a:t>Para consultar os alunos da turma ou </a:t>
            </a:r>
            <a:r>
              <a:rPr lang="pt-BR" dirty="0" err="1"/>
              <a:t>desagrupar</a:t>
            </a:r>
            <a:r>
              <a:rPr lang="pt-BR" dirty="0"/>
              <a:t> algum aluno, é necessário clicar no ícone de lupa, na coluna “</a:t>
            </a:r>
            <a:r>
              <a:rPr lang="pt-BR" b="1" dirty="0"/>
              <a:t>CONSULTAR”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BF57DBB-FBB2-4E5F-AEC8-42493708F5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499" y="2424203"/>
            <a:ext cx="8615425" cy="1826984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FCB915F8-803E-4785-B56C-A035CF4A2606}"/>
              </a:ext>
            </a:extLst>
          </p:cNvPr>
          <p:cNvSpPr/>
          <p:nvPr/>
        </p:nvSpPr>
        <p:spPr>
          <a:xfrm>
            <a:off x="7899187" y="2881513"/>
            <a:ext cx="384201" cy="10450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1550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/>
          <p:nvPr/>
        </p:nvSpPr>
        <p:spPr>
          <a:xfrm>
            <a:off x="0" y="5012475"/>
            <a:ext cx="9144000" cy="130800"/>
          </a:xfrm>
          <a:prstGeom prst="rect">
            <a:avLst/>
          </a:prstGeom>
          <a:solidFill>
            <a:srgbClr val="459A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9"/>
          <p:cNvSpPr/>
          <p:nvPr/>
        </p:nvSpPr>
        <p:spPr>
          <a:xfrm>
            <a:off x="8571625" y="379895"/>
            <a:ext cx="423000" cy="423000"/>
          </a:xfrm>
          <a:prstGeom prst="ellipse">
            <a:avLst/>
          </a:prstGeom>
          <a:noFill/>
          <a:ln w="9525" cap="flat" cmpd="sng">
            <a:solidFill>
              <a:srgbClr val="FFA3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6" name="Google Shape;146;p19"/>
          <p:cNvSpPr txBox="1">
            <a:spLocks noGrp="1"/>
          </p:cNvSpPr>
          <p:nvPr>
            <p:ph type="title"/>
          </p:nvPr>
        </p:nvSpPr>
        <p:spPr>
          <a:xfrm>
            <a:off x="1246200" y="272650"/>
            <a:ext cx="7111200" cy="6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4752"/>
              <a:buFont typeface="Arial"/>
              <a:buNone/>
            </a:pPr>
            <a:r>
              <a:rPr lang="pt-BR" sz="2244" b="1" dirty="0">
                <a:solidFill>
                  <a:srgbClr val="459AD6"/>
                </a:solidFill>
                <a:latin typeface="Verdana"/>
                <a:ea typeface="Verdana"/>
                <a:cs typeface="Verdana"/>
                <a:sym typeface="Verdana"/>
              </a:rPr>
              <a:t>Enturmação</a:t>
            </a:r>
            <a:endParaRPr sz="2244" b="1" dirty="0">
              <a:solidFill>
                <a:srgbClr val="459AD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90908"/>
              <a:buFont typeface="Arial"/>
              <a:buNone/>
            </a:pPr>
            <a:r>
              <a:rPr lang="pt-BR" sz="1800" dirty="0">
                <a:solidFill>
                  <a:srgbClr val="459AD6"/>
                </a:solidFill>
                <a:latin typeface="Verdana"/>
                <a:ea typeface="Verdana"/>
                <a:cs typeface="Verdana"/>
                <a:sym typeface="Verdana"/>
              </a:rPr>
              <a:t>Regime de Progressão Parcial</a:t>
            </a:r>
            <a:endParaRPr sz="1800" dirty="0">
              <a:solidFill>
                <a:srgbClr val="459AD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48" name="Google Shape;148;p19"/>
          <p:cNvGrpSpPr/>
          <p:nvPr/>
        </p:nvGrpSpPr>
        <p:grpSpPr>
          <a:xfrm>
            <a:off x="0" y="0"/>
            <a:ext cx="9144000" cy="130813"/>
            <a:chOff x="0" y="0"/>
            <a:chExt cx="9144000" cy="346800"/>
          </a:xfrm>
        </p:grpSpPr>
        <p:sp>
          <p:nvSpPr>
            <p:cNvPr id="149" name="Google Shape;149;p19"/>
            <p:cNvSpPr/>
            <p:nvPr/>
          </p:nvSpPr>
          <p:spPr>
            <a:xfrm>
              <a:off x="0" y="0"/>
              <a:ext cx="3042000" cy="346800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9"/>
            <p:cNvSpPr/>
            <p:nvPr/>
          </p:nvSpPr>
          <p:spPr>
            <a:xfrm>
              <a:off x="3042000" y="0"/>
              <a:ext cx="3078000" cy="346800"/>
            </a:xfrm>
            <a:prstGeom prst="rect">
              <a:avLst/>
            </a:prstGeom>
            <a:solidFill>
              <a:srgbClr val="459A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9"/>
            <p:cNvSpPr/>
            <p:nvPr/>
          </p:nvSpPr>
          <p:spPr>
            <a:xfrm>
              <a:off x="6120000" y="0"/>
              <a:ext cx="3024000" cy="346800"/>
            </a:xfrm>
            <a:prstGeom prst="rect">
              <a:avLst/>
            </a:prstGeom>
            <a:solidFill>
              <a:srgbClr val="FF8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2" name="Google Shape;152;p19"/>
          <p:cNvPicPr preferRelativeResize="0"/>
          <p:nvPr/>
        </p:nvPicPr>
        <p:blipFill rotWithShape="1">
          <a:blip r:embed="rId3">
            <a:alphaModFix/>
          </a:blip>
          <a:srcRect l="25589" t="20698" r="25378" b="25453"/>
          <a:stretch/>
        </p:blipFill>
        <p:spPr>
          <a:xfrm>
            <a:off x="126925" y="272650"/>
            <a:ext cx="842400" cy="65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9"/>
          <p:cNvSpPr txBox="1">
            <a:spLocks noGrp="1"/>
          </p:cNvSpPr>
          <p:nvPr>
            <p:ph type="sldNum" idx="12"/>
          </p:nvPr>
        </p:nvSpPr>
        <p:spPr>
          <a:xfrm>
            <a:off x="8634325" y="416795"/>
            <a:ext cx="297600" cy="3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77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rgbClr val="FFDD55"/>
                </a:solidFill>
              </a:rPr>
              <a:t>11</a:t>
            </a:fld>
            <a:endParaRPr>
              <a:solidFill>
                <a:srgbClr val="FFDD55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330B85C-DE18-45CD-90F7-9C043E7623CB}"/>
              </a:ext>
            </a:extLst>
          </p:cNvPr>
          <p:cNvSpPr txBox="1"/>
          <p:nvPr/>
        </p:nvSpPr>
        <p:spPr>
          <a:xfrm>
            <a:off x="548125" y="1214036"/>
            <a:ext cx="827642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Ao clicar em consultar, o sistema apresentará todos os alunos enturmados na turma selecionada. </a:t>
            </a:r>
          </a:p>
          <a:p>
            <a:r>
              <a:rPr lang="pt-BR" dirty="0"/>
              <a:t>Para </a:t>
            </a:r>
            <a:r>
              <a:rPr lang="pt-BR" dirty="0" err="1"/>
              <a:t>desagrupar</a:t>
            </a:r>
            <a:r>
              <a:rPr lang="pt-BR" dirty="0"/>
              <a:t> um aluno, clique na caixa de seleção da coluna “</a:t>
            </a:r>
            <a:r>
              <a:rPr lang="pt-BR" b="1" dirty="0"/>
              <a:t>DESAGRUPAR</a:t>
            </a:r>
            <a:r>
              <a:rPr lang="pt-BR" dirty="0"/>
              <a:t>” </a:t>
            </a:r>
          </a:p>
          <a:p>
            <a:endParaRPr lang="pt-BR" dirty="0"/>
          </a:p>
          <a:p>
            <a:r>
              <a:rPr lang="pt-BR" dirty="0"/>
              <a:t>Ao selecionar a opção </a:t>
            </a:r>
            <a:r>
              <a:rPr lang="pt-BR" dirty="0" err="1"/>
              <a:t>desagrupar</a:t>
            </a:r>
            <a:r>
              <a:rPr lang="pt-BR" dirty="0"/>
              <a:t>, é necessário preencher a justificativa. Após isso, clique em </a:t>
            </a:r>
            <a:r>
              <a:rPr lang="pt-BR" b="1" dirty="0"/>
              <a:t>SALVAR. 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6BE1DEC6-7138-40F3-B0B1-32198F5E423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49" t="57149" r="5552" b="17753"/>
          <a:stretch/>
        </p:blipFill>
        <p:spPr>
          <a:xfrm>
            <a:off x="706931" y="2907679"/>
            <a:ext cx="8037500" cy="1290918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168B0B86-60F7-4F6A-A49A-9B6BFC5C4158}"/>
              </a:ext>
            </a:extLst>
          </p:cNvPr>
          <p:cNvSpPr/>
          <p:nvPr/>
        </p:nvSpPr>
        <p:spPr>
          <a:xfrm>
            <a:off x="7860768" y="3094810"/>
            <a:ext cx="773557" cy="6739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6191A64A-C08A-40FB-8BBF-DA25487D4B83}"/>
              </a:ext>
            </a:extLst>
          </p:cNvPr>
          <p:cNvSpPr/>
          <p:nvPr/>
        </p:nvSpPr>
        <p:spPr>
          <a:xfrm>
            <a:off x="4101995" y="3197465"/>
            <a:ext cx="773557" cy="6739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FC8545BD-E333-4A9A-8DE7-CD58A7B097E3}"/>
              </a:ext>
            </a:extLst>
          </p:cNvPr>
          <p:cNvSpPr/>
          <p:nvPr/>
        </p:nvSpPr>
        <p:spPr>
          <a:xfrm>
            <a:off x="2776466" y="3281989"/>
            <a:ext cx="714615" cy="122038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B2B8E906-7614-47F3-8EAF-913C5B3411B7}"/>
              </a:ext>
            </a:extLst>
          </p:cNvPr>
          <p:cNvSpPr/>
          <p:nvPr/>
        </p:nvSpPr>
        <p:spPr>
          <a:xfrm>
            <a:off x="2775186" y="3449757"/>
            <a:ext cx="714615" cy="122038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F1C81788-D9A2-47B8-8B01-AEFBFA7A7D81}"/>
              </a:ext>
            </a:extLst>
          </p:cNvPr>
          <p:cNvSpPr/>
          <p:nvPr/>
        </p:nvSpPr>
        <p:spPr>
          <a:xfrm>
            <a:off x="2775186" y="3595390"/>
            <a:ext cx="714615" cy="122038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80248635-1725-4CF3-A141-014D69D10F6E}"/>
              </a:ext>
            </a:extLst>
          </p:cNvPr>
          <p:cNvSpPr/>
          <p:nvPr/>
        </p:nvSpPr>
        <p:spPr>
          <a:xfrm>
            <a:off x="926551" y="3283300"/>
            <a:ext cx="714615" cy="122038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1BAE7639-C147-45BE-A821-73C09F3E088E}"/>
              </a:ext>
            </a:extLst>
          </p:cNvPr>
          <p:cNvSpPr/>
          <p:nvPr/>
        </p:nvSpPr>
        <p:spPr>
          <a:xfrm>
            <a:off x="923958" y="3427342"/>
            <a:ext cx="714615" cy="122038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07A5E72F-4144-4F0D-9BA3-7928BF20804A}"/>
              </a:ext>
            </a:extLst>
          </p:cNvPr>
          <p:cNvSpPr/>
          <p:nvPr/>
        </p:nvSpPr>
        <p:spPr>
          <a:xfrm>
            <a:off x="921365" y="3571384"/>
            <a:ext cx="714615" cy="122038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8446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/>
          <p:nvPr/>
        </p:nvSpPr>
        <p:spPr>
          <a:xfrm>
            <a:off x="0" y="5012475"/>
            <a:ext cx="9144000" cy="130800"/>
          </a:xfrm>
          <a:prstGeom prst="rect">
            <a:avLst/>
          </a:prstGeom>
          <a:solidFill>
            <a:srgbClr val="459A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9"/>
          <p:cNvSpPr/>
          <p:nvPr/>
        </p:nvSpPr>
        <p:spPr>
          <a:xfrm>
            <a:off x="8571625" y="379895"/>
            <a:ext cx="423000" cy="423000"/>
          </a:xfrm>
          <a:prstGeom prst="ellipse">
            <a:avLst/>
          </a:prstGeom>
          <a:noFill/>
          <a:ln w="9525" cap="flat" cmpd="sng">
            <a:solidFill>
              <a:srgbClr val="FFA3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6" name="Google Shape;146;p19"/>
          <p:cNvSpPr txBox="1">
            <a:spLocks noGrp="1"/>
          </p:cNvSpPr>
          <p:nvPr>
            <p:ph type="title"/>
          </p:nvPr>
        </p:nvSpPr>
        <p:spPr>
          <a:xfrm>
            <a:off x="1246200" y="272650"/>
            <a:ext cx="7111200" cy="6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4752"/>
              <a:buFont typeface="Arial"/>
              <a:buNone/>
            </a:pPr>
            <a:r>
              <a:rPr lang="pt-BR" sz="2244" b="1" dirty="0">
                <a:solidFill>
                  <a:srgbClr val="459AD6"/>
                </a:solidFill>
                <a:latin typeface="Verdana"/>
                <a:ea typeface="Verdana"/>
                <a:cs typeface="Verdana"/>
                <a:sym typeface="Verdana"/>
              </a:rPr>
              <a:t>Enturmação</a:t>
            </a:r>
            <a:endParaRPr sz="2244" b="1" dirty="0">
              <a:solidFill>
                <a:srgbClr val="459AD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90908"/>
              <a:buFont typeface="Arial"/>
              <a:buNone/>
            </a:pPr>
            <a:r>
              <a:rPr lang="pt-BR" sz="1800" dirty="0">
                <a:solidFill>
                  <a:srgbClr val="459AD6"/>
                </a:solidFill>
                <a:latin typeface="Verdana"/>
                <a:ea typeface="Verdana"/>
                <a:cs typeface="Verdana"/>
                <a:sym typeface="Verdana"/>
              </a:rPr>
              <a:t>Regime de Progressão Parcial</a:t>
            </a:r>
            <a:endParaRPr sz="1800" dirty="0">
              <a:solidFill>
                <a:srgbClr val="459AD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48" name="Google Shape;148;p19"/>
          <p:cNvGrpSpPr/>
          <p:nvPr/>
        </p:nvGrpSpPr>
        <p:grpSpPr>
          <a:xfrm>
            <a:off x="0" y="0"/>
            <a:ext cx="9144000" cy="130813"/>
            <a:chOff x="0" y="0"/>
            <a:chExt cx="9144000" cy="346800"/>
          </a:xfrm>
        </p:grpSpPr>
        <p:sp>
          <p:nvSpPr>
            <p:cNvPr id="149" name="Google Shape;149;p19"/>
            <p:cNvSpPr/>
            <p:nvPr/>
          </p:nvSpPr>
          <p:spPr>
            <a:xfrm>
              <a:off x="0" y="0"/>
              <a:ext cx="3042000" cy="346800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9"/>
            <p:cNvSpPr/>
            <p:nvPr/>
          </p:nvSpPr>
          <p:spPr>
            <a:xfrm>
              <a:off x="3042000" y="0"/>
              <a:ext cx="3078000" cy="346800"/>
            </a:xfrm>
            <a:prstGeom prst="rect">
              <a:avLst/>
            </a:prstGeom>
            <a:solidFill>
              <a:srgbClr val="459A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9"/>
            <p:cNvSpPr/>
            <p:nvPr/>
          </p:nvSpPr>
          <p:spPr>
            <a:xfrm>
              <a:off x="6120000" y="0"/>
              <a:ext cx="3024000" cy="346800"/>
            </a:xfrm>
            <a:prstGeom prst="rect">
              <a:avLst/>
            </a:prstGeom>
            <a:solidFill>
              <a:srgbClr val="FF8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2" name="Google Shape;152;p19"/>
          <p:cNvPicPr preferRelativeResize="0"/>
          <p:nvPr/>
        </p:nvPicPr>
        <p:blipFill rotWithShape="1">
          <a:blip r:embed="rId3">
            <a:alphaModFix/>
          </a:blip>
          <a:srcRect l="25589" t="20698" r="25378" b="25453"/>
          <a:stretch/>
        </p:blipFill>
        <p:spPr>
          <a:xfrm>
            <a:off x="126925" y="272650"/>
            <a:ext cx="842400" cy="65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9"/>
          <p:cNvSpPr txBox="1">
            <a:spLocks noGrp="1"/>
          </p:cNvSpPr>
          <p:nvPr>
            <p:ph type="sldNum" idx="12"/>
          </p:nvPr>
        </p:nvSpPr>
        <p:spPr>
          <a:xfrm>
            <a:off x="8634325" y="416795"/>
            <a:ext cx="297600" cy="3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77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rgbClr val="FFDD55"/>
                </a:solidFill>
              </a:rPr>
              <a:t>12</a:t>
            </a:fld>
            <a:endParaRPr>
              <a:solidFill>
                <a:srgbClr val="FFDD55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330B85C-DE18-45CD-90F7-9C043E7623CB}"/>
              </a:ext>
            </a:extLst>
          </p:cNvPr>
          <p:cNvSpPr txBox="1"/>
          <p:nvPr/>
        </p:nvSpPr>
        <p:spPr>
          <a:xfrm>
            <a:off x="548125" y="1417496"/>
            <a:ext cx="82764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Para editar uma turma, clique no ícone de lápis da coluna </a:t>
            </a:r>
            <a:r>
              <a:rPr lang="pt-BR" b="1" dirty="0"/>
              <a:t>EDITAR</a:t>
            </a:r>
            <a:r>
              <a:rPr lang="pt-BR" dirty="0"/>
              <a:t>. </a:t>
            </a:r>
          </a:p>
          <a:p>
            <a:endParaRPr lang="pt-BR" dirty="0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EE3534CA-E7EC-4F5E-986F-562CEF7353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125" y="2513409"/>
            <a:ext cx="8615425" cy="1826984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019F0295-CAED-4868-9F92-D0F0F208E87E}"/>
              </a:ext>
            </a:extLst>
          </p:cNvPr>
          <p:cNvSpPr/>
          <p:nvPr/>
        </p:nvSpPr>
        <p:spPr>
          <a:xfrm>
            <a:off x="8301383" y="2957726"/>
            <a:ext cx="321501" cy="10377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1960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/>
          <p:nvPr/>
        </p:nvSpPr>
        <p:spPr>
          <a:xfrm>
            <a:off x="0" y="5012475"/>
            <a:ext cx="9144000" cy="130800"/>
          </a:xfrm>
          <a:prstGeom prst="rect">
            <a:avLst/>
          </a:prstGeom>
          <a:solidFill>
            <a:srgbClr val="459A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9"/>
          <p:cNvSpPr/>
          <p:nvPr/>
        </p:nvSpPr>
        <p:spPr>
          <a:xfrm>
            <a:off x="8571625" y="379895"/>
            <a:ext cx="423000" cy="423000"/>
          </a:xfrm>
          <a:prstGeom prst="ellipse">
            <a:avLst/>
          </a:prstGeom>
          <a:noFill/>
          <a:ln w="9525" cap="flat" cmpd="sng">
            <a:solidFill>
              <a:srgbClr val="FFA3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6" name="Google Shape;146;p19"/>
          <p:cNvSpPr txBox="1">
            <a:spLocks noGrp="1"/>
          </p:cNvSpPr>
          <p:nvPr>
            <p:ph type="title"/>
          </p:nvPr>
        </p:nvSpPr>
        <p:spPr>
          <a:xfrm>
            <a:off x="1246200" y="272650"/>
            <a:ext cx="7111200" cy="6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4752"/>
              <a:buFont typeface="Arial"/>
              <a:buNone/>
            </a:pPr>
            <a:r>
              <a:rPr lang="pt-BR" sz="2244" b="1" dirty="0">
                <a:solidFill>
                  <a:srgbClr val="459AD6"/>
                </a:solidFill>
                <a:latin typeface="Verdana"/>
                <a:ea typeface="Verdana"/>
                <a:cs typeface="Verdana"/>
                <a:sym typeface="Verdana"/>
              </a:rPr>
              <a:t>Enturmação</a:t>
            </a:r>
            <a:endParaRPr sz="2244" b="1" dirty="0">
              <a:solidFill>
                <a:srgbClr val="459AD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90908"/>
              <a:buFont typeface="Arial"/>
              <a:buNone/>
            </a:pPr>
            <a:r>
              <a:rPr lang="pt-BR" sz="1800" dirty="0">
                <a:solidFill>
                  <a:srgbClr val="459AD6"/>
                </a:solidFill>
                <a:latin typeface="Verdana"/>
                <a:ea typeface="Verdana"/>
                <a:cs typeface="Verdana"/>
                <a:sym typeface="Verdana"/>
              </a:rPr>
              <a:t>Regime de Progressão Parcial</a:t>
            </a:r>
            <a:endParaRPr sz="1800" dirty="0">
              <a:solidFill>
                <a:srgbClr val="459AD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48" name="Google Shape;148;p19"/>
          <p:cNvGrpSpPr/>
          <p:nvPr/>
        </p:nvGrpSpPr>
        <p:grpSpPr>
          <a:xfrm>
            <a:off x="0" y="0"/>
            <a:ext cx="9144000" cy="130813"/>
            <a:chOff x="0" y="0"/>
            <a:chExt cx="9144000" cy="346800"/>
          </a:xfrm>
        </p:grpSpPr>
        <p:sp>
          <p:nvSpPr>
            <p:cNvPr id="149" name="Google Shape;149;p19"/>
            <p:cNvSpPr/>
            <p:nvPr/>
          </p:nvSpPr>
          <p:spPr>
            <a:xfrm>
              <a:off x="0" y="0"/>
              <a:ext cx="3042000" cy="346800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9"/>
            <p:cNvSpPr/>
            <p:nvPr/>
          </p:nvSpPr>
          <p:spPr>
            <a:xfrm>
              <a:off x="3042000" y="0"/>
              <a:ext cx="3078000" cy="346800"/>
            </a:xfrm>
            <a:prstGeom prst="rect">
              <a:avLst/>
            </a:prstGeom>
            <a:solidFill>
              <a:srgbClr val="459A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9"/>
            <p:cNvSpPr/>
            <p:nvPr/>
          </p:nvSpPr>
          <p:spPr>
            <a:xfrm>
              <a:off x="6120000" y="0"/>
              <a:ext cx="3024000" cy="346800"/>
            </a:xfrm>
            <a:prstGeom prst="rect">
              <a:avLst/>
            </a:prstGeom>
            <a:solidFill>
              <a:srgbClr val="FF8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2" name="Google Shape;152;p19"/>
          <p:cNvPicPr preferRelativeResize="0"/>
          <p:nvPr/>
        </p:nvPicPr>
        <p:blipFill rotWithShape="1">
          <a:blip r:embed="rId3">
            <a:alphaModFix/>
          </a:blip>
          <a:srcRect l="25589" t="20698" r="25378" b="25453"/>
          <a:stretch/>
        </p:blipFill>
        <p:spPr>
          <a:xfrm>
            <a:off x="126925" y="272650"/>
            <a:ext cx="842400" cy="65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9"/>
          <p:cNvSpPr txBox="1">
            <a:spLocks noGrp="1"/>
          </p:cNvSpPr>
          <p:nvPr>
            <p:ph type="sldNum" idx="12"/>
          </p:nvPr>
        </p:nvSpPr>
        <p:spPr>
          <a:xfrm>
            <a:off x="8634325" y="416795"/>
            <a:ext cx="297600" cy="3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77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rgbClr val="FFDD55"/>
                </a:solidFill>
              </a:rPr>
              <a:t>13</a:t>
            </a:fld>
            <a:endParaRPr>
              <a:solidFill>
                <a:srgbClr val="FFDD55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330B85C-DE18-45CD-90F7-9C043E7623CB}"/>
              </a:ext>
            </a:extLst>
          </p:cNvPr>
          <p:cNvSpPr txBox="1"/>
          <p:nvPr/>
        </p:nvSpPr>
        <p:spPr>
          <a:xfrm>
            <a:off x="548125" y="1417496"/>
            <a:ext cx="82764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O sistema permitirá a edição dos seguintes campos: </a:t>
            </a:r>
          </a:p>
          <a:p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7869726-0139-4715-B637-AD3A99F844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700" y="1804902"/>
            <a:ext cx="7536925" cy="2955822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32C7C26F-8E8E-49B3-A40C-0A211B42152A}"/>
              </a:ext>
            </a:extLst>
          </p:cNvPr>
          <p:cNvSpPr/>
          <p:nvPr/>
        </p:nvSpPr>
        <p:spPr>
          <a:xfrm>
            <a:off x="3429609" y="2212216"/>
            <a:ext cx="1411332" cy="115906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2183943D-0F17-49E7-97BD-908BF26A73C8}"/>
              </a:ext>
            </a:extLst>
          </p:cNvPr>
          <p:cNvSpPr/>
          <p:nvPr/>
        </p:nvSpPr>
        <p:spPr>
          <a:xfrm>
            <a:off x="3429609" y="1921494"/>
            <a:ext cx="714615" cy="115906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9557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/>
          <p:nvPr/>
        </p:nvSpPr>
        <p:spPr>
          <a:xfrm>
            <a:off x="0" y="5012475"/>
            <a:ext cx="9144000" cy="130800"/>
          </a:xfrm>
          <a:prstGeom prst="rect">
            <a:avLst/>
          </a:prstGeom>
          <a:solidFill>
            <a:srgbClr val="459A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9"/>
          <p:cNvSpPr/>
          <p:nvPr/>
        </p:nvSpPr>
        <p:spPr>
          <a:xfrm>
            <a:off x="8571625" y="379895"/>
            <a:ext cx="423000" cy="423000"/>
          </a:xfrm>
          <a:prstGeom prst="ellipse">
            <a:avLst/>
          </a:prstGeom>
          <a:noFill/>
          <a:ln w="9525" cap="flat" cmpd="sng">
            <a:solidFill>
              <a:srgbClr val="FFA3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6" name="Google Shape;146;p19"/>
          <p:cNvSpPr txBox="1">
            <a:spLocks noGrp="1"/>
          </p:cNvSpPr>
          <p:nvPr>
            <p:ph type="title"/>
          </p:nvPr>
        </p:nvSpPr>
        <p:spPr>
          <a:xfrm>
            <a:off x="1246200" y="272650"/>
            <a:ext cx="7111200" cy="6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4752"/>
              <a:buFont typeface="Arial"/>
              <a:buNone/>
            </a:pPr>
            <a:r>
              <a:rPr lang="pt-BR" sz="2244" b="1" dirty="0">
                <a:solidFill>
                  <a:srgbClr val="459AD6"/>
                </a:solidFill>
                <a:latin typeface="Verdana"/>
                <a:ea typeface="Verdana"/>
                <a:cs typeface="Verdana"/>
                <a:sym typeface="Verdana"/>
              </a:rPr>
              <a:t>Enturmação</a:t>
            </a:r>
            <a:endParaRPr sz="2244" b="1" dirty="0">
              <a:solidFill>
                <a:srgbClr val="459AD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90908"/>
              <a:buFont typeface="Arial"/>
              <a:buNone/>
            </a:pPr>
            <a:r>
              <a:rPr lang="pt-BR" sz="1800" dirty="0">
                <a:solidFill>
                  <a:srgbClr val="459AD6"/>
                </a:solidFill>
                <a:latin typeface="Verdana"/>
                <a:ea typeface="Verdana"/>
                <a:cs typeface="Verdana"/>
                <a:sym typeface="Verdana"/>
              </a:rPr>
              <a:t>Regime de Progressão Parcial</a:t>
            </a:r>
            <a:endParaRPr sz="1800" dirty="0">
              <a:solidFill>
                <a:srgbClr val="459AD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48" name="Google Shape;148;p19"/>
          <p:cNvGrpSpPr/>
          <p:nvPr/>
        </p:nvGrpSpPr>
        <p:grpSpPr>
          <a:xfrm>
            <a:off x="0" y="0"/>
            <a:ext cx="9144000" cy="130813"/>
            <a:chOff x="0" y="0"/>
            <a:chExt cx="9144000" cy="346800"/>
          </a:xfrm>
        </p:grpSpPr>
        <p:sp>
          <p:nvSpPr>
            <p:cNvPr id="149" name="Google Shape;149;p19"/>
            <p:cNvSpPr/>
            <p:nvPr/>
          </p:nvSpPr>
          <p:spPr>
            <a:xfrm>
              <a:off x="0" y="0"/>
              <a:ext cx="3042000" cy="346800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9"/>
            <p:cNvSpPr/>
            <p:nvPr/>
          </p:nvSpPr>
          <p:spPr>
            <a:xfrm>
              <a:off x="3042000" y="0"/>
              <a:ext cx="3078000" cy="346800"/>
            </a:xfrm>
            <a:prstGeom prst="rect">
              <a:avLst/>
            </a:prstGeom>
            <a:solidFill>
              <a:srgbClr val="459A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9"/>
            <p:cNvSpPr/>
            <p:nvPr/>
          </p:nvSpPr>
          <p:spPr>
            <a:xfrm>
              <a:off x="6120000" y="0"/>
              <a:ext cx="3024000" cy="346800"/>
            </a:xfrm>
            <a:prstGeom prst="rect">
              <a:avLst/>
            </a:prstGeom>
            <a:solidFill>
              <a:srgbClr val="FF8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2" name="Google Shape;152;p19"/>
          <p:cNvPicPr preferRelativeResize="0"/>
          <p:nvPr/>
        </p:nvPicPr>
        <p:blipFill rotWithShape="1">
          <a:blip r:embed="rId3">
            <a:alphaModFix/>
          </a:blip>
          <a:srcRect l="25589" t="20698" r="25378" b="25453"/>
          <a:stretch/>
        </p:blipFill>
        <p:spPr>
          <a:xfrm>
            <a:off x="126925" y="272650"/>
            <a:ext cx="842400" cy="65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9"/>
          <p:cNvSpPr txBox="1">
            <a:spLocks noGrp="1"/>
          </p:cNvSpPr>
          <p:nvPr>
            <p:ph type="sldNum" idx="12"/>
          </p:nvPr>
        </p:nvSpPr>
        <p:spPr>
          <a:xfrm>
            <a:off x="8634325" y="416795"/>
            <a:ext cx="297600" cy="3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77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rgbClr val="FFDD55"/>
                </a:solidFill>
              </a:rPr>
              <a:t>14</a:t>
            </a:fld>
            <a:endParaRPr>
              <a:solidFill>
                <a:srgbClr val="FFDD55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330B85C-DE18-45CD-90F7-9C043E7623CB}"/>
              </a:ext>
            </a:extLst>
          </p:cNvPr>
          <p:cNvSpPr txBox="1"/>
          <p:nvPr/>
        </p:nvSpPr>
        <p:spPr>
          <a:xfrm>
            <a:off x="548125" y="1417496"/>
            <a:ext cx="827642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Para excluir uma turma, clique no ícone de lixeira da coluna </a:t>
            </a:r>
            <a:r>
              <a:rPr lang="pt-BR" b="1" dirty="0"/>
              <a:t>EXCLUIR</a:t>
            </a:r>
            <a:r>
              <a:rPr lang="pt-BR" dirty="0"/>
              <a:t>. </a:t>
            </a:r>
          </a:p>
          <a:p>
            <a:endParaRPr lang="pt-BR" dirty="0"/>
          </a:p>
          <a:p>
            <a:r>
              <a:rPr lang="pt-BR" dirty="0"/>
              <a:t>Observação: Só é possível excluir turmas sem alunos enturmados. 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EE3534CA-E7EC-4F5E-986F-562CEF7353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125" y="2513409"/>
            <a:ext cx="8615425" cy="1826984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019F0295-CAED-4868-9F92-D0F0F208E87E}"/>
              </a:ext>
            </a:extLst>
          </p:cNvPr>
          <p:cNvSpPr/>
          <p:nvPr/>
        </p:nvSpPr>
        <p:spPr>
          <a:xfrm>
            <a:off x="8571625" y="2923973"/>
            <a:ext cx="321501" cy="10377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9461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/>
          <p:nvPr/>
        </p:nvSpPr>
        <p:spPr>
          <a:xfrm>
            <a:off x="0" y="5012475"/>
            <a:ext cx="9144000" cy="130800"/>
          </a:xfrm>
          <a:prstGeom prst="rect">
            <a:avLst/>
          </a:prstGeom>
          <a:solidFill>
            <a:srgbClr val="459A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9"/>
          <p:cNvSpPr/>
          <p:nvPr/>
        </p:nvSpPr>
        <p:spPr>
          <a:xfrm>
            <a:off x="8571625" y="379895"/>
            <a:ext cx="423000" cy="423000"/>
          </a:xfrm>
          <a:prstGeom prst="ellipse">
            <a:avLst/>
          </a:prstGeom>
          <a:noFill/>
          <a:ln w="9525" cap="flat" cmpd="sng">
            <a:solidFill>
              <a:srgbClr val="FFA3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6" name="Google Shape;146;p19"/>
          <p:cNvSpPr txBox="1">
            <a:spLocks noGrp="1"/>
          </p:cNvSpPr>
          <p:nvPr>
            <p:ph type="title"/>
          </p:nvPr>
        </p:nvSpPr>
        <p:spPr>
          <a:xfrm>
            <a:off x="1246200" y="272650"/>
            <a:ext cx="7111200" cy="6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4752"/>
              <a:buFont typeface="Arial"/>
              <a:buNone/>
            </a:pPr>
            <a:r>
              <a:rPr lang="pt-BR" sz="2244" b="1" dirty="0">
                <a:solidFill>
                  <a:srgbClr val="459AD6"/>
                </a:solidFill>
                <a:latin typeface="Verdana"/>
                <a:ea typeface="Verdana"/>
                <a:cs typeface="Verdana"/>
                <a:sym typeface="Verdana"/>
              </a:rPr>
              <a:t>Lançamento de Avaliação</a:t>
            </a:r>
            <a:endParaRPr sz="2244" b="1" dirty="0">
              <a:solidFill>
                <a:srgbClr val="459AD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>
              <a:buSzPct val="190908"/>
            </a:pPr>
            <a:r>
              <a:rPr lang="pt-BR" sz="1800" dirty="0">
                <a:solidFill>
                  <a:srgbClr val="459AD6"/>
                </a:solidFill>
                <a:latin typeface="Verdana"/>
                <a:ea typeface="Verdana"/>
                <a:cs typeface="Verdana"/>
                <a:sym typeface="Verdana"/>
              </a:rPr>
              <a:t>Regime de Progressão Parcial</a:t>
            </a:r>
            <a:endParaRPr sz="1800" dirty="0">
              <a:solidFill>
                <a:srgbClr val="459AD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48" name="Google Shape;148;p19"/>
          <p:cNvGrpSpPr/>
          <p:nvPr/>
        </p:nvGrpSpPr>
        <p:grpSpPr>
          <a:xfrm>
            <a:off x="0" y="0"/>
            <a:ext cx="9144000" cy="130813"/>
            <a:chOff x="0" y="0"/>
            <a:chExt cx="9144000" cy="346800"/>
          </a:xfrm>
        </p:grpSpPr>
        <p:sp>
          <p:nvSpPr>
            <p:cNvPr id="149" name="Google Shape;149;p19"/>
            <p:cNvSpPr/>
            <p:nvPr/>
          </p:nvSpPr>
          <p:spPr>
            <a:xfrm>
              <a:off x="0" y="0"/>
              <a:ext cx="3042000" cy="346800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9"/>
            <p:cNvSpPr/>
            <p:nvPr/>
          </p:nvSpPr>
          <p:spPr>
            <a:xfrm>
              <a:off x="3042000" y="0"/>
              <a:ext cx="3078000" cy="346800"/>
            </a:xfrm>
            <a:prstGeom prst="rect">
              <a:avLst/>
            </a:prstGeom>
            <a:solidFill>
              <a:srgbClr val="459A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9"/>
            <p:cNvSpPr/>
            <p:nvPr/>
          </p:nvSpPr>
          <p:spPr>
            <a:xfrm>
              <a:off x="6120000" y="0"/>
              <a:ext cx="3024000" cy="346800"/>
            </a:xfrm>
            <a:prstGeom prst="rect">
              <a:avLst/>
            </a:prstGeom>
            <a:solidFill>
              <a:srgbClr val="FF8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2" name="Google Shape;152;p19"/>
          <p:cNvPicPr preferRelativeResize="0"/>
          <p:nvPr/>
        </p:nvPicPr>
        <p:blipFill rotWithShape="1">
          <a:blip r:embed="rId3">
            <a:alphaModFix/>
          </a:blip>
          <a:srcRect l="25589" t="20698" r="25378" b="25453"/>
          <a:stretch/>
        </p:blipFill>
        <p:spPr>
          <a:xfrm>
            <a:off x="126925" y="272650"/>
            <a:ext cx="842400" cy="65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9"/>
          <p:cNvSpPr txBox="1">
            <a:spLocks noGrp="1"/>
          </p:cNvSpPr>
          <p:nvPr>
            <p:ph type="sldNum" idx="12"/>
          </p:nvPr>
        </p:nvSpPr>
        <p:spPr>
          <a:xfrm>
            <a:off x="8634325" y="416795"/>
            <a:ext cx="297600" cy="3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77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rgbClr val="FFDD55"/>
                </a:solidFill>
              </a:rPr>
              <a:t>15</a:t>
            </a:fld>
            <a:endParaRPr>
              <a:solidFill>
                <a:srgbClr val="FFDD55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330B85C-DE18-45CD-90F7-9C043E7623CB}"/>
              </a:ext>
            </a:extLst>
          </p:cNvPr>
          <p:cNvSpPr txBox="1"/>
          <p:nvPr/>
        </p:nvSpPr>
        <p:spPr>
          <a:xfrm>
            <a:off x="548125" y="1417496"/>
            <a:ext cx="827642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Para realizar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lançamento das avaliações </a:t>
            </a:r>
            <a:r>
              <a:rPr lang="pt-BR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dos alunos em recuperação: </a:t>
            </a:r>
          </a:p>
          <a:p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Acesse a tela de avaliação em: Diário de Classe &gt; Recuperação de Progressão Parcial &gt; Lançamento de Avaliação (RPP)</a:t>
            </a:r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622F9C6-84F3-431A-8A2F-F0FEDAD629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3228" y="2671321"/>
            <a:ext cx="3495675" cy="466725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8CB7E383-0B3B-408A-8B1B-89CFB43B3D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9724" y="3138046"/>
            <a:ext cx="3389179" cy="100965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817D08A3-D528-491A-990A-7CD067191F18}"/>
              </a:ext>
            </a:extLst>
          </p:cNvPr>
          <p:cNvSpPr/>
          <p:nvPr/>
        </p:nvSpPr>
        <p:spPr>
          <a:xfrm>
            <a:off x="2369724" y="3742125"/>
            <a:ext cx="3389179" cy="3457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21982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/>
          <p:nvPr/>
        </p:nvSpPr>
        <p:spPr>
          <a:xfrm>
            <a:off x="0" y="5012475"/>
            <a:ext cx="9144000" cy="130800"/>
          </a:xfrm>
          <a:prstGeom prst="rect">
            <a:avLst/>
          </a:prstGeom>
          <a:solidFill>
            <a:srgbClr val="459A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9"/>
          <p:cNvSpPr/>
          <p:nvPr/>
        </p:nvSpPr>
        <p:spPr>
          <a:xfrm>
            <a:off x="8571625" y="379895"/>
            <a:ext cx="423000" cy="423000"/>
          </a:xfrm>
          <a:prstGeom prst="ellipse">
            <a:avLst/>
          </a:prstGeom>
          <a:noFill/>
          <a:ln w="9525" cap="flat" cmpd="sng">
            <a:solidFill>
              <a:srgbClr val="FFA3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6" name="Google Shape;146;p19"/>
          <p:cNvSpPr txBox="1">
            <a:spLocks noGrp="1"/>
          </p:cNvSpPr>
          <p:nvPr>
            <p:ph type="title"/>
          </p:nvPr>
        </p:nvSpPr>
        <p:spPr>
          <a:xfrm>
            <a:off x="1246200" y="272650"/>
            <a:ext cx="7111200" cy="6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4752"/>
              <a:buFont typeface="Arial"/>
              <a:buNone/>
            </a:pPr>
            <a:r>
              <a:rPr lang="pt-BR" sz="2244" b="1" dirty="0">
                <a:solidFill>
                  <a:srgbClr val="459AD6"/>
                </a:solidFill>
                <a:latin typeface="Verdana"/>
                <a:ea typeface="Verdana"/>
                <a:cs typeface="Verdana"/>
                <a:sym typeface="Verdana"/>
              </a:rPr>
              <a:t>Lançamento de Avaliação</a:t>
            </a:r>
            <a:endParaRPr sz="2244" b="1" dirty="0">
              <a:solidFill>
                <a:srgbClr val="459AD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90908"/>
              <a:buFont typeface="Arial"/>
              <a:buNone/>
            </a:pPr>
            <a:r>
              <a:rPr lang="pt-BR" sz="1800" dirty="0">
                <a:solidFill>
                  <a:srgbClr val="459AD6"/>
                </a:solidFill>
                <a:latin typeface="Verdana"/>
                <a:ea typeface="Verdana"/>
                <a:cs typeface="Verdana"/>
                <a:sym typeface="Verdana"/>
              </a:rPr>
              <a:t>Regime de Progressão Parcial</a:t>
            </a:r>
            <a:endParaRPr sz="1800" dirty="0">
              <a:solidFill>
                <a:srgbClr val="459AD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48" name="Google Shape;148;p19"/>
          <p:cNvGrpSpPr/>
          <p:nvPr/>
        </p:nvGrpSpPr>
        <p:grpSpPr>
          <a:xfrm>
            <a:off x="0" y="0"/>
            <a:ext cx="9144000" cy="130813"/>
            <a:chOff x="0" y="0"/>
            <a:chExt cx="9144000" cy="346800"/>
          </a:xfrm>
        </p:grpSpPr>
        <p:sp>
          <p:nvSpPr>
            <p:cNvPr id="149" name="Google Shape;149;p19"/>
            <p:cNvSpPr/>
            <p:nvPr/>
          </p:nvSpPr>
          <p:spPr>
            <a:xfrm>
              <a:off x="0" y="0"/>
              <a:ext cx="3042000" cy="346800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9"/>
            <p:cNvSpPr/>
            <p:nvPr/>
          </p:nvSpPr>
          <p:spPr>
            <a:xfrm>
              <a:off x="3042000" y="0"/>
              <a:ext cx="3078000" cy="346800"/>
            </a:xfrm>
            <a:prstGeom prst="rect">
              <a:avLst/>
            </a:prstGeom>
            <a:solidFill>
              <a:srgbClr val="459A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9"/>
            <p:cNvSpPr/>
            <p:nvPr/>
          </p:nvSpPr>
          <p:spPr>
            <a:xfrm>
              <a:off x="6120000" y="0"/>
              <a:ext cx="3024000" cy="346800"/>
            </a:xfrm>
            <a:prstGeom prst="rect">
              <a:avLst/>
            </a:prstGeom>
            <a:solidFill>
              <a:srgbClr val="FF8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2" name="Google Shape;152;p19"/>
          <p:cNvPicPr preferRelativeResize="0"/>
          <p:nvPr/>
        </p:nvPicPr>
        <p:blipFill rotWithShape="1">
          <a:blip r:embed="rId3">
            <a:alphaModFix/>
          </a:blip>
          <a:srcRect l="25589" t="20698" r="25378" b="25453"/>
          <a:stretch/>
        </p:blipFill>
        <p:spPr>
          <a:xfrm>
            <a:off x="126925" y="272650"/>
            <a:ext cx="842400" cy="65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9"/>
          <p:cNvSpPr txBox="1">
            <a:spLocks noGrp="1"/>
          </p:cNvSpPr>
          <p:nvPr>
            <p:ph type="sldNum" idx="12"/>
          </p:nvPr>
        </p:nvSpPr>
        <p:spPr>
          <a:xfrm>
            <a:off x="8634325" y="416795"/>
            <a:ext cx="297600" cy="3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77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rgbClr val="FFDD55"/>
                </a:solidFill>
              </a:rPr>
              <a:t>16</a:t>
            </a:fld>
            <a:endParaRPr>
              <a:solidFill>
                <a:srgbClr val="FFDD55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330B85C-DE18-45CD-90F7-9C043E7623CB}"/>
              </a:ext>
            </a:extLst>
          </p:cNvPr>
          <p:cNvSpPr txBox="1"/>
          <p:nvPr/>
        </p:nvSpPr>
        <p:spPr>
          <a:xfrm>
            <a:off x="319450" y="1420894"/>
            <a:ext cx="827642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Ao acessar a tela de avaliação, preencha os seguintes filtros e clique em pesquisar. </a:t>
            </a:r>
          </a:p>
          <a:p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F491936-7647-4199-9768-8FD7433E96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562" y="2094420"/>
            <a:ext cx="8519988" cy="2362319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69F95B68-E39F-4F15-955D-5D116483DD3E}"/>
              </a:ext>
            </a:extLst>
          </p:cNvPr>
          <p:cNvSpPr/>
          <p:nvPr/>
        </p:nvSpPr>
        <p:spPr>
          <a:xfrm>
            <a:off x="7891502" y="4203670"/>
            <a:ext cx="488950" cy="1762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F4D7A78-19A7-4267-97EC-7633BCD61FEA}"/>
              </a:ext>
            </a:extLst>
          </p:cNvPr>
          <p:cNvSpPr/>
          <p:nvPr/>
        </p:nvSpPr>
        <p:spPr>
          <a:xfrm>
            <a:off x="3743047" y="2907344"/>
            <a:ext cx="714615" cy="122038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10344F9A-FFC7-47F1-8A51-D49DBC5A0776}"/>
              </a:ext>
            </a:extLst>
          </p:cNvPr>
          <p:cNvSpPr/>
          <p:nvPr/>
        </p:nvSpPr>
        <p:spPr>
          <a:xfrm>
            <a:off x="3743047" y="3329728"/>
            <a:ext cx="1143998" cy="119911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31329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/>
          <p:nvPr/>
        </p:nvSpPr>
        <p:spPr>
          <a:xfrm>
            <a:off x="0" y="5012475"/>
            <a:ext cx="9144000" cy="130800"/>
          </a:xfrm>
          <a:prstGeom prst="rect">
            <a:avLst/>
          </a:prstGeom>
          <a:solidFill>
            <a:srgbClr val="459A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9"/>
          <p:cNvSpPr/>
          <p:nvPr/>
        </p:nvSpPr>
        <p:spPr>
          <a:xfrm>
            <a:off x="8571625" y="379895"/>
            <a:ext cx="423000" cy="423000"/>
          </a:xfrm>
          <a:prstGeom prst="ellipse">
            <a:avLst/>
          </a:prstGeom>
          <a:noFill/>
          <a:ln w="9525" cap="flat" cmpd="sng">
            <a:solidFill>
              <a:srgbClr val="FFA3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6" name="Google Shape;146;p19"/>
          <p:cNvSpPr txBox="1">
            <a:spLocks noGrp="1"/>
          </p:cNvSpPr>
          <p:nvPr>
            <p:ph type="title"/>
          </p:nvPr>
        </p:nvSpPr>
        <p:spPr>
          <a:xfrm>
            <a:off x="1246200" y="272650"/>
            <a:ext cx="7111200" cy="6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4752"/>
              <a:buFont typeface="Arial"/>
              <a:buNone/>
            </a:pPr>
            <a:r>
              <a:rPr lang="pt-BR" sz="2244" b="1" dirty="0">
                <a:solidFill>
                  <a:srgbClr val="459AD6"/>
                </a:solidFill>
                <a:latin typeface="Verdana"/>
                <a:ea typeface="Verdana"/>
                <a:cs typeface="Verdana"/>
                <a:sym typeface="Verdana"/>
              </a:rPr>
              <a:t>Lançamento de Avaliação</a:t>
            </a:r>
            <a:endParaRPr sz="2244" b="1" dirty="0">
              <a:solidFill>
                <a:srgbClr val="459AD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90908"/>
              <a:buFont typeface="Arial"/>
              <a:buNone/>
            </a:pPr>
            <a:r>
              <a:rPr lang="pt-BR" sz="1800" dirty="0">
                <a:solidFill>
                  <a:srgbClr val="459AD6"/>
                </a:solidFill>
                <a:latin typeface="Verdana"/>
                <a:ea typeface="Verdana"/>
                <a:cs typeface="Verdana"/>
                <a:sym typeface="Verdana"/>
              </a:rPr>
              <a:t>Regime de Progressão Parcial</a:t>
            </a:r>
            <a:endParaRPr sz="1800" dirty="0">
              <a:solidFill>
                <a:srgbClr val="459AD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48" name="Google Shape;148;p19"/>
          <p:cNvGrpSpPr/>
          <p:nvPr/>
        </p:nvGrpSpPr>
        <p:grpSpPr>
          <a:xfrm>
            <a:off x="0" y="0"/>
            <a:ext cx="9144000" cy="130813"/>
            <a:chOff x="0" y="0"/>
            <a:chExt cx="9144000" cy="346800"/>
          </a:xfrm>
        </p:grpSpPr>
        <p:sp>
          <p:nvSpPr>
            <p:cNvPr id="149" name="Google Shape;149;p19"/>
            <p:cNvSpPr/>
            <p:nvPr/>
          </p:nvSpPr>
          <p:spPr>
            <a:xfrm>
              <a:off x="0" y="0"/>
              <a:ext cx="3042000" cy="346800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9"/>
            <p:cNvSpPr/>
            <p:nvPr/>
          </p:nvSpPr>
          <p:spPr>
            <a:xfrm>
              <a:off x="3042000" y="0"/>
              <a:ext cx="3078000" cy="346800"/>
            </a:xfrm>
            <a:prstGeom prst="rect">
              <a:avLst/>
            </a:prstGeom>
            <a:solidFill>
              <a:srgbClr val="459A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9"/>
            <p:cNvSpPr/>
            <p:nvPr/>
          </p:nvSpPr>
          <p:spPr>
            <a:xfrm>
              <a:off x="6120000" y="0"/>
              <a:ext cx="3024000" cy="346800"/>
            </a:xfrm>
            <a:prstGeom prst="rect">
              <a:avLst/>
            </a:prstGeom>
            <a:solidFill>
              <a:srgbClr val="FF8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2" name="Google Shape;152;p19"/>
          <p:cNvPicPr preferRelativeResize="0"/>
          <p:nvPr/>
        </p:nvPicPr>
        <p:blipFill rotWithShape="1">
          <a:blip r:embed="rId3">
            <a:alphaModFix/>
          </a:blip>
          <a:srcRect l="25589" t="20698" r="25378" b="25453"/>
          <a:stretch/>
        </p:blipFill>
        <p:spPr>
          <a:xfrm>
            <a:off x="126925" y="272650"/>
            <a:ext cx="842400" cy="65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9"/>
          <p:cNvSpPr txBox="1">
            <a:spLocks noGrp="1"/>
          </p:cNvSpPr>
          <p:nvPr>
            <p:ph type="sldNum" idx="12"/>
          </p:nvPr>
        </p:nvSpPr>
        <p:spPr>
          <a:xfrm>
            <a:off x="8634325" y="416795"/>
            <a:ext cx="297600" cy="3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77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rgbClr val="FFDD55"/>
                </a:solidFill>
              </a:rPr>
              <a:t>17</a:t>
            </a:fld>
            <a:endParaRPr>
              <a:solidFill>
                <a:srgbClr val="FFDD55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330B85C-DE18-45CD-90F7-9C043E7623CB}"/>
              </a:ext>
            </a:extLst>
          </p:cNvPr>
          <p:cNvSpPr txBox="1"/>
          <p:nvPr/>
        </p:nvSpPr>
        <p:spPr>
          <a:xfrm>
            <a:off x="548125" y="1417496"/>
            <a:ext cx="82764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Para cadastrar uma avaliação, clique no ícone de adição na coluna </a:t>
            </a:r>
            <a:r>
              <a:rPr lang="pt-BR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CADASTRAR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C6818F4-15A2-4D45-B74D-ED2CB80379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125" y="2571750"/>
            <a:ext cx="7966773" cy="1077452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DF1D7F85-25AD-4EFB-BA00-269D842136F6}"/>
              </a:ext>
            </a:extLst>
          </p:cNvPr>
          <p:cNvSpPr/>
          <p:nvPr/>
        </p:nvSpPr>
        <p:spPr>
          <a:xfrm>
            <a:off x="6393116" y="3087424"/>
            <a:ext cx="699247" cy="2704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53119A6C-CCDD-42BA-AE7E-9649193BE428}"/>
              </a:ext>
            </a:extLst>
          </p:cNvPr>
          <p:cNvSpPr/>
          <p:nvPr/>
        </p:nvSpPr>
        <p:spPr>
          <a:xfrm>
            <a:off x="1163692" y="3207305"/>
            <a:ext cx="714615" cy="122038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89782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/>
          <p:nvPr/>
        </p:nvSpPr>
        <p:spPr>
          <a:xfrm>
            <a:off x="0" y="5012475"/>
            <a:ext cx="9144000" cy="130800"/>
          </a:xfrm>
          <a:prstGeom prst="rect">
            <a:avLst/>
          </a:prstGeom>
          <a:solidFill>
            <a:srgbClr val="459A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9"/>
          <p:cNvSpPr/>
          <p:nvPr/>
        </p:nvSpPr>
        <p:spPr>
          <a:xfrm>
            <a:off x="8571625" y="379895"/>
            <a:ext cx="423000" cy="423000"/>
          </a:xfrm>
          <a:prstGeom prst="ellipse">
            <a:avLst/>
          </a:prstGeom>
          <a:noFill/>
          <a:ln w="9525" cap="flat" cmpd="sng">
            <a:solidFill>
              <a:srgbClr val="FFA3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6" name="Google Shape;146;p19"/>
          <p:cNvSpPr txBox="1">
            <a:spLocks noGrp="1"/>
          </p:cNvSpPr>
          <p:nvPr>
            <p:ph type="title"/>
          </p:nvPr>
        </p:nvSpPr>
        <p:spPr>
          <a:xfrm>
            <a:off x="1246200" y="272650"/>
            <a:ext cx="7111200" cy="6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4752"/>
              <a:buFont typeface="Arial"/>
              <a:buNone/>
            </a:pPr>
            <a:r>
              <a:rPr lang="pt-BR" sz="2244" b="1" dirty="0">
                <a:solidFill>
                  <a:srgbClr val="459AD6"/>
                </a:solidFill>
                <a:latin typeface="Verdana"/>
                <a:ea typeface="Verdana"/>
                <a:cs typeface="Verdana"/>
                <a:sym typeface="Verdana"/>
              </a:rPr>
              <a:t>Lançamento de Avaliação</a:t>
            </a:r>
            <a:endParaRPr sz="2244" b="1" dirty="0">
              <a:solidFill>
                <a:srgbClr val="459AD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90908"/>
              <a:buFont typeface="Arial"/>
              <a:buNone/>
            </a:pPr>
            <a:r>
              <a:rPr lang="pt-BR" sz="1800" dirty="0">
                <a:solidFill>
                  <a:srgbClr val="459AD6"/>
                </a:solidFill>
                <a:latin typeface="Verdana"/>
                <a:ea typeface="Verdana"/>
                <a:cs typeface="Verdana"/>
                <a:sym typeface="Verdana"/>
              </a:rPr>
              <a:t>Regime de Progressão Parcial</a:t>
            </a:r>
            <a:endParaRPr sz="1800" dirty="0">
              <a:solidFill>
                <a:srgbClr val="459AD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48" name="Google Shape;148;p19"/>
          <p:cNvGrpSpPr/>
          <p:nvPr/>
        </p:nvGrpSpPr>
        <p:grpSpPr>
          <a:xfrm>
            <a:off x="0" y="0"/>
            <a:ext cx="9144000" cy="130813"/>
            <a:chOff x="0" y="0"/>
            <a:chExt cx="9144000" cy="346800"/>
          </a:xfrm>
        </p:grpSpPr>
        <p:sp>
          <p:nvSpPr>
            <p:cNvPr id="149" name="Google Shape;149;p19"/>
            <p:cNvSpPr/>
            <p:nvPr/>
          </p:nvSpPr>
          <p:spPr>
            <a:xfrm>
              <a:off x="0" y="0"/>
              <a:ext cx="3042000" cy="346800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9"/>
            <p:cNvSpPr/>
            <p:nvPr/>
          </p:nvSpPr>
          <p:spPr>
            <a:xfrm>
              <a:off x="3042000" y="0"/>
              <a:ext cx="3078000" cy="346800"/>
            </a:xfrm>
            <a:prstGeom prst="rect">
              <a:avLst/>
            </a:prstGeom>
            <a:solidFill>
              <a:srgbClr val="459A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9"/>
            <p:cNvSpPr/>
            <p:nvPr/>
          </p:nvSpPr>
          <p:spPr>
            <a:xfrm>
              <a:off x="6120000" y="0"/>
              <a:ext cx="3024000" cy="346800"/>
            </a:xfrm>
            <a:prstGeom prst="rect">
              <a:avLst/>
            </a:prstGeom>
            <a:solidFill>
              <a:srgbClr val="FF8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2" name="Google Shape;152;p19"/>
          <p:cNvPicPr preferRelativeResize="0"/>
          <p:nvPr/>
        </p:nvPicPr>
        <p:blipFill rotWithShape="1">
          <a:blip r:embed="rId3">
            <a:alphaModFix/>
          </a:blip>
          <a:srcRect l="25589" t="20698" r="25378" b="25453"/>
          <a:stretch/>
        </p:blipFill>
        <p:spPr>
          <a:xfrm>
            <a:off x="126925" y="272650"/>
            <a:ext cx="842400" cy="65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9"/>
          <p:cNvSpPr txBox="1">
            <a:spLocks noGrp="1"/>
          </p:cNvSpPr>
          <p:nvPr>
            <p:ph type="sldNum" idx="12"/>
          </p:nvPr>
        </p:nvSpPr>
        <p:spPr>
          <a:xfrm>
            <a:off x="8634325" y="416795"/>
            <a:ext cx="297600" cy="3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77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rgbClr val="FFDD55"/>
                </a:solidFill>
              </a:rPr>
              <a:t>18</a:t>
            </a:fld>
            <a:endParaRPr>
              <a:solidFill>
                <a:srgbClr val="FFDD55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330B85C-DE18-45CD-90F7-9C043E7623CB}"/>
              </a:ext>
            </a:extLst>
          </p:cNvPr>
          <p:cNvSpPr txBox="1"/>
          <p:nvPr/>
        </p:nvSpPr>
        <p:spPr>
          <a:xfrm>
            <a:off x="384460" y="1999744"/>
            <a:ext cx="330926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Após clicar em cadastrar, o sistema exibirá os campos para preenchimento dos dados da avaliação.</a:t>
            </a:r>
          </a:p>
          <a:p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Preencha os campos e insira as notas dos alunos, depois clique em </a:t>
            </a:r>
            <a:r>
              <a:rPr lang="pt-BR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SALVAR</a:t>
            </a:r>
          </a:p>
          <a:p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B308C1A-ADA2-4ACF-AEA3-87E74FA9F2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2318" y="1060438"/>
            <a:ext cx="4035364" cy="3810412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28AF1359-BC81-47DA-B2E8-D065206B29C0}"/>
              </a:ext>
            </a:extLst>
          </p:cNvPr>
          <p:cNvSpPr/>
          <p:nvPr/>
        </p:nvSpPr>
        <p:spPr>
          <a:xfrm>
            <a:off x="5942288" y="4022043"/>
            <a:ext cx="681349" cy="119651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B97C0A4E-1618-4C33-98CC-76892AF833D7}"/>
              </a:ext>
            </a:extLst>
          </p:cNvPr>
          <p:cNvSpPr/>
          <p:nvPr/>
        </p:nvSpPr>
        <p:spPr>
          <a:xfrm>
            <a:off x="5909022" y="4277882"/>
            <a:ext cx="714615" cy="122038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42151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/>
          <p:nvPr/>
        </p:nvSpPr>
        <p:spPr>
          <a:xfrm>
            <a:off x="0" y="5012475"/>
            <a:ext cx="9144000" cy="130800"/>
          </a:xfrm>
          <a:prstGeom prst="rect">
            <a:avLst/>
          </a:prstGeom>
          <a:solidFill>
            <a:srgbClr val="459A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9"/>
          <p:cNvSpPr/>
          <p:nvPr/>
        </p:nvSpPr>
        <p:spPr>
          <a:xfrm>
            <a:off x="8571625" y="379895"/>
            <a:ext cx="423000" cy="423000"/>
          </a:xfrm>
          <a:prstGeom prst="ellipse">
            <a:avLst/>
          </a:prstGeom>
          <a:noFill/>
          <a:ln w="9525" cap="flat" cmpd="sng">
            <a:solidFill>
              <a:srgbClr val="FFA3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6" name="Google Shape;146;p19"/>
          <p:cNvSpPr txBox="1">
            <a:spLocks noGrp="1"/>
          </p:cNvSpPr>
          <p:nvPr>
            <p:ph type="title"/>
          </p:nvPr>
        </p:nvSpPr>
        <p:spPr>
          <a:xfrm>
            <a:off x="1246200" y="272650"/>
            <a:ext cx="7111200" cy="6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4752"/>
              <a:buFont typeface="Arial"/>
              <a:buNone/>
            </a:pPr>
            <a:r>
              <a:rPr lang="pt-BR" sz="2244" b="1" dirty="0">
                <a:solidFill>
                  <a:srgbClr val="459AD6"/>
                </a:solidFill>
                <a:latin typeface="Verdana"/>
                <a:ea typeface="Verdana"/>
                <a:cs typeface="Verdana"/>
                <a:sym typeface="Verdana"/>
              </a:rPr>
              <a:t>Lançamento de Avaliação</a:t>
            </a:r>
            <a:endParaRPr sz="2244" b="1" dirty="0">
              <a:solidFill>
                <a:srgbClr val="459AD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90908"/>
              <a:buFont typeface="Arial"/>
              <a:buNone/>
            </a:pPr>
            <a:r>
              <a:rPr lang="pt-BR" sz="1800" dirty="0">
                <a:solidFill>
                  <a:srgbClr val="459AD6"/>
                </a:solidFill>
                <a:latin typeface="Verdana"/>
                <a:ea typeface="Verdana"/>
                <a:cs typeface="Verdana"/>
                <a:sym typeface="Verdana"/>
              </a:rPr>
              <a:t>Regime de Progressão Parcial</a:t>
            </a:r>
            <a:endParaRPr sz="1800" dirty="0">
              <a:solidFill>
                <a:srgbClr val="459AD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48" name="Google Shape;148;p19"/>
          <p:cNvGrpSpPr/>
          <p:nvPr/>
        </p:nvGrpSpPr>
        <p:grpSpPr>
          <a:xfrm>
            <a:off x="0" y="0"/>
            <a:ext cx="9144000" cy="130813"/>
            <a:chOff x="0" y="0"/>
            <a:chExt cx="9144000" cy="346800"/>
          </a:xfrm>
        </p:grpSpPr>
        <p:sp>
          <p:nvSpPr>
            <p:cNvPr id="149" name="Google Shape;149;p19"/>
            <p:cNvSpPr/>
            <p:nvPr/>
          </p:nvSpPr>
          <p:spPr>
            <a:xfrm>
              <a:off x="0" y="0"/>
              <a:ext cx="3042000" cy="346800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9"/>
            <p:cNvSpPr/>
            <p:nvPr/>
          </p:nvSpPr>
          <p:spPr>
            <a:xfrm>
              <a:off x="3042000" y="0"/>
              <a:ext cx="3078000" cy="346800"/>
            </a:xfrm>
            <a:prstGeom prst="rect">
              <a:avLst/>
            </a:prstGeom>
            <a:solidFill>
              <a:srgbClr val="459A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9"/>
            <p:cNvSpPr/>
            <p:nvPr/>
          </p:nvSpPr>
          <p:spPr>
            <a:xfrm>
              <a:off x="6120000" y="0"/>
              <a:ext cx="3024000" cy="346800"/>
            </a:xfrm>
            <a:prstGeom prst="rect">
              <a:avLst/>
            </a:prstGeom>
            <a:solidFill>
              <a:srgbClr val="FF8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2" name="Google Shape;152;p19"/>
          <p:cNvPicPr preferRelativeResize="0"/>
          <p:nvPr/>
        </p:nvPicPr>
        <p:blipFill rotWithShape="1">
          <a:blip r:embed="rId3">
            <a:alphaModFix/>
          </a:blip>
          <a:srcRect l="25589" t="20698" r="25378" b="25453"/>
          <a:stretch/>
        </p:blipFill>
        <p:spPr>
          <a:xfrm>
            <a:off x="126925" y="272650"/>
            <a:ext cx="842400" cy="65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9"/>
          <p:cNvSpPr txBox="1">
            <a:spLocks noGrp="1"/>
          </p:cNvSpPr>
          <p:nvPr>
            <p:ph type="sldNum" idx="12"/>
          </p:nvPr>
        </p:nvSpPr>
        <p:spPr>
          <a:xfrm>
            <a:off x="8634325" y="416795"/>
            <a:ext cx="297600" cy="3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77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rgbClr val="FFDD55"/>
                </a:solidFill>
              </a:rPr>
              <a:t>19</a:t>
            </a:fld>
            <a:endParaRPr>
              <a:solidFill>
                <a:srgbClr val="FFDD55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330B85C-DE18-45CD-90F7-9C043E7623CB}"/>
              </a:ext>
            </a:extLst>
          </p:cNvPr>
          <p:cNvSpPr txBox="1"/>
          <p:nvPr/>
        </p:nvSpPr>
        <p:spPr>
          <a:xfrm>
            <a:off x="548125" y="1417496"/>
            <a:ext cx="82764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Para visualizar/editar as avaliações cadastradas, clique no ícone de lupa na coluna </a:t>
            </a:r>
            <a:r>
              <a:rPr lang="pt-BR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VISUALIZAR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CF50CFA-DC26-48F7-9DDC-B1C520C334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908" y="2469478"/>
            <a:ext cx="8423017" cy="1514124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2A561017-C4C5-41B0-9298-51D63FBEB856}"/>
              </a:ext>
            </a:extLst>
          </p:cNvPr>
          <p:cNvSpPr/>
          <p:nvPr/>
        </p:nvSpPr>
        <p:spPr>
          <a:xfrm>
            <a:off x="7484249" y="3433383"/>
            <a:ext cx="799139" cy="40863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73173D67-4AE1-405F-92C0-F39AA1927739}"/>
              </a:ext>
            </a:extLst>
          </p:cNvPr>
          <p:cNvSpPr/>
          <p:nvPr/>
        </p:nvSpPr>
        <p:spPr>
          <a:xfrm>
            <a:off x="1062927" y="3637699"/>
            <a:ext cx="1203863" cy="150529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7365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/>
          <p:nvPr/>
        </p:nvSpPr>
        <p:spPr>
          <a:xfrm>
            <a:off x="0" y="5012475"/>
            <a:ext cx="9144000" cy="130800"/>
          </a:xfrm>
          <a:prstGeom prst="rect">
            <a:avLst/>
          </a:prstGeom>
          <a:solidFill>
            <a:srgbClr val="459A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6"/>
          <p:cNvSpPr/>
          <p:nvPr/>
        </p:nvSpPr>
        <p:spPr>
          <a:xfrm>
            <a:off x="8571625" y="379895"/>
            <a:ext cx="423000" cy="423000"/>
          </a:xfrm>
          <a:prstGeom prst="ellipse">
            <a:avLst/>
          </a:prstGeom>
          <a:noFill/>
          <a:ln w="9525" cap="flat" cmpd="sng">
            <a:solidFill>
              <a:srgbClr val="FFA3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" name="Google Shape;93;p16"/>
          <p:cNvSpPr txBox="1">
            <a:spLocks noGrp="1"/>
          </p:cNvSpPr>
          <p:nvPr>
            <p:ph type="title"/>
          </p:nvPr>
        </p:nvSpPr>
        <p:spPr>
          <a:xfrm>
            <a:off x="1246200" y="272650"/>
            <a:ext cx="7111200" cy="6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4752"/>
              <a:buFont typeface="Arial"/>
              <a:buNone/>
            </a:pPr>
            <a:r>
              <a:rPr lang="pt-BR" sz="2244" b="1" dirty="0">
                <a:solidFill>
                  <a:srgbClr val="459AD6"/>
                </a:solidFill>
                <a:latin typeface="Verdana"/>
                <a:ea typeface="Verdana"/>
                <a:cs typeface="Verdana"/>
                <a:sym typeface="Verdana"/>
              </a:rPr>
              <a:t>Início</a:t>
            </a:r>
            <a:endParaRPr sz="2244" b="1" dirty="0">
              <a:solidFill>
                <a:srgbClr val="459AD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90908"/>
              <a:buFont typeface="Arial"/>
              <a:buNone/>
            </a:pPr>
            <a:r>
              <a:rPr lang="pt-BR" sz="1466" dirty="0">
                <a:solidFill>
                  <a:srgbClr val="459AD6"/>
                </a:solidFill>
                <a:latin typeface="Verdana"/>
                <a:ea typeface="Verdana"/>
                <a:cs typeface="Verdana"/>
                <a:sym typeface="Verdana"/>
              </a:rPr>
              <a:t>Sobre a SED</a:t>
            </a:r>
            <a:endParaRPr sz="1466" dirty="0">
              <a:solidFill>
                <a:srgbClr val="459AD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5555"/>
              <a:buFont typeface="Arial"/>
              <a:buNone/>
            </a:pPr>
            <a:endParaRPr sz="1800" dirty="0">
              <a:solidFill>
                <a:srgbClr val="459AD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95" name="Google Shape;95;p16"/>
          <p:cNvGrpSpPr/>
          <p:nvPr/>
        </p:nvGrpSpPr>
        <p:grpSpPr>
          <a:xfrm>
            <a:off x="0" y="0"/>
            <a:ext cx="9144000" cy="130813"/>
            <a:chOff x="0" y="0"/>
            <a:chExt cx="9144000" cy="346800"/>
          </a:xfrm>
        </p:grpSpPr>
        <p:sp>
          <p:nvSpPr>
            <p:cNvPr id="96" name="Google Shape;96;p16"/>
            <p:cNvSpPr/>
            <p:nvPr/>
          </p:nvSpPr>
          <p:spPr>
            <a:xfrm>
              <a:off x="0" y="0"/>
              <a:ext cx="3042000" cy="346800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6"/>
            <p:cNvSpPr/>
            <p:nvPr/>
          </p:nvSpPr>
          <p:spPr>
            <a:xfrm>
              <a:off x="3042000" y="0"/>
              <a:ext cx="3078000" cy="346800"/>
            </a:xfrm>
            <a:prstGeom prst="rect">
              <a:avLst/>
            </a:prstGeom>
            <a:solidFill>
              <a:srgbClr val="459A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6"/>
            <p:cNvSpPr/>
            <p:nvPr/>
          </p:nvSpPr>
          <p:spPr>
            <a:xfrm>
              <a:off x="6120000" y="0"/>
              <a:ext cx="3024000" cy="346800"/>
            </a:xfrm>
            <a:prstGeom prst="rect">
              <a:avLst/>
            </a:prstGeom>
            <a:solidFill>
              <a:srgbClr val="FF8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9" name="Google Shape;99;p16"/>
          <p:cNvPicPr preferRelativeResize="0"/>
          <p:nvPr/>
        </p:nvPicPr>
        <p:blipFill rotWithShape="1">
          <a:blip r:embed="rId3">
            <a:alphaModFix/>
          </a:blip>
          <a:srcRect l="25589" t="20698" r="25378" b="25453"/>
          <a:stretch/>
        </p:blipFill>
        <p:spPr>
          <a:xfrm>
            <a:off x="126925" y="272650"/>
            <a:ext cx="842400" cy="65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6"/>
          <p:cNvSpPr txBox="1">
            <a:spLocks noGrp="1"/>
          </p:cNvSpPr>
          <p:nvPr>
            <p:ph type="sldNum" idx="12"/>
          </p:nvPr>
        </p:nvSpPr>
        <p:spPr>
          <a:xfrm>
            <a:off x="8634325" y="416795"/>
            <a:ext cx="297600" cy="3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rgbClr val="FFDD55"/>
                </a:solidFill>
              </a:rPr>
              <a:t>2</a:t>
            </a:fld>
            <a:endParaRPr>
              <a:solidFill>
                <a:srgbClr val="FFDD55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EB5415C-8C80-3B76-E7B4-9278E57DA7C0}"/>
              </a:ext>
            </a:extLst>
          </p:cNvPr>
          <p:cNvSpPr txBox="1"/>
          <p:nvPr/>
        </p:nvSpPr>
        <p:spPr>
          <a:xfrm>
            <a:off x="126925" y="1159263"/>
            <a:ext cx="88677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/>
            <a:r>
              <a:rPr lang="pt-B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 Plataforma SED foi criada em 2014 e instituída oficialmente em 2016 através da Resolução SE 36 de 25 -05 -2016. </a:t>
            </a:r>
            <a:r>
              <a:rPr lang="pt-B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pt-BR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pt-B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Hoje a plataforma SED é utilizada pelas redes: estadual, municipal e privada em todo o Estado de São Paulo e possui interface com os aplicativos Diário de Classe, Leitor Resposta e Minha Escola SP disponíveis na loja de aplicativos para dispositivos com sistema operacional </a:t>
            </a:r>
            <a:r>
              <a:rPr lang="pt-BR" b="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android</a:t>
            </a:r>
            <a:r>
              <a:rPr lang="pt-BR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 </a:t>
            </a:r>
            <a:r>
              <a:rPr lang="pt-B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Ressaltamos que os sistema oferecidos na plataforma, possuem particularidades e por isso alguns são específicos para cada rede de ensino.</a:t>
            </a:r>
            <a:r>
              <a:rPr lang="pt-B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pt-BR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pt-B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pt-B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pt-BR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pt-B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 SED é personalizada para cada tipo de usuário. Para os pais e responsáveis dos estudantes, por exemplo, estão disponíveis as notas e faltas do estudante. Já os alunos podem solicitar a carteirinha, criar suas contas de e -mail e emitir documentos escolares. </a:t>
            </a:r>
            <a:r>
              <a:rPr lang="pt-B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pt-BR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pt-B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br>
              <a:rPr lang="pt-B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pt-B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Além do site </a:t>
            </a:r>
            <a:r>
              <a:rPr lang="pt-BR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4"/>
              </a:rPr>
              <a:t>https://sed.educacao.sp.gov.br</a:t>
            </a:r>
            <a:r>
              <a:rPr lang="pt-B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, a SED também pode ser acessada sem o consumo de dados móveis por meio do aplicativo “Secretaria Escolar Digital” também disponível na loja de aplicativos para dispositivos com sistema operacional Android. </a:t>
            </a:r>
            <a:r>
              <a:rPr lang="pt-B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pt-BR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/>
          <p:nvPr/>
        </p:nvSpPr>
        <p:spPr>
          <a:xfrm>
            <a:off x="0" y="5012475"/>
            <a:ext cx="9144000" cy="130800"/>
          </a:xfrm>
          <a:prstGeom prst="rect">
            <a:avLst/>
          </a:prstGeom>
          <a:solidFill>
            <a:srgbClr val="459A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9"/>
          <p:cNvSpPr/>
          <p:nvPr/>
        </p:nvSpPr>
        <p:spPr>
          <a:xfrm>
            <a:off x="8571625" y="379895"/>
            <a:ext cx="423000" cy="423000"/>
          </a:xfrm>
          <a:prstGeom prst="ellipse">
            <a:avLst/>
          </a:prstGeom>
          <a:noFill/>
          <a:ln w="9525" cap="flat" cmpd="sng">
            <a:solidFill>
              <a:srgbClr val="FFA3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6" name="Google Shape;146;p19"/>
          <p:cNvSpPr txBox="1">
            <a:spLocks noGrp="1"/>
          </p:cNvSpPr>
          <p:nvPr>
            <p:ph type="title"/>
          </p:nvPr>
        </p:nvSpPr>
        <p:spPr>
          <a:xfrm>
            <a:off x="1246200" y="272650"/>
            <a:ext cx="7111200" cy="6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4752"/>
              <a:buFont typeface="Arial"/>
              <a:buNone/>
            </a:pPr>
            <a:r>
              <a:rPr lang="pt-BR" sz="2244" b="1" dirty="0">
                <a:solidFill>
                  <a:srgbClr val="459AD6"/>
                </a:solidFill>
                <a:latin typeface="Verdana"/>
                <a:ea typeface="Verdana"/>
                <a:cs typeface="Verdana"/>
                <a:sym typeface="Verdana"/>
              </a:rPr>
              <a:t>Lançamento de Avaliação</a:t>
            </a:r>
            <a:endParaRPr sz="2244" b="1" dirty="0">
              <a:solidFill>
                <a:srgbClr val="459AD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>
              <a:buSzPct val="190908"/>
            </a:pPr>
            <a:r>
              <a:rPr lang="pt-BR" sz="1800" dirty="0">
                <a:solidFill>
                  <a:srgbClr val="459AD6"/>
                </a:solidFill>
                <a:latin typeface="Verdana"/>
                <a:ea typeface="Verdana"/>
                <a:cs typeface="Verdana"/>
                <a:sym typeface="Verdana"/>
              </a:rPr>
              <a:t>Regime de Progressão Parcial</a:t>
            </a:r>
            <a:endParaRPr sz="1800" dirty="0">
              <a:solidFill>
                <a:srgbClr val="459AD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48" name="Google Shape;148;p19"/>
          <p:cNvGrpSpPr/>
          <p:nvPr/>
        </p:nvGrpSpPr>
        <p:grpSpPr>
          <a:xfrm>
            <a:off x="0" y="0"/>
            <a:ext cx="9144000" cy="130813"/>
            <a:chOff x="0" y="0"/>
            <a:chExt cx="9144000" cy="346800"/>
          </a:xfrm>
        </p:grpSpPr>
        <p:sp>
          <p:nvSpPr>
            <p:cNvPr id="149" name="Google Shape;149;p19"/>
            <p:cNvSpPr/>
            <p:nvPr/>
          </p:nvSpPr>
          <p:spPr>
            <a:xfrm>
              <a:off x="0" y="0"/>
              <a:ext cx="3042000" cy="346800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9"/>
            <p:cNvSpPr/>
            <p:nvPr/>
          </p:nvSpPr>
          <p:spPr>
            <a:xfrm>
              <a:off x="3042000" y="0"/>
              <a:ext cx="3078000" cy="346800"/>
            </a:xfrm>
            <a:prstGeom prst="rect">
              <a:avLst/>
            </a:prstGeom>
            <a:solidFill>
              <a:srgbClr val="459A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9"/>
            <p:cNvSpPr/>
            <p:nvPr/>
          </p:nvSpPr>
          <p:spPr>
            <a:xfrm>
              <a:off x="6120000" y="0"/>
              <a:ext cx="3024000" cy="346800"/>
            </a:xfrm>
            <a:prstGeom prst="rect">
              <a:avLst/>
            </a:prstGeom>
            <a:solidFill>
              <a:srgbClr val="FF8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2" name="Google Shape;152;p19"/>
          <p:cNvPicPr preferRelativeResize="0"/>
          <p:nvPr/>
        </p:nvPicPr>
        <p:blipFill rotWithShape="1">
          <a:blip r:embed="rId3">
            <a:alphaModFix/>
          </a:blip>
          <a:srcRect l="25589" t="20698" r="25378" b="25453"/>
          <a:stretch/>
        </p:blipFill>
        <p:spPr>
          <a:xfrm>
            <a:off x="126925" y="272650"/>
            <a:ext cx="842400" cy="65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9"/>
          <p:cNvSpPr txBox="1">
            <a:spLocks noGrp="1"/>
          </p:cNvSpPr>
          <p:nvPr>
            <p:ph type="sldNum" idx="12"/>
          </p:nvPr>
        </p:nvSpPr>
        <p:spPr>
          <a:xfrm>
            <a:off x="8634325" y="416795"/>
            <a:ext cx="297600" cy="3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77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rgbClr val="FFDD55"/>
                </a:solidFill>
              </a:rPr>
              <a:t>20</a:t>
            </a:fld>
            <a:endParaRPr>
              <a:solidFill>
                <a:srgbClr val="FFDD55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330B85C-DE18-45CD-90F7-9C043E7623CB}"/>
              </a:ext>
            </a:extLst>
          </p:cNvPr>
          <p:cNvSpPr txBox="1"/>
          <p:nvPr/>
        </p:nvSpPr>
        <p:spPr>
          <a:xfrm>
            <a:off x="348340" y="2208952"/>
            <a:ext cx="327852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sistema permitirá a visualização e edi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ção das informações cadastradas em cada avaliação</a:t>
            </a:r>
            <a:endParaRPr lang="pt-BR" b="0" i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FC8CC63-10E0-4443-AE8B-4678CC0401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0320" y="1194180"/>
            <a:ext cx="3926030" cy="3644982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0B22519D-9CF1-41D6-BCFE-E418A8E41DDB}"/>
              </a:ext>
            </a:extLst>
          </p:cNvPr>
          <p:cNvSpPr/>
          <p:nvPr/>
        </p:nvSpPr>
        <p:spPr>
          <a:xfrm>
            <a:off x="5090928" y="3965728"/>
            <a:ext cx="1029072" cy="129861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5C1F1FC5-2F99-443A-95B8-FA0D72AE8174}"/>
              </a:ext>
            </a:extLst>
          </p:cNvPr>
          <p:cNvSpPr/>
          <p:nvPr/>
        </p:nvSpPr>
        <p:spPr>
          <a:xfrm>
            <a:off x="5090928" y="4235658"/>
            <a:ext cx="1029072" cy="129861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616004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/>
          <p:nvPr/>
        </p:nvSpPr>
        <p:spPr>
          <a:xfrm>
            <a:off x="0" y="5012475"/>
            <a:ext cx="9144000" cy="130800"/>
          </a:xfrm>
          <a:prstGeom prst="rect">
            <a:avLst/>
          </a:prstGeom>
          <a:solidFill>
            <a:srgbClr val="459A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9"/>
          <p:cNvSpPr/>
          <p:nvPr/>
        </p:nvSpPr>
        <p:spPr>
          <a:xfrm>
            <a:off x="8571625" y="379895"/>
            <a:ext cx="423000" cy="423000"/>
          </a:xfrm>
          <a:prstGeom prst="ellipse">
            <a:avLst/>
          </a:prstGeom>
          <a:noFill/>
          <a:ln w="9525" cap="flat" cmpd="sng">
            <a:solidFill>
              <a:srgbClr val="FFA3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6" name="Google Shape;146;p19"/>
          <p:cNvSpPr txBox="1">
            <a:spLocks noGrp="1"/>
          </p:cNvSpPr>
          <p:nvPr>
            <p:ph type="title"/>
          </p:nvPr>
        </p:nvSpPr>
        <p:spPr>
          <a:xfrm>
            <a:off x="1246200" y="272650"/>
            <a:ext cx="7111200" cy="6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4752"/>
              <a:buFont typeface="Arial"/>
              <a:buNone/>
            </a:pPr>
            <a:r>
              <a:rPr lang="pt-BR" sz="2244" b="1" dirty="0">
                <a:solidFill>
                  <a:srgbClr val="459AD6"/>
                </a:solidFill>
                <a:latin typeface="Verdana"/>
                <a:ea typeface="Verdana"/>
                <a:cs typeface="Verdana"/>
                <a:sym typeface="Verdana"/>
              </a:rPr>
              <a:t>Lançamento de Avaliação</a:t>
            </a:r>
            <a:endParaRPr sz="2244" b="1" dirty="0">
              <a:solidFill>
                <a:srgbClr val="459AD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90908"/>
              <a:buFont typeface="Arial"/>
              <a:buNone/>
            </a:pPr>
            <a:r>
              <a:rPr lang="pt-BR" sz="1800" dirty="0">
                <a:solidFill>
                  <a:srgbClr val="459AD6"/>
                </a:solidFill>
                <a:latin typeface="Verdana"/>
                <a:ea typeface="Verdana"/>
                <a:cs typeface="Verdana"/>
                <a:sym typeface="Verdana"/>
              </a:rPr>
              <a:t>Regime de Progressão Parcial</a:t>
            </a:r>
            <a:endParaRPr sz="1800" dirty="0">
              <a:solidFill>
                <a:srgbClr val="459AD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48" name="Google Shape;148;p19"/>
          <p:cNvGrpSpPr/>
          <p:nvPr/>
        </p:nvGrpSpPr>
        <p:grpSpPr>
          <a:xfrm>
            <a:off x="0" y="0"/>
            <a:ext cx="9144000" cy="130813"/>
            <a:chOff x="0" y="0"/>
            <a:chExt cx="9144000" cy="346800"/>
          </a:xfrm>
        </p:grpSpPr>
        <p:sp>
          <p:nvSpPr>
            <p:cNvPr id="149" name="Google Shape;149;p19"/>
            <p:cNvSpPr/>
            <p:nvPr/>
          </p:nvSpPr>
          <p:spPr>
            <a:xfrm>
              <a:off x="0" y="0"/>
              <a:ext cx="3042000" cy="346800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9"/>
            <p:cNvSpPr/>
            <p:nvPr/>
          </p:nvSpPr>
          <p:spPr>
            <a:xfrm>
              <a:off x="3042000" y="0"/>
              <a:ext cx="3078000" cy="346800"/>
            </a:xfrm>
            <a:prstGeom prst="rect">
              <a:avLst/>
            </a:prstGeom>
            <a:solidFill>
              <a:srgbClr val="459A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9"/>
            <p:cNvSpPr/>
            <p:nvPr/>
          </p:nvSpPr>
          <p:spPr>
            <a:xfrm>
              <a:off x="6120000" y="0"/>
              <a:ext cx="3024000" cy="346800"/>
            </a:xfrm>
            <a:prstGeom prst="rect">
              <a:avLst/>
            </a:prstGeom>
            <a:solidFill>
              <a:srgbClr val="FF8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2" name="Google Shape;152;p19"/>
          <p:cNvPicPr preferRelativeResize="0"/>
          <p:nvPr/>
        </p:nvPicPr>
        <p:blipFill rotWithShape="1">
          <a:blip r:embed="rId3">
            <a:alphaModFix/>
          </a:blip>
          <a:srcRect l="25589" t="20698" r="25378" b="25453"/>
          <a:stretch/>
        </p:blipFill>
        <p:spPr>
          <a:xfrm>
            <a:off x="126925" y="272650"/>
            <a:ext cx="842400" cy="65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9"/>
          <p:cNvSpPr txBox="1">
            <a:spLocks noGrp="1"/>
          </p:cNvSpPr>
          <p:nvPr>
            <p:ph type="sldNum" idx="12"/>
          </p:nvPr>
        </p:nvSpPr>
        <p:spPr>
          <a:xfrm>
            <a:off x="8634325" y="416795"/>
            <a:ext cx="297600" cy="3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77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rgbClr val="FFDD55"/>
                </a:solidFill>
              </a:rPr>
              <a:t>21</a:t>
            </a:fld>
            <a:endParaRPr>
              <a:solidFill>
                <a:srgbClr val="FFDD55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330B85C-DE18-45CD-90F7-9C043E7623CB}"/>
              </a:ext>
            </a:extLst>
          </p:cNvPr>
          <p:cNvSpPr txBox="1"/>
          <p:nvPr/>
        </p:nvSpPr>
        <p:spPr>
          <a:xfrm>
            <a:off x="718200" y="1450773"/>
            <a:ext cx="82764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Para calcular as médias das avaliações, clique no ícone da coluna de </a:t>
            </a:r>
            <a:r>
              <a:rPr lang="pt-BR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MÉDIA</a:t>
            </a:r>
          </a:p>
          <a:p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766D114-BD4F-429C-A69C-6DCEF0F1D0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623" y="2704691"/>
            <a:ext cx="8174675" cy="1023217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022DADFF-2771-4C7D-B32A-27267CBD9999}"/>
              </a:ext>
            </a:extLst>
          </p:cNvPr>
          <p:cNvSpPr/>
          <p:nvPr/>
        </p:nvSpPr>
        <p:spPr>
          <a:xfrm>
            <a:off x="8268020" y="3216299"/>
            <a:ext cx="499462" cy="41824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8374BBC2-5701-4FB4-A23A-33E77BCCE05E}"/>
              </a:ext>
            </a:extLst>
          </p:cNvPr>
          <p:cNvSpPr/>
          <p:nvPr/>
        </p:nvSpPr>
        <p:spPr>
          <a:xfrm>
            <a:off x="1079862" y="3425423"/>
            <a:ext cx="1240716" cy="139969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222061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/>
          <p:nvPr/>
        </p:nvSpPr>
        <p:spPr>
          <a:xfrm>
            <a:off x="0" y="5012475"/>
            <a:ext cx="9144000" cy="130800"/>
          </a:xfrm>
          <a:prstGeom prst="rect">
            <a:avLst/>
          </a:prstGeom>
          <a:solidFill>
            <a:srgbClr val="459A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9"/>
          <p:cNvSpPr/>
          <p:nvPr/>
        </p:nvSpPr>
        <p:spPr>
          <a:xfrm>
            <a:off x="8571625" y="379895"/>
            <a:ext cx="423000" cy="423000"/>
          </a:xfrm>
          <a:prstGeom prst="ellipse">
            <a:avLst/>
          </a:prstGeom>
          <a:noFill/>
          <a:ln w="9525" cap="flat" cmpd="sng">
            <a:solidFill>
              <a:srgbClr val="FFA3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6" name="Google Shape;146;p19"/>
          <p:cNvSpPr txBox="1">
            <a:spLocks noGrp="1"/>
          </p:cNvSpPr>
          <p:nvPr>
            <p:ph type="title"/>
          </p:nvPr>
        </p:nvSpPr>
        <p:spPr>
          <a:xfrm>
            <a:off x="1246200" y="272650"/>
            <a:ext cx="7111200" cy="6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4752"/>
              <a:buFont typeface="Arial"/>
              <a:buNone/>
            </a:pPr>
            <a:r>
              <a:rPr lang="pt-BR" sz="2244" b="1" dirty="0">
                <a:solidFill>
                  <a:srgbClr val="459AD6"/>
                </a:solidFill>
                <a:latin typeface="Verdana"/>
                <a:ea typeface="Verdana"/>
                <a:cs typeface="Verdana"/>
                <a:sym typeface="Verdana"/>
              </a:rPr>
              <a:t>Lançamento de Avaliação</a:t>
            </a:r>
            <a:endParaRPr sz="2244" b="1" dirty="0">
              <a:solidFill>
                <a:srgbClr val="459AD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>
              <a:buSzPct val="190908"/>
            </a:pPr>
            <a:r>
              <a:rPr lang="pt-BR" sz="1800" dirty="0">
                <a:solidFill>
                  <a:srgbClr val="459AD6"/>
                </a:solidFill>
                <a:latin typeface="Verdana"/>
                <a:ea typeface="Verdana"/>
                <a:cs typeface="Verdana"/>
                <a:sym typeface="Verdana"/>
              </a:rPr>
              <a:t>Regime de Progressão Parcial</a:t>
            </a:r>
            <a:endParaRPr sz="1800" dirty="0">
              <a:solidFill>
                <a:srgbClr val="459AD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48" name="Google Shape;148;p19"/>
          <p:cNvGrpSpPr/>
          <p:nvPr/>
        </p:nvGrpSpPr>
        <p:grpSpPr>
          <a:xfrm>
            <a:off x="0" y="0"/>
            <a:ext cx="9144000" cy="130813"/>
            <a:chOff x="0" y="0"/>
            <a:chExt cx="9144000" cy="346800"/>
          </a:xfrm>
        </p:grpSpPr>
        <p:sp>
          <p:nvSpPr>
            <p:cNvPr id="149" name="Google Shape;149;p19"/>
            <p:cNvSpPr/>
            <p:nvPr/>
          </p:nvSpPr>
          <p:spPr>
            <a:xfrm>
              <a:off x="0" y="0"/>
              <a:ext cx="3042000" cy="346800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9"/>
            <p:cNvSpPr/>
            <p:nvPr/>
          </p:nvSpPr>
          <p:spPr>
            <a:xfrm>
              <a:off x="3042000" y="0"/>
              <a:ext cx="3078000" cy="346800"/>
            </a:xfrm>
            <a:prstGeom prst="rect">
              <a:avLst/>
            </a:prstGeom>
            <a:solidFill>
              <a:srgbClr val="459A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9"/>
            <p:cNvSpPr/>
            <p:nvPr/>
          </p:nvSpPr>
          <p:spPr>
            <a:xfrm>
              <a:off x="6120000" y="0"/>
              <a:ext cx="3024000" cy="346800"/>
            </a:xfrm>
            <a:prstGeom prst="rect">
              <a:avLst/>
            </a:prstGeom>
            <a:solidFill>
              <a:srgbClr val="FF8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2" name="Google Shape;152;p19"/>
          <p:cNvPicPr preferRelativeResize="0"/>
          <p:nvPr/>
        </p:nvPicPr>
        <p:blipFill rotWithShape="1">
          <a:blip r:embed="rId3">
            <a:alphaModFix/>
          </a:blip>
          <a:srcRect l="25589" t="20698" r="25378" b="25453"/>
          <a:stretch/>
        </p:blipFill>
        <p:spPr>
          <a:xfrm>
            <a:off x="126925" y="272650"/>
            <a:ext cx="842400" cy="65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9"/>
          <p:cNvSpPr txBox="1">
            <a:spLocks noGrp="1"/>
          </p:cNvSpPr>
          <p:nvPr>
            <p:ph type="sldNum" idx="12"/>
          </p:nvPr>
        </p:nvSpPr>
        <p:spPr>
          <a:xfrm>
            <a:off x="8634325" y="416795"/>
            <a:ext cx="297600" cy="3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77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rgbClr val="FFDD55"/>
                </a:solidFill>
              </a:rPr>
              <a:t>22</a:t>
            </a:fld>
            <a:endParaRPr>
              <a:solidFill>
                <a:srgbClr val="FFDD55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330B85C-DE18-45CD-90F7-9C043E7623CB}"/>
              </a:ext>
            </a:extLst>
          </p:cNvPr>
          <p:cNvSpPr txBox="1"/>
          <p:nvPr/>
        </p:nvSpPr>
        <p:spPr>
          <a:xfrm>
            <a:off x="126925" y="1910353"/>
            <a:ext cx="37555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Clique no botão </a:t>
            </a: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CALCULAR MÉDIAS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escolha o tipo de média</a:t>
            </a:r>
            <a:endParaRPr lang="pt-BR" i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D2527C3-C5C7-47B1-9140-846D976020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7292" y="1224719"/>
            <a:ext cx="5454849" cy="1784636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D783B8CE-9386-4338-86FD-8DAA6B91C9DC}"/>
              </a:ext>
            </a:extLst>
          </p:cNvPr>
          <p:cNvSpPr/>
          <p:nvPr/>
        </p:nvSpPr>
        <p:spPr>
          <a:xfrm>
            <a:off x="3734439" y="1744276"/>
            <a:ext cx="637775" cy="1660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C2753EDF-4AF1-4598-BB5E-A2848DDEAF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3836" y="3235265"/>
            <a:ext cx="1846513" cy="1367032"/>
          </a:xfrm>
          <a:prstGeom prst="rect">
            <a:avLst/>
          </a:prstGeom>
        </p:spPr>
      </p:pic>
      <p:sp>
        <p:nvSpPr>
          <p:cNvPr id="20" name="Retângulo 19">
            <a:extLst>
              <a:ext uri="{FF2B5EF4-FFF2-40B4-BE49-F238E27FC236}">
                <a16:creationId xmlns:a16="http://schemas.microsoft.com/office/drawing/2014/main" id="{2E99714D-AC55-4E25-9114-82AB8F49BF9B}"/>
              </a:ext>
            </a:extLst>
          </p:cNvPr>
          <p:cNvSpPr/>
          <p:nvPr/>
        </p:nvSpPr>
        <p:spPr>
          <a:xfrm>
            <a:off x="5261544" y="2376852"/>
            <a:ext cx="1029072" cy="129861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A27F7E6E-DC96-4AC6-ADEE-9E825EF91A62}"/>
              </a:ext>
            </a:extLst>
          </p:cNvPr>
          <p:cNvSpPr/>
          <p:nvPr/>
        </p:nvSpPr>
        <p:spPr>
          <a:xfrm>
            <a:off x="5246192" y="2628172"/>
            <a:ext cx="1029072" cy="129861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332649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/>
          <p:nvPr/>
        </p:nvSpPr>
        <p:spPr>
          <a:xfrm>
            <a:off x="0" y="5012475"/>
            <a:ext cx="9144000" cy="130800"/>
          </a:xfrm>
          <a:prstGeom prst="rect">
            <a:avLst/>
          </a:prstGeom>
          <a:solidFill>
            <a:srgbClr val="459A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9"/>
          <p:cNvSpPr/>
          <p:nvPr/>
        </p:nvSpPr>
        <p:spPr>
          <a:xfrm>
            <a:off x="8571625" y="379895"/>
            <a:ext cx="423000" cy="423000"/>
          </a:xfrm>
          <a:prstGeom prst="ellipse">
            <a:avLst/>
          </a:prstGeom>
          <a:noFill/>
          <a:ln w="9525" cap="flat" cmpd="sng">
            <a:solidFill>
              <a:srgbClr val="FFA3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6" name="Google Shape;146;p19"/>
          <p:cNvSpPr txBox="1">
            <a:spLocks noGrp="1"/>
          </p:cNvSpPr>
          <p:nvPr>
            <p:ph type="title"/>
          </p:nvPr>
        </p:nvSpPr>
        <p:spPr>
          <a:xfrm>
            <a:off x="1246200" y="272650"/>
            <a:ext cx="7111200" cy="6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4752"/>
              <a:buFont typeface="Arial"/>
              <a:buNone/>
            </a:pPr>
            <a:r>
              <a:rPr lang="pt-BR" sz="2244" b="1" dirty="0">
                <a:solidFill>
                  <a:srgbClr val="459AD6"/>
                </a:solidFill>
                <a:latin typeface="Verdana"/>
                <a:ea typeface="Verdana"/>
                <a:cs typeface="Verdana"/>
                <a:sym typeface="Verdana"/>
              </a:rPr>
              <a:t>Lançamento de Avaliação</a:t>
            </a:r>
            <a:endParaRPr sz="2244" b="1" dirty="0">
              <a:solidFill>
                <a:srgbClr val="459AD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90908"/>
              <a:buFont typeface="Arial"/>
              <a:buNone/>
            </a:pPr>
            <a:r>
              <a:rPr lang="pt-BR" sz="1800" dirty="0">
                <a:solidFill>
                  <a:srgbClr val="459AD6"/>
                </a:solidFill>
                <a:latin typeface="Verdana"/>
                <a:ea typeface="Verdana"/>
                <a:cs typeface="Verdana"/>
                <a:sym typeface="Verdana"/>
              </a:rPr>
              <a:t>Regime de Progressão Parcial</a:t>
            </a:r>
            <a:endParaRPr sz="1800" dirty="0">
              <a:solidFill>
                <a:srgbClr val="459AD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48" name="Google Shape;148;p19"/>
          <p:cNvGrpSpPr/>
          <p:nvPr/>
        </p:nvGrpSpPr>
        <p:grpSpPr>
          <a:xfrm>
            <a:off x="0" y="0"/>
            <a:ext cx="9144000" cy="130813"/>
            <a:chOff x="0" y="0"/>
            <a:chExt cx="9144000" cy="346800"/>
          </a:xfrm>
        </p:grpSpPr>
        <p:sp>
          <p:nvSpPr>
            <p:cNvPr id="149" name="Google Shape;149;p19"/>
            <p:cNvSpPr/>
            <p:nvPr/>
          </p:nvSpPr>
          <p:spPr>
            <a:xfrm>
              <a:off x="0" y="0"/>
              <a:ext cx="3042000" cy="346800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9"/>
            <p:cNvSpPr/>
            <p:nvPr/>
          </p:nvSpPr>
          <p:spPr>
            <a:xfrm>
              <a:off x="3042000" y="0"/>
              <a:ext cx="3078000" cy="346800"/>
            </a:xfrm>
            <a:prstGeom prst="rect">
              <a:avLst/>
            </a:prstGeom>
            <a:solidFill>
              <a:srgbClr val="459A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9"/>
            <p:cNvSpPr/>
            <p:nvPr/>
          </p:nvSpPr>
          <p:spPr>
            <a:xfrm>
              <a:off x="6120000" y="0"/>
              <a:ext cx="3024000" cy="346800"/>
            </a:xfrm>
            <a:prstGeom prst="rect">
              <a:avLst/>
            </a:prstGeom>
            <a:solidFill>
              <a:srgbClr val="FF8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2" name="Google Shape;152;p19"/>
          <p:cNvPicPr preferRelativeResize="0"/>
          <p:nvPr/>
        </p:nvPicPr>
        <p:blipFill rotWithShape="1">
          <a:blip r:embed="rId3">
            <a:alphaModFix/>
          </a:blip>
          <a:srcRect l="25589" t="20698" r="25378" b="25453"/>
          <a:stretch/>
        </p:blipFill>
        <p:spPr>
          <a:xfrm>
            <a:off x="126925" y="272650"/>
            <a:ext cx="842400" cy="65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9"/>
          <p:cNvSpPr txBox="1">
            <a:spLocks noGrp="1"/>
          </p:cNvSpPr>
          <p:nvPr>
            <p:ph type="sldNum" idx="12"/>
          </p:nvPr>
        </p:nvSpPr>
        <p:spPr>
          <a:xfrm>
            <a:off x="8634325" y="416795"/>
            <a:ext cx="297600" cy="3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77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rgbClr val="FFDD55"/>
                </a:solidFill>
              </a:rPr>
              <a:t>23</a:t>
            </a:fld>
            <a:endParaRPr>
              <a:solidFill>
                <a:srgbClr val="FFDD55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330B85C-DE18-45CD-90F7-9C043E7623CB}"/>
              </a:ext>
            </a:extLst>
          </p:cNvPr>
          <p:cNvSpPr txBox="1"/>
          <p:nvPr/>
        </p:nvSpPr>
        <p:spPr>
          <a:xfrm>
            <a:off x="969325" y="1436261"/>
            <a:ext cx="827642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sistema irá calcular a média mas o campo fica aberto para edições. </a:t>
            </a:r>
          </a:p>
          <a:p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média só é salva quando o botão </a:t>
            </a: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SALVAR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acionado. </a:t>
            </a:r>
            <a:r>
              <a:rPr lang="pt-BR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16BAFAD-98C4-4A50-A831-C4F87DE74F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125" y="2125891"/>
            <a:ext cx="8144307" cy="2598221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634B153E-B699-4266-B430-57517C29DC32}"/>
              </a:ext>
            </a:extLst>
          </p:cNvPr>
          <p:cNvSpPr/>
          <p:nvPr/>
        </p:nvSpPr>
        <p:spPr>
          <a:xfrm>
            <a:off x="6416168" y="3695816"/>
            <a:ext cx="729983" cy="33830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C31E49FF-FDDF-410E-876C-6F76664BDFA4}"/>
              </a:ext>
            </a:extLst>
          </p:cNvPr>
          <p:cNvSpPr/>
          <p:nvPr/>
        </p:nvSpPr>
        <p:spPr>
          <a:xfrm>
            <a:off x="7962450" y="4360841"/>
            <a:ext cx="671876" cy="30336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C217668C-A400-45CB-B925-08CD2F762794}"/>
              </a:ext>
            </a:extLst>
          </p:cNvPr>
          <p:cNvSpPr/>
          <p:nvPr/>
        </p:nvSpPr>
        <p:spPr>
          <a:xfrm>
            <a:off x="2701193" y="3427378"/>
            <a:ext cx="1209979" cy="268438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8D92F224-3D40-4496-8940-BF9DBBC30AA7}"/>
              </a:ext>
            </a:extLst>
          </p:cNvPr>
          <p:cNvSpPr/>
          <p:nvPr/>
        </p:nvSpPr>
        <p:spPr>
          <a:xfrm>
            <a:off x="2692229" y="3715741"/>
            <a:ext cx="1209979" cy="268438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531025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/>
          <p:nvPr/>
        </p:nvSpPr>
        <p:spPr>
          <a:xfrm>
            <a:off x="0" y="5012475"/>
            <a:ext cx="9144000" cy="130800"/>
          </a:xfrm>
          <a:prstGeom prst="rect">
            <a:avLst/>
          </a:prstGeom>
          <a:solidFill>
            <a:srgbClr val="459A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9"/>
          <p:cNvSpPr/>
          <p:nvPr/>
        </p:nvSpPr>
        <p:spPr>
          <a:xfrm>
            <a:off x="8571625" y="379895"/>
            <a:ext cx="423000" cy="423000"/>
          </a:xfrm>
          <a:prstGeom prst="ellipse">
            <a:avLst/>
          </a:prstGeom>
          <a:noFill/>
          <a:ln w="9525" cap="flat" cmpd="sng">
            <a:solidFill>
              <a:srgbClr val="FFA3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6" name="Google Shape;146;p19"/>
          <p:cNvSpPr txBox="1">
            <a:spLocks noGrp="1"/>
          </p:cNvSpPr>
          <p:nvPr>
            <p:ph type="title"/>
          </p:nvPr>
        </p:nvSpPr>
        <p:spPr>
          <a:xfrm>
            <a:off x="1246200" y="272650"/>
            <a:ext cx="7111200" cy="6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4752"/>
              <a:buFont typeface="Arial"/>
              <a:buNone/>
            </a:pPr>
            <a:r>
              <a:rPr lang="pt-BR" sz="2244" b="1" dirty="0">
                <a:solidFill>
                  <a:srgbClr val="459AD6"/>
                </a:solidFill>
                <a:latin typeface="Verdana"/>
                <a:ea typeface="Verdana"/>
                <a:cs typeface="Verdana"/>
                <a:sym typeface="Verdana"/>
              </a:rPr>
              <a:t>Lançamento de Fechamento</a:t>
            </a:r>
            <a:endParaRPr sz="2244" b="1" dirty="0">
              <a:solidFill>
                <a:srgbClr val="459AD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90908"/>
              <a:buFont typeface="Arial"/>
              <a:buNone/>
            </a:pPr>
            <a:r>
              <a:rPr lang="pt-BR" sz="1800" dirty="0">
                <a:solidFill>
                  <a:srgbClr val="459AD6"/>
                </a:solidFill>
                <a:latin typeface="Verdana"/>
                <a:ea typeface="Verdana"/>
                <a:cs typeface="Verdana"/>
                <a:sym typeface="Verdana"/>
              </a:rPr>
              <a:t>Regime de Progressão Parcial</a:t>
            </a:r>
            <a:endParaRPr sz="1800" dirty="0">
              <a:solidFill>
                <a:srgbClr val="459AD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48" name="Google Shape;148;p19"/>
          <p:cNvGrpSpPr/>
          <p:nvPr/>
        </p:nvGrpSpPr>
        <p:grpSpPr>
          <a:xfrm>
            <a:off x="0" y="0"/>
            <a:ext cx="9144000" cy="130813"/>
            <a:chOff x="0" y="0"/>
            <a:chExt cx="9144000" cy="346800"/>
          </a:xfrm>
        </p:grpSpPr>
        <p:sp>
          <p:nvSpPr>
            <p:cNvPr id="149" name="Google Shape;149;p19"/>
            <p:cNvSpPr/>
            <p:nvPr/>
          </p:nvSpPr>
          <p:spPr>
            <a:xfrm>
              <a:off x="0" y="0"/>
              <a:ext cx="3042000" cy="346800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9"/>
            <p:cNvSpPr/>
            <p:nvPr/>
          </p:nvSpPr>
          <p:spPr>
            <a:xfrm>
              <a:off x="3042000" y="0"/>
              <a:ext cx="3078000" cy="346800"/>
            </a:xfrm>
            <a:prstGeom prst="rect">
              <a:avLst/>
            </a:prstGeom>
            <a:solidFill>
              <a:srgbClr val="459A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9"/>
            <p:cNvSpPr/>
            <p:nvPr/>
          </p:nvSpPr>
          <p:spPr>
            <a:xfrm>
              <a:off x="6120000" y="0"/>
              <a:ext cx="3024000" cy="346800"/>
            </a:xfrm>
            <a:prstGeom prst="rect">
              <a:avLst/>
            </a:prstGeom>
            <a:solidFill>
              <a:srgbClr val="FF8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2" name="Google Shape;152;p19"/>
          <p:cNvPicPr preferRelativeResize="0"/>
          <p:nvPr/>
        </p:nvPicPr>
        <p:blipFill rotWithShape="1">
          <a:blip r:embed="rId3">
            <a:alphaModFix/>
          </a:blip>
          <a:srcRect l="25589" t="20698" r="25378" b="25453"/>
          <a:stretch/>
        </p:blipFill>
        <p:spPr>
          <a:xfrm>
            <a:off x="126925" y="272650"/>
            <a:ext cx="842400" cy="65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9"/>
          <p:cNvSpPr txBox="1">
            <a:spLocks noGrp="1"/>
          </p:cNvSpPr>
          <p:nvPr>
            <p:ph type="sldNum" idx="12"/>
          </p:nvPr>
        </p:nvSpPr>
        <p:spPr>
          <a:xfrm>
            <a:off x="8634325" y="416795"/>
            <a:ext cx="297600" cy="3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77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rgbClr val="FFDD55"/>
                </a:solidFill>
              </a:rPr>
              <a:t>24</a:t>
            </a:fld>
            <a:endParaRPr>
              <a:solidFill>
                <a:srgbClr val="FFDD55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330B85C-DE18-45CD-90F7-9C043E7623CB}"/>
              </a:ext>
            </a:extLst>
          </p:cNvPr>
          <p:cNvSpPr txBox="1"/>
          <p:nvPr/>
        </p:nvSpPr>
        <p:spPr>
          <a:xfrm>
            <a:off x="548125" y="1417496"/>
            <a:ext cx="827642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Para realizar o lançamento de fechamento dos alunos em recuperação: </a:t>
            </a:r>
          </a:p>
          <a:p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Acesse a tela de enturmação em: Diário de Classe &gt; Recuperação de Progressão Parcial &gt; Lançamento de Fechamento RPP</a:t>
            </a:r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622F9C6-84F3-431A-8A2F-F0FEDAD629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280" y="2440960"/>
            <a:ext cx="3495675" cy="466725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48759200-532A-4ADB-A151-CD7769F3DA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2955" y="2883521"/>
            <a:ext cx="3429000" cy="173355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817D08A3-D528-491A-990A-7CD067191F18}"/>
              </a:ext>
            </a:extLst>
          </p:cNvPr>
          <p:cNvSpPr/>
          <p:nvPr/>
        </p:nvSpPr>
        <p:spPr>
          <a:xfrm>
            <a:off x="2381530" y="4150346"/>
            <a:ext cx="3400425" cy="4667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90490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/>
          <p:nvPr/>
        </p:nvSpPr>
        <p:spPr>
          <a:xfrm>
            <a:off x="0" y="5012475"/>
            <a:ext cx="9144000" cy="130800"/>
          </a:xfrm>
          <a:prstGeom prst="rect">
            <a:avLst/>
          </a:prstGeom>
          <a:solidFill>
            <a:srgbClr val="459A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9"/>
          <p:cNvSpPr/>
          <p:nvPr/>
        </p:nvSpPr>
        <p:spPr>
          <a:xfrm>
            <a:off x="8571625" y="379895"/>
            <a:ext cx="423000" cy="423000"/>
          </a:xfrm>
          <a:prstGeom prst="ellipse">
            <a:avLst/>
          </a:prstGeom>
          <a:noFill/>
          <a:ln w="9525" cap="flat" cmpd="sng">
            <a:solidFill>
              <a:srgbClr val="FFA3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6" name="Google Shape;146;p19"/>
          <p:cNvSpPr txBox="1">
            <a:spLocks noGrp="1"/>
          </p:cNvSpPr>
          <p:nvPr>
            <p:ph type="title"/>
          </p:nvPr>
        </p:nvSpPr>
        <p:spPr>
          <a:xfrm>
            <a:off x="1246200" y="272650"/>
            <a:ext cx="7111200" cy="6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4752"/>
              <a:buFont typeface="Arial"/>
              <a:buNone/>
            </a:pPr>
            <a:r>
              <a:rPr lang="pt-BR" sz="2244" b="1" dirty="0">
                <a:solidFill>
                  <a:srgbClr val="459AD6"/>
                </a:solidFill>
                <a:latin typeface="Verdana"/>
                <a:ea typeface="Verdana"/>
                <a:cs typeface="Verdana"/>
                <a:sym typeface="Verdana"/>
              </a:rPr>
              <a:t>Lançamento de Fechamento</a:t>
            </a:r>
            <a:endParaRPr sz="2244" b="1" dirty="0">
              <a:solidFill>
                <a:srgbClr val="459AD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90908"/>
              <a:buFont typeface="Arial"/>
              <a:buNone/>
            </a:pPr>
            <a:r>
              <a:rPr lang="pt-BR" sz="1800" dirty="0">
                <a:solidFill>
                  <a:srgbClr val="459AD6"/>
                </a:solidFill>
                <a:latin typeface="Verdana"/>
                <a:ea typeface="Verdana"/>
                <a:cs typeface="Verdana"/>
                <a:sym typeface="Verdana"/>
              </a:rPr>
              <a:t>Regime de Progressão Parcial</a:t>
            </a:r>
            <a:endParaRPr sz="1800" dirty="0">
              <a:solidFill>
                <a:srgbClr val="459AD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48" name="Google Shape;148;p19"/>
          <p:cNvGrpSpPr/>
          <p:nvPr/>
        </p:nvGrpSpPr>
        <p:grpSpPr>
          <a:xfrm>
            <a:off x="0" y="0"/>
            <a:ext cx="9144000" cy="130813"/>
            <a:chOff x="0" y="0"/>
            <a:chExt cx="9144000" cy="346800"/>
          </a:xfrm>
        </p:grpSpPr>
        <p:sp>
          <p:nvSpPr>
            <p:cNvPr id="149" name="Google Shape;149;p19"/>
            <p:cNvSpPr/>
            <p:nvPr/>
          </p:nvSpPr>
          <p:spPr>
            <a:xfrm>
              <a:off x="0" y="0"/>
              <a:ext cx="3042000" cy="346800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9"/>
            <p:cNvSpPr/>
            <p:nvPr/>
          </p:nvSpPr>
          <p:spPr>
            <a:xfrm>
              <a:off x="3042000" y="0"/>
              <a:ext cx="3078000" cy="346800"/>
            </a:xfrm>
            <a:prstGeom prst="rect">
              <a:avLst/>
            </a:prstGeom>
            <a:solidFill>
              <a:srgbClr val="459A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9"/>
            <p:cNvSpPr/>
            <p:nvPr/>
          </p:nvSpPr>
          <p:spPr>
            <a:xfrm>
              <a:off x="6120000" y="0"/>
              <a:ext cx="3024000" cy="346800"/>
            </a:xfrm>
            <a:prstGeom prst="rect">
              <a:avLst/>
            </a:prstGeom>
            <a:solidFill>
              <a:srgbClr val="FF8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2" name="Google Shape;152;p19"/>
          <p:cNvPicPr preferRelativeResize="0"/>
          <p:nvPr/>
        </p:nvPicPr>
        <p:blipFill rotWithShape="1">
          <a:blip r:embed="rId3">
            <a:alphaModFix/>
          </a:blip>
          <a:srcRect l="25589" t="20698" r="25378" b="25453"/>
          <a:stretch/>
        </p:blipFill>
        <p:spPr>
          <a:xfrm>
            <a:off x="126925" y="272650"/>
            <a:ext cx="842400" cy="65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9"/>
          <p:cNvSpPr txBox="1">
            <a:spLocks noGrp="1"/>
          </p:cNvSpPr>
          <p:nvPr>
            <p:ph type="sldNum" idx="12"/>
          </p:nvPr>
        </p:nvSpPr>
        <p:spPr>
          <a:xfrm>
            <a:off x="8634325" y="416795"/>
            <a:ext cx="297600" cy="3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77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rgbClr val="FFDD55"/>
                </a:solidFill>
              </a:rPr>
              <a:t>25</a:t>
            </a:fld>
            <a:endParaRPr>
              <a:solidFill>
                <a:srgbClr val="FFDD55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330B85C-DE18-45CD-90F7-9C043E7623CB}"/>
              </a:ext>
            </a:extLst>
          </p:cNvPr>
          <p:cNvSpPr txBox="1"/>
          <p:nvPr/>
        </p:nvSpPr>
        <p:spPr>
          <a:xfrm>
            <a:off x="433787" y="1153859"/>
            <a:ext cx="82764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Preencha os filtros escolhendo a turma para realizar o lançamento. Após o preenchimento, clique em </a:t>
            </a:r>
            <a:r>
              <a:rPr lang="pt-BR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PESQUISAR</a:t>
            </a:r>
            <a:r>
              <a:rPr lang="pt-BR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3EE32C0-0C3C-46B3-A67E-E9BDB33729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125" y="1818704"/>
            <a:ext cx="7706162" cy="3052146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32D82BA0-B88A-436A-A597-6CBE8DCB09E6}"/>
              </a:ext>
            </a:extLst>
          </p:cNvPr>
          <p:cNvSpPr/>
          <p:nvPr/>
        </p:nvSpPr>
        <p:spPr>
          <a:xfrm>
            <a:off x="6961734" y="4472108"/>
            <a:ext cx="614723" cy="2843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2634732-494B-4F63-928B-7254E990E9DA}"/>
              </a:ext>
            </a:extLst>
          </p:cNvPr>
          <p:cNvSpPr/>
          <p:nvPr/>
        </p:nvSpPr>
        <p:spPr>
          <a:xfrm>
            <a:off x="3692433" y="2846278"/>
            <a:ext cx="1209979" cy="153382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ABA8257C-0815-4E64-B69A-AC3BA2D716AC}"/>
              </a:ext>
            </a:extLst>
          </p:cNvPr>
          <p:cNvSpPr/>
          <p:nvPr/>
        </p:nvSpPr>
        <p:spPr>
          <a:xfrm>
            <a:off x="3692433" y="3389518"/>
            <a:ext cx="1294505" cy="153382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0668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/>
          <p:nvPr/>
        </p:nvSpPr>
        <p:spPr>
          <a:xfrm>
            <a:off x="0" y="5012475"/>
            <a:ext cx="9144000" cy="130800"/>
          </a:xfrm>
          <a:prstGeom prst="rect">
            <a:avLst/>
          </a:prstGeom>
          <a:solidFill>
            <a:srgbClr val="459A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9"/>
          <p:cNvSpPr/>
          <p:nvPr/>
        </p:nvSpPr>
        <p:spPr>
          <a:xfrm>
            <a:off x="8571625" y="379895"/>
            <a:ext cx="423000" cy="423000"/>
          </a:xfrm>
          <a:prstGeom prst="ellipse">
            <a:avLst/>
          </a:prstGeom>
          <a:noFill/>
          <a:ln w="9525" cap="flat" cmpd="sng">
            <a:solidFill>
              <a:srgbClr val="FFA3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6" name="Google Shape;146;p19"/>
          <p:cNvSpPr txBox="1">
            <a:spLocks noGrp="1"/>
          </p:cNvSpPr>
          <p:nvPr>
            <p:ph type="title"/>
          </p:nvPr>
        </p:nvSpPr>
        <p:spPr>
          <a:xfrm>
            <a:off x="1246200" y="272650"/>
            <a:ext cx="7111200" cy="6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4752"/>
              <a:buFont typeface="Arial"/>
              <a:buNone/>
            </a:pPr>
            <a:r>
              <a:rPr lang="pt-BR" sz="2244" b="1" dirty="0">
                <a:solidFill>
                  <a:srgbClr val="459AD6"/>
                </a:solidFill>
                <a:latin typeface="Verdana"/>
                <a:ea typeface="Verdana"/>
                <a:cs typeface="Verdana"/>
                <a:sym typeface="Verdana"/>
              </a:rPr>
              <a:t>Lançamento de Fechamento</a:t>
            </a:r>
            <a:endParaRPr sz="2244" b="1" dirty="0">
              <a:solidFill>
                <a:srgbClr val="459AD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90908"/>
              <a:buFont typeface="Arial"/>
              <a:buNone/>
            </a:pPr>
            <a:r>
              <a:rPr lang="pt-BR" sz="1800" dirty="0">
                <a:solidFill>
                  <a:srgbClr val="459AD6"/>
                </a:solidFill>
                <a:latin typeface="Verdana"/>
                <a:ea typeface="Verdana"/>
                <a:cs typeface="Verdana"/>
                <a:sym typeface="Verdana"/>
              </a:rPr>
              <a:t>Regime de Progressão Parcial</a:t>
            </a:r>
            <a:endParaRPr sz="1800" dirty="0">
              <a:solidFill>
                <a:srgbClr val="459AD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48" name="Google Shape;148;p19"/>
          <p:cNvGrpSpPr/>
          <p:nvPr/>
        </p:nvGrpSpPr>
        <p:grpSpPr>
          <a:xfrm>
            <a:off x="0" y="0"/>
            <a:ext cx="9144000" cy="130813"/>
            <a:chOff x="0" y="0"/>
            <a:chExt cx="9144000" cy="346800"/>
          </a:xfrm>
        </p:grpSpPr>
        <p:sp>
          <p:nvSpPr>
            <p:cNvPr id="149" name="Google Shape;149;p19"/>
            <p:cNvSpPr/>
            <p:nvPr/>
          </p:nvSpPr>
          <p:spPr>
            <a:xfrm>
              <a:off x="0" y="0"/>
              <a:ext cx="3042000" cy="346800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9"/>
            <p:cNvSpPr/>
            <p:nvPr/>
          </p:nvSpPr>
          <p:spPr>
            <a:xfrm>
              <a:off x="3042000" y="0"/>
              <a:ext cx="3078000" cy="346800"/>
            </a:xfrm>
            <a:prstGeom prst="rect">
              <a:avLst/>
            </a:prstGeom>
            <a:solidFill>
              <a:srgbClr val="459A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9"/>
            <p:cNvSpPr/>
            <p:nvPr/>
          </p:nvSpPr>
          <p:spPr>
            <a:xfrm>
              <a:off x="6120000" y="0"/>
              <a:ext cx="3024000" cy="346800"/>
            </a:xfrm>
            <a:prstGeom prst="rect">
              <a:avLst/>
            </a:prstGeom>
            <a:solidFill>
              <a:srgbClr val="FF8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2" name="Google Shape;152;p19"/>
          <p:cNvPicPr preferRelativeResize="0"/>
          <p:nvPr/>
        </p:nvPicPr>
        <p:blipFill rotWithShape="1">
          <a:blip r:embed="rId3">
            <a:alphaModFix/>
          </a:blip>
          <a:srcRect l="25589" t="20698" r="25378" b="25453"/>
          <a:stretch/>
        </p:blipFill>
        <p:spPr>
          <a:xfrm>
            <a:off x="126925" y="272650"/>
            <a:ext cx="842400" cy="65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9"/>
          <p:cNvSpPr txBox="1">
            <a:spLocks noGrp="1"/>
          </p:cNvSpPr>
          <p:nvPr>
            <p:ph type="sldNum" idx="12"/>
          </p:nvPr>
        </p:nvSpPr>
        <p:spPr>
          <a:xfrm>
            <a:off x="8634325" y="416795"/>
            <a:ext cx="297600" cy="3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77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rgbClr val="FFDD55"/>
                </a:solidFill>
              </a:rPr>
              <a:t>26</a:t>
            </a:fld>
            <a:endParaRPr>
              <a:solidFill>
                <a:srgbClr val="FFDD55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330B85C-DE18-45CD-90F7-9C043E7623CB}"/>
              </a:ext>
            </a:extLst>
          </p:cNvPr>
          <p:cNvSpPr txBox="1"/>
          <p:nvPr/>
        </p:nvSpPr>
        <p:spPr>
          <a:xfrm>
            <a:off x="548125" y="1417496"/>
            <a:ext cx="82764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Para abrir a tela de lançamento, clique na lupa da coluna </a:t>
            </a:r>
            <a:r>
              <a:rPr lang="pt-BR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VISUALIZAR</a:t>
            </a:r>
            <a:endParaRPr lang="pt-B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FA2A9C4-4C0B-4709-BC9D-502BD31FA9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125" y="2089578"/>
            <a:ext cx="8045183" cy="1502413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817D08A3-D528-491A-990A-7CD067191F18}"/>
              </a:ext>
            </a:extLst>
          </p:cNvPr>
          <p:cNvSpPr/>
          <p:nvPr/>
        </p:nvSpPr>
        <p:spPr>
          <a:xfrm>
            <a:off x="7632000" y="2819586"/>
            <a:ext cx="874225" cy="4078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A47B65FD-4FAA-4613-B1C4-AF08EB422DC3}"/>
              </a:ext>
            </a:extLst>
          </p:cNvPr>
          <p:cNvSpPr/>
          <p:nvPr/>
        </p:nvSpPr>
        <p:spPr>
          <a:xfrm>
            <a:off x="1246200" y="3020058"/>
            <a:ext cx="1297215" cy="182514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035419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/>
          <p:nvPr/>
        </p:nvSpPr>
        <p:spPr>
          <a:xfrm>
            <a:off x="0" y="5012475"/>
            <a:ext cx="9144000" cy="130800"/>
          </a:xfrm>
          <a:prstGeom prst="rect">
            <a:avLst/>
          </a:prstGeom>
          <a:solidFill>
            <a:srgbClr val="459A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9"/>
          <p:cNvSpPr/>
          <p:nvPr/>
        </p:nvSpPr>
        <p:spPr>
          <a:xfrm>
            <a:off x="8571625" y="379895"/>
            <a:ext cx="423000" cy="423000"/>
          </a:xfrm>
          <a:prstGeom prst="ellipse">
            <a:avLst/>
          </a:prstGeom>
          <a:noFill/>
          <a:ln w="9525" cap="flat" cmpd="sng">
            <a:solidFill>
              <a:srgbClr val="FFA3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6" name="Google Shape;146;p19"/>
          <p:cNvSpPr txBox="1">
            <a:spLocks noGrp="1"/>
          </p:cNvSpPr>
          <p:nvPr>
            <p:ph type="title"/>
          </p:nvPr>
        </p:nvSpPr>
        <p:spPr>
          <a:xfrm>
            <a:off x="1246200" y="272650"/>
            <a:ext cx="7111200" cy="6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4752"/>
              <a:buFont typeface="Arial"/>
              <a:buNone/>
            </a:pPr>
            <a:r>
              <a:rPr lang="pt-BR" sz="2244" b="1" dirty="0">
                <a:solidFill>
                  <a:srgbClr val="459AD6"/>
                </a:solidFill>
                <a:latin typeface="Verdana"/>
                <a:ea typeface="Verdana"/>
                <a:cs typeface="Verdana"/>
                <a:sym typeface="Verdana"/>
              </a:rPr>
              <a:t>Lançamento de Fechamento</a:t>
            </a:r>
            <a:endParaRPr sz="2244" b="1" dirty="0">
              <a:solidFill>
                <a:srgbClr val="459AD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90908"/>
              <a:buFont typeface="Arial"/>
              <a:buNone/>
            </a:pPr>
            <a:r>
              <a:rPr lang="pt-BR" sz="1800" dirty="0">
                <a:solidFill>
                  <a:srgbClr val="459AD6"/>
                </a:solidFill>
                <a:latin typeface="Verdana"/>
                <a:ea typeface="Verdana"/>
                <a:cs typeface="Verdana"/>
                <a:sym typeface="Verdana"/>
              </a:rPr>
              <a:t>Regime de Progressão Parcial</a:t>
            </a:r>
            <a:endParaRPr sz="1800" dirty="0">
              <a:solidFill>
                <a:srgbClr val="459AD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48" name="Google Shape;148;p19"/>
          <p:cNvGrpSpPr/>
          <p:nvPr/>
        </p:nvGrpSpPr>
        <p:grpSpPr>
          <a:xfrm>
            <a:off x="0" y="0"/>
            <a:ext cx="9144000" cy="130813"/>
            <a:chOff x="0" y="0"/>
            <a:chExt cx="9144000" cy="346800"/>
          </a:xfrm>
        </p:grpSpPr>
        <p:sp>
          <p:nvSpPr>
            <p:cNvPr id="149" name="Google Shape;149;p19"/>
            <p:cNvSpPr/>
            <p:nvPr/>
          </p:nvSpPr>
          <p:spPr>
            <a:xfrm>
              <a:off x="0" y="0"/>
              <a:ext cx="3042000" cy="346800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9"/>
            <p:cNvSpPr/>
            <p:nvPr/>
          </p:nvSpPr>
          <p:spPr>
            <a:xfrm>
              <a:off x="3042000" y="0"/>
              <a:ext cx="3078000" cy="346800"/>
            </a:xfrm>
            <a:prstGeom prst="rect">
              <a:avLst/>
            </a:prstGeom>
            <a:solidFill>
              <a:srgbClr val="459A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9"/>
            <p:cNvSpPr/>
            <p:nvPr/>
          </p:nvSpPr>
          <p:spPr>
            <a:xfrm>
              <a:off x="6120000" y="0"/>
              <a:ext cx="3024000" cy="346800"/>
            </a:xfrm>
            <a:prstGeom prst="rect">
              <a:avLst/>
            </a:prstGeom>
            <a:solidFill>
              <a:srgbClr val="FF8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2" name="Google Shape;152;p19"/>
          <p:cNvPicPr preferRelativeResize="0"/>
          <p:nvPr/>
        </p:nvPicPr>
        <p:blipFill rotWithShape="1">
          <a:blip r:embed="rId3">
            <a:alphaModFix/>
          </a:blip>
          <a:srcRect l="25589" t="20698" r="25378" b="25453"/>
          <a:stretch/>
        </p:blipFill>
        <p:spPr>
          <a:xfrm>
            <a:off x="126925" y="272650"/>
            <a:ext cx="842400" cy="65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9"/>
          <p:cNvSpPr txBox="1">
            <a:spLocks noGrp="1"/>
          </p:cNvSpPr>
          <p:nvPr>
            <p:ph type="sldNum" idx="12"/>
          </p:nvPr>
        </p:nvSpPr>
        <p:spPr>
          <a:xfrm>
            <a:off x="8634325" y="416795"/>
            <a:ext cx="297600" cy="3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77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rgbClr val="FFDD55"/>
                </a:solidFill>
              </a:rPr>
              <a:t>27</a:t>
            </a:fld>
            <a:endParaRPr>
              <a:solidFill>
                <a:srgbClr val="FFDD55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330B85C-DE18-45CD-90F7-9C043E7623CB}"/>
              </a:ext>
            </a:extLst>
          </p:cNvPr>
          <p:cNvSpPr txBox="1"/>
          <p:nvPr/>
        </p:nvSpPr>
        <p:spPr>
          <a:xfrm>
            <a:off x="548125" y="1417496"/>
            <a:ext cx="827642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notas do aluno são migradas da média calculada na tela de avaliação, mas é possível editar essa nota no fechamento caso necessário. </a:t>
            </a:r>
          </a:p>
          <a:p>
            <a:r>
              <a:rPr lang="pt-BR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Preencha a situação do fechamento do aluno e clique em </a:t>
            </a:r>
            <a:r>
              <a:rPr lang="pt-BR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SALVAR</a:t>
            </a:r>
            <a:r>
              <a:rPr lang="pt-BR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30D5EA3-0A0E-493B-9995-995B55FD60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017" t="53869" r="22941" b="24706"/>
          <a:stretch/>
        </p:blipFill>
        <p:spPr>
          <a:xfrm>
            <a:off x="516108" y="2514736"/>
            <a:ext cx="7973341" cy="174577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39F754C5-62D4-4097-9B5C-1EFDA624AE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4627" y="4190862"/>
            <a:ext cx="2486839" cy="738665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1E96201D-99A3-4433-86BE-62E8BD8F7FFB}"/>
              </a:ext>
            </a:extLst>
          </p:cNvPr>
          <p:cNvSpPr/>
          <p:nvPr/>
        </p:nvSpPr>
        <p:spPr>
          <a:xfrm>
            <a:off x="6900262" y="2881513"/>
            <a:ext cx="1198709" cy="12264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1F2DD54F-5B07-4B16-9B7D-713F1AAA69EB}"/>
              </a:ext>
            </a:extLst>
          </p:cNvPr>
          <p:cNvSpPr/>
          <p:nvPr/>
        </p:nvSpPr>
        <p:spPr>
          <a:xfrm>
            <a:off x="7668666" y="4474691"/>
            <a:ext cx="760720" cy="3201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DE03F79-06C4-41F1-84FB-BD9F8EB64549}"/>
              </a:ext>
            </a:extLst>
          </p:cNvPr>
          <p:cNvSpPr/>
          <p:nvPr/>
        </p:nvSpPr>
        <p:spPr>
          <a:xfrm>
            <a:off x="3504585" y="2990996"/>
            <a:ext cx="1774346" cy="190193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31BD71E1-E574-40FE-9381-ED0F10DEA64B}"/>
              </a:ext>
            </a:extLst>
          </p:cNvPr>
          <p:cNvSpPr/>
          <p:nvPr/>
        </p:nvSpPr>
        <p:spPr>
          <a:xfrm>
            <a:off x="3666671" y="3333181"/>
            <a:ext cx="1458579" cy="324267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305619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/>
          <p:nvPr/>
        </p:nvSpPr>
        <p:spPr>
          <a:xfrm>
            <a:off x="0" y="5012475"/>
            <a:ext cx="9144000" cy="130800"/>
          </a:xfrm>
          <a:prstGeom prst="rect">
            <a:avLst/>
          </a:prstGeom>
          <a:solidFill>
            <a:srgbClr val="459A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9"/>
          <p:cNvSpPr/>
          <p:nvPr/>
        </p:nvSpPr>
        <p:spPr>
          <a:xfrm>
            <a:off x="8571625" y="379895"/>
            <a:ext cx="423000" cy="423000"/>
          </a:xfrm>
          <a:prstGeom prst="ellipse">
            <a:avLst/>
          </a:prstGeom>
          <a:noFill/>
          <a:ln w="9525" cap="flat" cmpd="sng">
            <a:solidFill>
              <a:srgbClr val="FFA3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6" name="Google Shape;146;p19"/>
          <p:cNvSpPr txBox="1">
            <a:spLocks noGrp="1"/>
          </p:cNvSpPr>
          <p:nvPr>
            <p:ph type="title"/>
          </p:nvPr>
        </p:nvSpPr>
        <p:spPr>
          <a:xfrm>
            <a:off x="1246200" y="272650"/>
            <a:ext cx="7111200" cy="6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4752"/>
              <a:buFont typeface="Arial"/>
              <a:buNone/>
            </a:pPr>
            <a:r>
              <a:rPr lang="pt-BR" sz="2244" b="1" dirty="0">
                <a:solidFill>
                  <a:srgbClr val="459AD6"/>
                </a:solidFill>
                <a:latin typeface="Verdana"/>
                <a:ea typeface="Verdana"/>
                <a:cs typeface="Verdana"/>
                <a:sym typeface="Verdana"/>
              </a:rPr>
              <a:t>Relatório</a:t>
            </a:r>
            <a:endParaRPr sz="2244" b="1" dirty="0">
              <a:solidFill>
                <a:srgbClr val="459AD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90908"/>
              <a:buFont typeface="Arial"/>
              <a:buNone/>
            </a:pPr>
            <a:r>
              <a:rPr lang="pt-BR" sz="1800" dirty="0">
                <a:solidFill>
                  <a:srgbClr val="459AD6"/>
                </a:solidFill>
                <a:latin typeface="Verdana"/>
                <a:ea typeface="Verdana"/>
                <a:cs typeface="Verdana"/>
                <a:sym typeface="Verdana"/>
              </a:rPr>
              <a:t>Regime de Progressão Parcial</a:t>
            </a:r>
            <a:endParaRPr sz="1800" dirty="0">
              <a:solidFill>
                <a:srgbClr val="459AD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48" name="Google Shape;148;p19"/>
          <p:cNvGrpSpPr/>
          <p:nvPr/>
        </p:nvGrpSpPr>
        <p:grpSpPr>
          <a:xfrm>
            <a:off x="0" y="0"/>
            <a:ext cx="9144000" cy="130813"/>
            <a:chOff x="0" y="0"/>
            <a:chExt cx="9144000" cy="346800"/>
          </a:xfrm>
        </p:grpSpPr>
        <p:sp>
          <p:nvSpPr>
            <p:cNvPr id="149" name="Google Shape;149;p19"/>
            <p:cNvSpPr/>
            <p:nvPr/>
          </p:nvSpPr>
          <p:spPr>
            <a:xfrm>
              <a:off x="0" y="0"/>
              <a:ext cx="3042000" cy="346800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9"/>
            <p:cNvSpPr/>
            <p:nvPr/>
          </p:nvSpPr>
          <p:spPr>
            <a:xfrm>
              <a:off x="3042000" y="0"/>
              <a:ext cx="3078000" cy="346800"/>
            </a:xfrm>
            <a:prstGeom prst="rect">
              <a:avLst/>
            </a:prstGeom>
            <a:solidFill>
              <a:srgbClr val="459A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9"/>
            <p:cNvSpPr/>
            <p:nvPr/>
          </p:nvSpPr>
          <p:spPr>
            <a:xfrm>
              <a:off x="6120000" y="0"/>
              <a:ext cx="3024000" cy="346800"/>
            </a:xfrm>
            <a:prstGeom prst="rect">
              <a:avLst/>
            </a:prstGeom>
            <a:solidFill>
              <a:srgbClr val="FF8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2" name="Google Shape;152;p19"/>
          <p:cNvPicPr preferRelativeResize="0"/>
          <p:nvPr/>
        </p:nvPicPr>
        <p:blipFill rotWithShape="1">
          <a:blip r:embed="rId3">
            <a:alphaModFix/>
          </a:blip>
          <a:srcRect l="25589" t="20698" r="25378" b="25453"/>
          <a:stretch/>
        </p:blipFill>
        <p:spPr>
          <a:xfrm>
            <a:off x="126925" y="272650"/>
            <a:ext cx="842400" cy="65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9"/>
          <p:cNvSpPr txBox="1">
            <a:spLocks noGrp="1"/>
          </p:cNvSpPr>
          <p:nvPr>
            <p:ph type="sldNum" idx="12"/>
          </p:nvPr>
        </p:nvSpPr>
        <p:spPr>
          <a:xfrm>
            <a:off x="8634325" y="416795"/>
            <a:ext cx="297600" cy="3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77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rgbClr val="FFDD55"/>
                </a:solidFill>
              </a:rPr>
              <a:t>28</a:t>
            </a:fld>
            <a:endParaRPr>
              <a:solidFill>
                <a:srgbClr val="FFDD55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330B85C-DE18-45CD-90F7-9C043E7623CB}"/>
              </a:ext>
            </a:extLst>
          </p:cNvPr>
          <p:cNvSpPr txBox="1"/>
          <p:nvPr/>
        </p:nvSpPr>
        <p:spPr>
          <a:xfrm>
            <a:off x="548125" y="1417496"/>
            <a:ext cx="827642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Para acessar o relatório de alunos e recuperação, acesse: </a:t>
            </a:r>
          </a:p>
          <a:p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Diário de Classe &gt; Recuperação de Progressão Parcial &gt; Relatório – Estudantes em Recuperação</a:t>
            </a:r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622F9C6-84F3-431A-8A2F-F0FEDAD629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280" y="2440960"/>
            <a:ext cx="3495675" cy="466725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90E5CF1B-AF75-453F-A3DA-F5D4D3EF8E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93" y="2907685"/>
            <a:ext cx="3505200" cy="1133475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817D08A3-D528-491A-990A-7CD067191F18}"/>
              </a:ext>
            </a:extLst>
          </p:cNvPr>
          <p:cNvSpPr/>
          <p:nvPr/>
        </p:nvSpPr>
        <p:spPr>
          <a:xfrm>
            <a:off x="2441480" y="3422020"/>
            <a:ext cx="3400425" cy="5400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22799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/>
          <p:nvPr/>
        </p:nvSpPr>
        <p:spPr>
          <a:xfrm>
            <a:off x="0" y="5012475"/>
            <a:ext cx="9144000" cy="130800"/>
          </a:xfrm>
          <a:prstGeom prst="rect">
            <a:avLst/>
          </a:prstGeom>
          <a:solidFill>
            <a:srgbClr val="459A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9"/>
          <p:cNvSpPr/>
          <p:nvPr/>
        </p:nvSpPr>
        <p:spPr>
          <a:xfrm>
            <a:off x="8571625" y="379895"/>
            <a:ext cx="423000" cy="423000"/>
          </a:xfrm>
          <a:prstGeom prst="ellipse">
            <a:avLst/>
          </a:prstGeom>
          <a:noFill/>
          <a:ln w="9525" cap="flat" cmpd="sng">
            <a:solidFill>
              <a:srgbClr val="FFA3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6" name="Google Shape;146;p19"/>
          <p:cNvSpPr txBox="1">
            <a:spLocks noGrp="1"/>
          </p:cNvSpPr>
          <p:nvPr>
            <p:ph type="title"/>
          </p:nvPr>
        </p:nvSpPr>
        <p:spPr>
          <a:xfrm>
            <a:off x="1246200" y="272650"/>
            <a:ext cx="7111200" cy="6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4752"/>
              <a:buFont typeface="Arial"/>
              <a:buNone/>
            </a:pPr>
            <a:r>
              <a:rPr lang="pt-BR" sz="2244" b="1" dirty="0">
                <a:solidFill>
                  <a:srgbClr val="459AD6"/>
                </a:solidFill>
                <a:latin typeface="Verdana"/>
                <a:ea typeface="Verdana"/>
                <a:cs typeface="Verdana"/>
                <a:sym typeface="Verdana"/>
              </a:rPr>
              <a:t>Relatório</a:t>
            </a:r>
            <a:endParaRPr sz="2244" b="1" dirty="0">
              <a:solidFill>
                <a:srgbClr val="459AD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90908"/>
              <a:buFont typeface="Arial"/>
              <a:buNone/>
            </a:pPr>
            <a:r>
              <a:rPr lang="pt-BR" sz="1800" dirty="0">
                <a:solidFill>
                  <a:srgbClr val="459AD6"/>
                </a:solidFill>
                <a:latin typeface="Verdana"/>
                <a:ea typeface="Verdana"/>
                <a:cs typeface="Verdana"/>
                <a:sym typeface="Verdana"/>
              </a:rPr>
              <a:t>Regime de Progressão Parcial</a:t>
            </a:r>
            <a:endParaRPr sz="1800" dirty="0">
              <a:solidFill>
                <a:srgbClr val="459AD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48" name="Google Shape;148;p19"/>
          <p:cNvGrpSpPr/>
          <p:nvPr/>
        </p:nvGrpSpPr>
        <p:grpSpPr>
          <a:xfrm>
            <a:off x="0" y="0"/>
            <a:ext cx="9144000" cy="130813"/>
            <a:chOff x="0" y="0"/>
            <a:chExt cx="9144000" cy="346800"/>
          </a:xfrm>
        </p:grpSpPr>
        <p:sp>
          <p:nvSpPr>
            <p:cNvPr id="149" name="Google Shape;149;p19"/>
            <p:cNvSpPr/>
            <p:nvPr/>
          </p:nvSpPr>
          <p:spPr>
            <a:xfrm>
              <a:off x="0" y="0"/>
              <a:ext cx="3042000" cy="346800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9"/>
            <p:cNvSpPr/>
            <p:nvPr/>
          </p:nvSpPr>
          <p:spPr>
            <a:xfrm>
              <a:off x="3042000" y="0"/>
              <a:ext cx="3078000" cy="346800"/>
            </a:xfrm>
            <a:prstGeom prst="rect">
              <a:avLst/>
            </a:prstGeom>
            <a:solidFill>
              <a:srgbClr val="459A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9"/>
            <p:cNvSpPr/>
            <p:nvPr/>
          </p:nvSpPr>
          <p:spPr>
            <a:xfrm>
              <a:off x="6120000" y="0"/>
              <a:ext cx="3024000" cy="346800"/>
            </a:xfrm>
            <a:prstGeom prst="rect">
              <a:avLst/>
            </a:prstGeom>
            <a:solidFill>
              <a:srgbClr val="FF8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2" name="Google Shape;152;p19"/>
          <p:cNvPicPr preferRelativeResize="0"/>
          <p:nvPr/>
        </p:nvPicPr>
        <p:blipFill rotWithShape="1">
          <a:blip r:embed="rId3">
            <a:alphaModFix/>
          </a:blip>
          <a:srcRect l="25589" t="20698" r="25378" b="25453"/>
          <a:stretch/>
        </p:blipFill>
        <p:spPr>
          <a:xfrm>
            <a:off x="126925" y="272650"/>
            <a:ext cx="842400" cy="65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9"/>
          <p:cNvSpPr txBox="1">
            <a:spLocks noGrp="1"/>
          </p:cNvSpPr>
          <p:nvPr>
            <p:ph type="sldNum" idx="12"/>
          </p:nvPr>
        </p:nvSpPr>
        <p:spPr>
          <a:xfrm>
            <a:off x="8634325" y="416795"/>
            <a:ext cx="297600" cy="3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77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rgbClr val="FFDD55"/>
                </a:solidFill>
              </a:rPr>
              <a:t>29</a:t>
            </a:fld>
            <a:endParaRPr>
              <a:solidFill>
                <a:srgbClr val="FFDD55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330B85C-DE18-45CD-90F7-9C043E7623CB}"/>
              </a:ext>
            </a:extLst>
          </p:cNvPr>
          <p:cNvSpPr txBox="1"/>
          <p:nvPr/>
        </p:nvSpPr>
        <p:spPr>
          <a:xfrm>
            <a:off x="548125" y="1159263"/>
            <a:ext cx="827642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relatório vai exibir apenas os alunos enturmados ou que já foram enturmados em algum momento. </a:t>
            </a:r>
          </a:p>
          <a:p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Esses alunos aparecerão com as informações da enturmação e com os seguintes status: </a:t>
            </a:r>
          </a:p>
          <a:p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Em andamento – Aluno que está enturmado realizando a recuperação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Concluído – Aluno que concluiu a recuperação e teve fechamento lançado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Não Concluído – Aluno que está em uma turma que não está mais vigente e não teve lançamento de fechamento realizado.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2A778AC-BA5C-4AE5-B946-16E67EF1CC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767" y="3190588"/>
            <a:ext cx="8274783" cy="1428619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9BA27503-9546-4ADB-AB99-10B0726A93D1}"/>
              </a:ext>
            </a:extLst>
          </p:cNvPr>
          <p:cNvSpPr/>
          <p:nvPr/>
        </p:nvSpPr>
        <p:spPr>
          <a:xfrm>
            <a:off x="1783361" y="3866836"/>
            <a:ext cx="498797" cy="234801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85CA5742-76ED-41FC-8F70-A94A04251B56}"/>
              </a:ext>
            </a:extLst>
          </p:cNvPr>
          <p:cNvSpPr/>
          <p:nvPr/>
        </p:nvSpPr>
        <p:spPr>
          <a:xfrm>
            <a:off x="1783361" y="4243021"/>
            <a:ext cx="498797" cy="234801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C47FDE14-B460-4A62-92B8-B9E5AAB465AA}"/>
              </a:ext>
            </a:extLst>
          </p:cNvPr>
          <p:cNvSpPr/>
          <p:nvPr/>
        </p:nvSpPr>
        <p:spPr>
          <a:xfrm>
            <a:off x="2419855" y="3866836"/>
            <a:ext cx="498797" cy="234801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AA57BBE7-CB53-425D-9E1F-17E45169B1E5}"/>
              </a:ext>
            </a:extLst>
          </p:cNvPr>
          <p:cNvSpPr/>
          <p:nvPr/>
        </p:nvSpPr>
        <p:spPr>
          <a:xfrm>
            <a:off x="2407225" y="4227730"/>
            <a:ext cx="498797" cy="234801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EBE6E603-0EB1-4971-93AA-6BCDA05E329F}"/>
              </a:ext>
            </a:extLst>
          </p:cNvPr>
          <p:cNvSpPr/>
          <p:nvPr/>
        </p:nvSpPr>
        <p:spPr>
          <a:xfrm>
            <a:off x="3449516" y="3944073"/>
            <a:ext cx="498797" cy="234801"/>
          </a:xfrm>
          <a:prstGeom prst="rect">
            <a:avLst/>
          </a:prstGeom>
          <a:solidFill>
            <a:srgbClr val="E2E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7548580D-3E2B-4F80-A81E-7567E0630D8D}"/>
              </a:ext>
            </a:extLst>
          </p:cNvPr>
          <p:cNvSpPr/>
          <p:nvPr/>
        </p:nvSpPr>
        <p:spPr>
          <a:xfrm>
            <a:off x="3449515" y="4337341"/>
            <a:ext cx="498797" cy="1481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92499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/>
          <p:nvPr/>
        </p:nvSpPr>
        <p:spPr>
          <a:xfrm>
            <a:off x="0" y="5012475"/>
            <a:ext cx="9144000" cy="130800"/>
          </a:xfrm>
          <a:prstGeom prst="rect">
            <a:avLst/>
          </a:prstGeom>
          <a:solidFill>
            <a:srgbClr val="459A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7"/>
          <p:cNvSpPr/>
          <p:nvPr/>
        </p:nvSpPr>
        <p:spPr>
          <a:xfrm>
            <a:off x="8571625" y="379895"/>
            <a:ext cx="423000" cy="423000"/>
          </a:xfrm>
          <a:prstGeom prst="ellipse">
            <a:avLst/>
          </a:prstGeom>
          <a:noFill/>
          <a:ln w="9525" cap="flat" cmpd="sng">
            <a:solidFill>
              <a:srgbClr val="FFA3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2" name="Google Shape;112;p17"/>
          <p:cNvSpPr txBox="1">
            <a:spLocks noGrp="1"/>
          </p:cNvSpPr>
          <p:nvPr>
            <p:ph type="title"/>
          </p:nvPr>
        </p:nvSpPr>
        <p:spPr>
          <a:xfrm>
            <a:off x="1246200" y="272650"/>
            <a:ext cx="7111200" cy="6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4752"/>
              <a:buFont typeface="Arial"/>
              <a:buNone/>
            </a:pPr>
            <a:r>
              <a:rPr lang="pt-BR" sz="2244" b="1" dirty="0">
                <a:solidFill>
                  <a:srgbClr val="459AD6"/>
                </a:solidFill>
                <a:latin typeface="Verdana"/>
                <a:ea typeface="Verdana"/>
                <a:cs typeface="Verdana"/>
                <a:sym typeface="Verdana"/>
              </a:rPr>
              <a:t>Início</a:t>
            </a:r>
            <a:endParaRPr sz="2244" b="1" dirty="0">
              <a:solidFill>
                <a:srgbClr val="459AD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90908"/>
              <a:buFont typeface="Arial"/>
              <a:buNone/>
            </a:pPr>
            <a:r>
              <a:rPr lang="pt-BR" sz="1800" dirty="0">
                <a:solidFill>
                  <a:srgbClr val="459AD6"/>
                </a:solidFill>
                <a:latin typeface="Verdana"/>
                <a:ea typeface="Verdana"/>
                <a:cs typeface="Verdana"/>
                <a:sym typeface="Verdana"/>
              </a:rPr>
              <a:t>Regime de Progressão Parcial</a:t>
            </a:r>
            <a:endParaRPr sz="1800" dirty="0">
              <a:solidFill>
                <a:srgbClr val="459AD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14" name="Google Shape;114;p17"/>
          <p:cNvGrpSpPr/>
          <p:nvPr/>
        </p:nvGrpSpPr>
        <p:grpSpPr>
          <a:xfrm>
            <a:off x="0" y="0"/>
            <a:ext cx="9144000" cy="130813"/>
            <a:chOff x="0" y="0"/>
            <a:chExt cx="9144000" cy="346800"/>
          </a:xfrm>
        </p:grpSpPr>
        <p:sp>
          <p:nvSpPr>
            <p:cNvPr id="115" name="Google Shape;115;p17"/>
            <p:cNvSpPr/>
            <p:nvPr/>
          </p:nvSpPr>
          <p:spPr>
            <a:xfrm>
              <a:off x="0" y="0"/>
              <a:ext cx="3042000" cy="346800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7"/>
            <p:cNvSpPr/>
            <p:nvPr/>
          </p:nvSpPr>
          <p:spPr>
            <a:xfrm>
              <a:off x="3042000" y="0"/>
              <a:ext cx="3078000" cy="346800"/>
            </a:xfrm>
            <a:prstGeom prst="rect">
              <a:avLst/>
            </a:prstGeom>
            <a:solidFill>
              <a:srgbClr val="459A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7"/>
            <p:cNvSpPr/>
            <p:nvPr/>
          </p:nvSpPr>
          <p:spPr>
            <a:xfrm>
              <a:off x="6120000" y="0"/>
              <a:ext cx="3024000" cy="346800"/>
            </a:xfrm>
            <a:prstGeom prst="rect">
              <a:avLst/>
            </a:prstGeom>
            <a:solidFill>
              <a:srgbClr val="FF8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8" name="Google Shape;118;p17"/>
          <p:cNvPicPr preferRelativeResize="0"/>
          <p:nvPr/>
        </p:nvPicPr>
        <p:blipFill rotWithShape="1">
          <a:blip r:embed="rId3">
            <a:alphaModFix/>
          </a:blip>
          <a:srcRect l="25589" t="20698" r="25378" b="25453"/>
          <a:stretch/>
        </p:blipFill>
        <p:spPr>
          <a:xfrm>
            <a:off x="126925" y="272650"/>
            <a:ext cx="842400" cy="65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7"/>
          <p:cNvSpPr txBox="1">
            <a:spLocks noGrp="1"/>
          </p:cNvSpPr>
          <p:nvPr>
            <p:ph type="sldNum" idx="12"/>
          </p:nvPr>
        </p:nvSpPr>
        <p:spPr>
          <a:xfrm>
            <a:off x="8634325" y="416795"/>
            <a:ext cx="297600" cy="3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rgbClr val="FFDD55"/>
                </a:solidFill>
              </a:rPr>
              <a:t>3</a:t>
            </a:fld>
            <a:endParaRPr>
              <a:solidFill>
                <a:srgbClr val="FFDD55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213CE51-6EF6-6D32-61E5-D93EBF4B67E1}"/>
              </a:ext>
            </a:extLst>
          </p:cNvPr>
          <p:cNvSpPr txBox="1"/>
          <p:nvPr/>
        </p:nvSpPr>
        <p:spPr>
          <a:xfrm>
            <a:off x="677647" y="2244210"/>
            <a:ext cx="795667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b="0" i="0" dirty="0">
                <a:solidFill>
                  <a:schemeClr val="tx1"/>
                </a:solidFill>
                <a:effectLst/>
                <a:latin typeface="-apple-system"/>
              </a:rPr>
              <a:t>Neste tutorial, você aprenderá como realizar a enturmação, além de fazer os lançamentos de avaliação e fechamento no sistema </a:t>
            </a:r>
            <a:r>
              <a:rPr lang="pt-BR" dirty="0">
                <a:solidFill>
                  <a:schemeClr val="tx1"/>
                </a:solidFill>
                <a:latin typeface="-apple-system"/>
              </a:rPr>
              <a:t>do</a:t>
            </a:r>
            <a:r>
              <a:rPr lang="pt-BR" b="0" i="0" dirty="0">
                <a:solidFill>
                  <a:schemeClr val="tx1"/>
                </a:solidFill>
                <a:effectLst/>
                <a:latin typeface="-apple-system"/>
              </a:rPr>
              <a:t> </a:t>
            </a:r>
            <a:r>
              <a:rPr lang="pt-BR" dirty="0">
                <a:solidFill>
                  <a:schemeClr val="tx1"/>
                </a:solidFill>
                <a:latin typeface="-apple-system"/>
              </a:rPr>
              <a:t>Regime </a:t>
            </a:r>
            <a:r>
              <a:rPr lang="pt-BR" b="0" i="0" dirty="0">
                <a:solidFill>
                  <a:schemeClr val="tx1"/>
                </a:solidFill>
                <a:effectLst/>
                <a:latin typeface="-apple-system"/>
              </a:rPr>
              <a:t>de Progressão Parcial, disponível na Secretaria Escolar Digital.</a:t>
            </a:r>
            <a:endParaRPr lang="pt-BR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8"/>
          <p:cNvSpPr/>
          <p:nvPr/>
        </p:nvSpPr>
        <p:spPr>
          <a:xfrm>
            <a:off x="0" y="5012475"/>
            <a:ext cx="9144000" cy="130800"/>
          </a:xfrm>
          <a:prstGeom prst="rect">
            <a:avLst/>
          </a:prstGeom>
          <a:solidFill>
            <a:srgbClr val="459A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28"/>
          <p:cNvSpPr/>
          <p:nvPr/>
        </p:nvSpPr>
        <p:spPr>
          <a:xfrm>
            <a:off x="8571625" y="379895"/>
            <a:ext cx="423000" cy="423000"/>
          </a:xfrm>
          <a:prstGeom prst="ellipse">
            <a:avLst/>
          </a:prstGeom>
          <a:noFill/>
          <a:ln w="9525" cap="flat" cmpd="sng">
            <a:solidFill>
              <a:srgbClr val="FFA3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4" name="Google Shape;294;p28"/>
          <p:cNvSpPr txBox="1">
            <a:spLocks noGrp="1"/>
          </p:cNvSpPr>
          <p:nvPr>
            <p:ph type="title"/>
          </p:nvPr>
        </p:nvSpPr>
        <p:spPr>
          <a:xfrm>
            <a:off x="1246200" y="272650"/>
            <a:ext cx="7111200" cy="6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4752"/>
              <a:buFont typeface="Arial"/>
              <a:buNone/>
            </a:pPr>
            <a:r>
              <a:rPr lang="pt-BR" sz="2244" b="1" dirty="0">
                <a:solidFill>
                  <a:srgbClr val="459AD6"/>
                </a:solidFill>
                <a:latin typeface="Verdana"/>
                <a:ea typeface="Verdana"/>
                <a:cs typeface="Verdana"/>
                <a:sym typeface="Verdana"/>
              </a:rPr>
              <a:t>Informações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90908"/>
              <a:buFont typeface="Arial"/>
              <a:buNone/>
            </a:pPr>
            <a:r>
              <a:rPr lang="pt-BR" sz="1466" dirty="0">
                <a:solidFill>
                  <a:srgbClr val="459AD6"/>
                </a:solidFill>
                <a:latin typeface="Verdana"/>
                <a:ea typeface="Verdana"/>
                <a:cs typeface="Verdana"/>
                <a:sym typeface="Verdana"/>
              </a:rPr>
              <a:t>Portal de Atendimento</a:t>
            </a:r>
          </a:p>
        </p:txBody>
      </p:sp>
      <p:grpSp>
        <p:nvGrpSpPr>
          <p:cNvPr id="295" name="Google Shape;295;p28"/>
          <p:cNvGrpSpPr/>
          <p:nvPr/>
        </p:nvGrpSpPr>
        <p:grpSpPr>
          <a:xfrm>
            <a:off x="0" y="0"/>
            <a:ext cx="9144000" cy="130813"/>
            <a:chOff x="0" y="0"/>
            <a:chExt cx="9144000" cy="346800"/>
          </a:xfrm>
        </p:grpSpPr>
        <p:sp>
          <p:nvSpPr>
            <p:cNvPr id="296" name="Google Shape;296;p28"/>
            <p:cNvSpPr/>
            <p:nvPr/>
          </p:nvSpPr>
          <p:spPr>
            <a:xfrm>
              <a:off x="0" y="0"/>
              <a:ext cx="3042000" cy="346800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8"/>
            <p:cNvSpPr/>
            <p:nvPr/>
          </p:nvSpPr>
          <p:spPr>
            <a:xfrm>
              <a:off x="3042000" y="0"/>
              <a:ext cx="3078000" cy="346800"/>
            </a:xfrm>
            <a:prstGeom prst="rect">
              <a:avLst/>
            </a:prstGeom>
            <a:solidFill>
              <a:srgbClr val="459A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8"/>
            <p:cNvSpPr/>
            <p:nvPr/>
          </p:nvSpPr>
          <p:spPr>
            <a:xfrm>
              <a:off x="6120000" y="0"/>
              <a:ext cx="3024000" cy="346800"/>
            </a:xfrm>
            <a:prstGeom prst="rect">
              <a:avLst/>
            </a:prstGeom>
            <a:solidFill>
              <a:srgbClr val="FF8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99" name="Google Shape;299;p28"/>
          <p:cNvPicPr preferRelativeResize="0"/>
          <p:nvPr/>
        </p:nvPicPr>
        <p:blipFill rotWithShape="1">
          <a:blip r:embed="rId3">
            <a:alphaModFix/>
          </a:blip>
          <a:srcRect l="25589" t="20698" r="25378" b="25453"/>
          <a:stretch/>
        </p:blipFill>
        <p:spPr>
          <a:xfrm>
            <a:off x="126925" y="272650"/>
            <a:ext cx="842400" cy="651600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28"/>
          <p:cNvSpPr txBox="1">
            <a:spLocks noGrp="1"/>
          </p:cNvSpPr>
          <p:nvPr>
            <p:ph type="sldNum" idx="12"/>
          </p:nvPr>
        </p:nvSpPr>
        <p:spPr>
          <a:xfrm>
            <a:off x="8599525" y="416800"/>
            <a:ext cx="364500" cy="3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rgbClr val="FFDD55"/>
                </a:solidFill>
              </a:rPr>
              <a:t>30</a:t>
            </a:fld>
            <a:endParaRPr>
              <a:solidFill>
                <a:srgbClr val="FFDD55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A9A9050-E0B0-1232-D423-4FFADD93AD6E}"/>
              </a:ext>
            </a:extLst>
          </p:cNvPr>
          <p:cNvSpPr txBox="1"/>
          <p:nvPr/>
        </p:nvSpPr>
        <p:spPr>
          <a:xfrm>
            <a:off x="126925" y="1325424"/>
            <a:ext cx="8867700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pt-BR" b="1" i="0" u="none" strike="noStrike" dirty="0">
              <a:solidFill>
                <a:srgbClr val="FFFFFF"/>
              </a:solidFill>
              <a:effectLst/>
              <a:latin typeface="Calibri" panose="020F0502020204030204" pitchFamily="34" charset="0"/>
            </a:endParaRPr>
          </a:p>
          <a:p>
            <a:endParaRPr lang="pt-BR" b="1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algn="ctr"/>
            <a:r>
              <a:rPr lang="pt-BR" b="1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Em casos de dúvidas ou problemas, sugerimos que registre uma ocorrência no nosso portal de Atendimento, através do link https://atendimento.educação.sp.gov.br.</a:t>
            </a:r>
            <a:r>
              <a:rPr lang="pt-B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pt-BR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22C457A-A85B-50DA-8C08-CC7D2E7F7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787" y="1446779"/>
            <a:ext cx="352425" cy="342900"/>
          </a:xfrm>
          <a:prstGeom prst="rect">
            <a:avLst/>
          </a:prstGeom>
          <a:solidFill>
            <a:srgbClr val="FFC000"/>
          </a:solidFill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/>
          <p:nvPr/>
        </p:nvSpPr>
        <p:spPr>
          <a:xfrm>
            <a:off x="0" y="-150"/>
            <a:ext cx="9144000" cy="5143500"/>
          </a:xfrm>
          <a:prstGeom prst="rect">
            <a:avLst/>
          </a:prstGeom>
          <a:solidFill>
            <a:srgbClr val="459A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1" name="Google Shape;331;p29"/>
          <p:cNvPicPr preferRelativeResize="0"/>
          <p:nvPr/>
        </p:nvPicPr>
        <p:blipFill rotWithShape="1">
          <a:blip r:embed="rId3">
            <a:alphaModFix amt="10000"/>
          </a:blip>
          <a:srcRect t="5089" b="10515"/>
          <a:stretch/>
        </p:blipFill>
        <p:spPr>
          <a:xfrm>
            <a:off x="0" y="-15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29"/>
          <p:cNvSpPr txBox="1"/>
          <p:nvPr/>
        </p:nvSpPr>
        <p:spPr>
          <a:xfrm>
            <a:off x="2305050" y="3144225"/>
            <a:ext cx="6479100" cy="7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pt-BR" sz="22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OBRIGADO</a:t>
            </a:r>
            <a:endParaRPr sz="20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333" name="Google Shape;333;p29"/>
          <p:cNvCxnSpPr/>
          <p:nvPr/>
        </p:nvCxnSpPr>
        <p:spPr>
          <a:xfrm>
            <a:off x="2190750" y="3268575"/>
            <a:ext cx="0" cy="4908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/>
          <p:nvPr/>
        </p:nvSpPr>
        <p:spPr>
          <a:xfrm>
            <a:off x="0" y="5012475"/>
            <a:ext cx="9144000" cy="130800"/>
          </a:xfrm>
          <a:prstGeom prst="rect">
            <a:avLst/>
          </a:prstGeom>
          <a:solidFill>
            <a:srgbClr val="459A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9"/>
          <p:cNvSpPr/>
          <p:nvPr/>
        </p:nvSpPr>
        <p:spPr>
          <a:xfrm>
            <a:off x="8571625" y="379895"/>
            <a:ext cx="423000" cy="423000"/>
          </a:xfrm>
          <a:prstGeom prst="ellipse">
            <a:avLst/>
          </a:prstGeom>
          <a:noFill/>
          <a:ln w="9525" cap="flat" cmpd="sng">
            <a:solidFill>
              <a:srgbClr val="FFA3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6" name="Google Shape;146;p19"/>
          <p:cNvSpPr txBox="1">
            <a:spLocks noGrp="1"/>
          </p:cNvSpPr>
          <p:nvPr>
            <p:ph type="title"/>
          </p:nvPr>
        </p:nvSpPr>
        <p:spPr>
          <a:xfrm>
            <a:off x="1246200" y="272650"/>
            <a:ext cx="7111200" cy="6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4752"/>
              <a:buFont typeface="Arial"/>
              <a:buNone/>
            </a:pPr>
            <a:r>
              <a:rPr lang="pt-BR" sz="2244" b="1" dirty="0">
                <a:solidFill>
                  <a:srgbClr val="459AD6"/>
                </a:solidFill>
                <a:latin typeface="Verdana"/>
                <a:ea typeface="Verdana"/>
                <a:cs typeface="Verdana"/>
                <a:sym typeface="Verdana"/>
              </a:rPr>
              <a:t>Enturmação</a:t>
            </a:r>
            <a:endParaRPr sz="2244" b="1" dirty="0">
              <a:solidFill>
                <a:srgbClr val="459AD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90908"/>
              <a:buFont typeface="Arial"/>
              <a:buNone/>
            </a:pPr>
            <a:r>
              <a:rPr lang="pt-BR" sz="1800" dirty="0">
                <a:solidFill>
                  <a:srgbClr val="459AD6"/>
                </a:solidFill>
                <a:latin typeface="Verdana"/>
                <a:ea typeface="Verdana"/>
                <a:cs typeface="Verdana"/>
                <a:sym typeface="Verdana"/>
              </a:rPr>
              <a:t>Regime de Progressão Parcial</a:t>
            </a:r>
            <a:endParaRPr sz="1800" dirty="0">
              <a:solidFill>
                <a:srgbClr val="459AD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48" name="Google Shape;148;p19"/>
          <p:cNvGrpSpPr/>
          <p:nvPr/>
        </p:nvGrpSpPr>
        <p:grpSpPr>
          <a:xfrm>
            <a:off x="0" y="0"/>
            <a:ext cx="9144000" cy="130813"/>
            <a:chOff x="0" y="0"/>
            <a:chExt cx="9144000" cy="346800"/>
          </a:xfrm>
        </p:grpSpPr>
        <p:sp>
          <p:nvSpPr>
            <p:cNvPr id="149" name="Google Shape;149;p19"/>
            <p:cNvSpPr/>
            <p:nvPr/>
          </p:nvSpPr>
          <p:spPr>
            <a:xfrm>
              <a:off x="0" y="0"/>
              <a:ext cx="3042000" cy="346800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9"/>
            <p:cNvSpPr/>
            <p:nvPr/>
          </p:nvSpPr>
          <p:spPr>
            <a:xfrm>
              <a:off x="3042000" y="0"/>
              <a:ext cx="3078000" cy="346800"/>
            </a:xfrm>
            <a:prstGeom prst="rect">
              <a:avLst/>
            </a:prstGeom>
            <a:solidFill>
              <a:srgbClr val="459A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9"/>
            <p:cNvSpPr/>
            <p:nvPr/>
          </p:nvSpPr>
          <p:spPr>
            <a:xfrm>
              <a:off x="6120000" y="0"/>
              <a:ext cx="3024000" cy="346800"/>
            </a:xfrm>
            <a:prstGeom prst="rect">
              <a:avLst/>
            </a:prstGeom>
            <a:solidFill>
              <a:srgbClr val="FF8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2" name="Google Shape;152;p19"/>
          <p:cNvPicPr preferRelativeResize="0"/>
          <p:nvPr/>
        </p:nvPicPr>
        <p:blipFill rotWithShape="1">
          <a:blip r:embed="rId3">
            <a:alphaModFix/>
          </a:blip>
          <a:srcRect l="25589" t="20698" r="25378" b="25453"/>
          <a:stretch/>
        </p:blipFill>
        <p:spPr>
          <a:xfrm>
            <a:off x="126925" y="272650"/>
            <a:ext cx="842400" cy="65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9"/>
          <p:cNvSpPr txBox="1">
            <a:spLocks noGrp="1"/>
          </p:cNvSpPr>
          <p:nvPr>
            <p:ph type="sldNum" idx="12"/>
          </p:nvPr>
        </p:nvSpPr>
        <p:spPr>
          <a:xfrm>
            <a:off x="8634325" y="416795"/>
            <a:ext cx="297600" cy="3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rgbClr val="FFDD55"/>
                </a:solidFill>
              </a:rPr>
              <a:t>4</a:t>
            </a:fld>
            <a:endParaRPr>
              <a:solidFill>
                <a:srgbClr val="FFDD55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330B85C-DE18-45CD-90F7-9C043E7623CB}"/>
              </a:ext>
            </a:extLst>
          </p:cNvPr>
          <p:cNvSpPr txBox="1"/>
          <p:nvPr/>
        </p:nvSpPr>
        <p:spPr>
          <a:xfrm>
            <a:off x="548125" y="1417496"/>
            <a:ext cx="827642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Para realizar a enturmação dos alunos em recuperação: </a:t>
            </a:r>
          </a:p>
          <a:p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Acesse a tela de enturmação em: Diário de Classe &gt; Recuperação de Progressão Parcial &gt; Enturmação RPP</a:t>
            </a:r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622F9C6-84F3-431A-8A2F-F0FEDAD629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280" y="2440960"/>
            <a:ext cx="3495675" cy="46672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911923A6-B508-4272-834D-4CB6412122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8478" y="2900279"/>
            <a:ext cx="3400425" cy="885825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817D08A3-D528-491A-990A-7CD067191F18}"/>
              </a:ext>
            </a:extLst>
          </p:cNvPr>
          <p:cNvSpPr/>
          <p:nvPr/>
        </p:nvSpPr>
        <p:spPr>
          <a:xfrm>
            <a:off x="2358478" y="3319379"/>
            <a:ext cx="3400425" cy="4667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/>
          <p:nvPr/>
        </p:nvSpPr>
        <p:spPr>
          <a:xfrm>
            <a:off x="0" y="5012475"/>
            <a:ext cx="9144000" cy="130800"/>
          </a:xfrm>
          <a:prstGeom prst="rect">
            <a:avLst/>
          </a:prstGeom>
          <a:solidFill>
            <a:srgbClr val="459A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9"/>
          <p:cNvSpPr/>
          <p:nvPr/>
        </p:nvSpPr>
        <p:spPr>
          <a:xfrm>
            <a:off x="8571625" y="379895"/>
            <a:ext cx="423000" cy="423000"/>
          </a:xfrm>
          <a:prstGeom prst="ellipse">
            <a:avLst/>
          </a:prstGeom>
          <a:noFill/>
          <a:ln w="9525" cap="flat" cmpd="sng">
            <a:solidFill>
              <a:srgbClr val="FFA3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6" name="Google Shape;146;p19"/>
          <p:cNvSpPr txBox="1">
            <a:spLocks noGrp="1"/>
          </p:cNvSpPr>
          <p:nvPr>
            <p:ph type="title"/>
          </p:nvPr>
        </p:nvSpPr>
        <p:spPr>
          <a:xfrm>
            <a:off x="1246200" y="272650"/>
            <a:ext cx="7111200" cy="6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4752"/>
              <a:buFont typeface="Arial"/>
              <a:buNone/>
            </a:pPr>
            <a:r>
              <a:rPr lang="pt-BR" sz="2244" b="1" dirty="0">
                <a:solidFill>
                  <a:srgbClr val="459AD6"/>
                </a:solidFill>
                <a:latin typeface="Verdana"/>
                <a:ea typeface="Verdana"/>
                <a:cs typeface="Verdana"/>
                <a:sym typeface="Verdana"/>
              </a:rPr>
              <a:t>Enturmação</a:t>
            </a:r>
            <a:endParaRPr sz="2244" b="1" dirty="0">
              <a:solidFill>
                <a:srgbClr val="459AD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90908"/>
              <a:buFont typeface="Arial"/>
              <a:buNone/>
            </a:pPr>
            <a:r>
              <a:rPr lang="pt-BR" sz="1800" dirty="0">
                <a:solidFill>
                  <a:srgbClr val="459AD6"/>
                </a:solidFill>
                <a:latin typeface="Verdana"/>
                <a:ea typeface="Verdana"/>
                <a:cs typeface="Verdana"/>
                <a:sym typeface="Verdana"/>
              </a:rPr>
              <a:t>Regime de Progressão Parcial</a:t>
            </a:r>
            <a:endParaRPr sz="1800" dirty="0">
              <a:solidFill>
                <a:srgbClr val="459AD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48" name="Google Shape;148;p19"/>
          <p:cNvGrpSpPr/>
          <p:nvPr/>
        </p:nvGrpSpPr>
        <p:grpSpPr>
          <a:xfrm>
            <a:off x="0" y="0"/>
            <a:ext cx="9144000" cy="130813"/>
            <a:chOff x="0" y="0"/>
            <a:chExt cx="9144000" cy="346800"/>
          </a:xfrm>
        </p:grpSpPr>
        <p:sp>
          <p:nvSpPr>
            <p:cNvPr id="149" name="Google Shape;149;p19"/>
            <p:cNvSpPr/>
            <p:nvPr/>
          </p:nvSpPr>
          <p:spPr>
            <a:xfrm>
              <a:off x="0" y="0"/>
              <a:ext cx="3042000" cy="346800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9"/>
            <p:cNvSpPr/>
            <p:nvPr/>
          </p:nvSpPr>
          <p:spPr>
            <a:xfrm>
              <a:off x="3042000" y="0"/>
              <a:ext cx="3078000" cy="346800"/>
            </a:xfrm>
            <a:prstGeom prst="rect">
              <a:avLst/>
            </a:prstGeom>
            <a:solidFill>
              <a:srgbClr val="459A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9"/>
            <p:cNvSpPr/>
            <p:nvPr/>
          </p:nvSpPr>
          <p:spPr>
            <a:xfrm>
              <a:off x="6120000" y="0"/>
              <a:ext cx="3024000" cy="346800"/>
            </a:xfrm>
            <a:prstGeom prst="rect">
              <a:avLst/>
            </a:prstGeom>
            <a:solidFill>
              <a:srgbClr val="FF8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2" name="Google Shape;152;p19"/>
          <p:cNvPicPr preferRelativeResize="0"/>
          <p:nvPr/>
        </p:nvPicPr>
        <p:blipFill rotWithShape="1">
          <a:blip r:embed="rId3">
            <a:alphaModFix/>
          </a:blip>
          <a:srcRect l="25589" t="20698" r="25378" b="25453"/>
          <a:stretch/>
        </p:blipFill>
        <p:spPr>
          <a:xfrm>
            <a:off x="126925" y="272650"/>
            <a:ext cx="842400" cy="65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9"/>
          <p:cNvSpPr txBox="1">
            <a:spLocks noGrp="1"/>
          </p:cNvSpPr>
          <p:nvPr>
            <p:ph type="sldNum" idx="12"/>
          </p:nvPr>
        </p:nvSpPr>
        <p:spPr>
          <a:xfrm>
            <a:off x="8634325" y="416795"/>
            <a:ext cx="297600" cy="3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rgbClr val="FFDD55"/>
                </a:solidFill>
              </a:rPr>
              <a:t>5</a:t>
            </a:fld>
            <a:endParaRPr>
              <a:solidFill>
                <a:srgbClr val="FFDD55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330B85C-DE18-45CD-90F7-9C043E7623CB}"/>
              </a:ext>
            </a:extLst>
          </p:cNvPr>
          <p:cNvSpPr txBox="1"/>
          <p:nvPr/>
        </p:nvSpPr>
        <p:spPr>
          <a:xfrm>
            <a:off x="548125" y="1139785"/>
            <a:ext cx="82764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/>
              <a:t> Para criar uma turma de recuperação, clique no botão cadastrar.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D9512A8-BBBA-4121-8D31-AD574B9F35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771" y="1769546"/>
            <a:ext cx="8496457" cy="2043592"/>
          </a:xfrm>
          <a:prstGeom prst="rect">
            <a:avLst/>
          </a:prstGeom>
        </p:spPr>
      </p:pic>
      <p:sp>
        <p:nvSpPr>
          <p:cNvPr id="5" name="Seta: para a Direita 4">
            <a:extLst>
              <a:ext uri="{FF2B5EF4-FFF2-40B4-BE49-F238E27FC236}">
                <a16:creationId xmlns:a16="http://schemas.microsoft.com/office/drawing/2014/main" id="{AE40F885-8255-4DC3-AABC-6870E11E7781}"/>
              </a:ext>
            </a:extLst>
          </p:cNvPr>
          <p:cNvSpPr/>
          <p:nvPr/>
        </p:nvSpPr>
        <p:spPr>
          <a:xfrm>
            <a:off x="7868450" y="2152235"/>
            <a:ext cx="376518" cy="17477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D23E87A0-9B91-4361-ABC0-1AB7B9363025}"/>
              </a:ext>
            </a:extLst>
          </p:cNvPr>
          <p:cNvSpPr/>
          <p:nvPr/>
        </p:nvSpPr>
        <p:spPr>
          <a:xfrm>
            <a:off x="3780545" y="3219610"/>
            <a:ext cx="875979" cy="122945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CCD527D1-3F6D-43AD-BBB7-35747D408116}"/>
              </a:ext>
            </a:extLst>
          </p:cNvPr>
          <p:cNvSpPr/>
          <p:nvPr/>
        </p:nvSpPr>
        <p:spPr>
          <a:xfrm>
            <a:off x="3780544" y="2783945"/>
            <a:ext cx="875979" cy="122945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7001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/>
          <p:nvPr/>
        </p:nvSpPr>
        <p:spPr>
          <a:xfrm>
            <a:off x="0" y="5012475"/>
            <a:ext cx="9144000" cy="130800"/>
          </a:xfrm>
          <a:prstGeom prst="rect">
            <a:avLst/>
          </a:prstGeom>
          <a:solidFill>
            <a:srgbClr val="459A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9"/>
          <p:cNvSpPr/>
          <p:nvPr/>
        </p:nvSpPr>
        <p:spPr>
          <a:xfrm>
            <a:off x="8571625" y="379895"/>
            <a:ext cx="423000" cy="423000"/>
          </a:xfrm>
          <a:prstGeom prst="ellipse">
            <a:avLst/>
          </a:prstGeom>
          <a:noFill/>
          <a:ln w="9525" cap="flat" cmpd="sng">
            <a:solidFill>
              <a:srgbClr val="FFA3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6" name="Google Shape;146;p19"/>
          <p:cNvSpPr txBox="1">
            <a:spLocks noGrp="1"/>
          </p:cNvSpPr>
          <p:nvPr>
            <p:ph type="title"/>
          </p:nvPr>
        </p:nvSpPr>
        <p:spPr>
          <a:xfrm>
            <a:off x="1246200" y="272650"/>
            <a:ext cx="7111200" cy="6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4752"/>
              <a:buFont typeface="Arial"/>
              <a:buNone/>
            </a:pPr>
            <a:r>
              <a:rPr lang="pt-BR" sz="2244" b="1" dirty="0">
                <a:solidFill>
                  <a:srgbClr val="459AD6"/>
                </a:solidFill>
                <a:latin typeface="Verdana"/>
                <a:ea typeface="Verdana"/>
                <a:cs typeface="Verdana"/>
                <a:sym typeface="Verdana"/>
              </a:rPr>
              <a:t>Enturmação</a:t>
            </a:r>
            <a:endParaRPr sz="2244" b="1" dirty="0">
              <a:solidFill>
                <a:srgbClr val="459AD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90908"/>
              <a:buFont typeface="Arial"/>
              <a:buNone/>
            </a:pPr>
            <a:r>
              <a:rPr lang="pt-BR" sz="1800" dirty="0">
                <a:solidFill>
                  <a:srgbClr val="459AD6"/>
                </a:solidFill>
                <a:latin typeface="Verdana"/>
                <a:ea typeface="Verdana"/>
                <a:cs typeface="Verdana"/>
                <a:sym typeface="Verdana"/>
              </a:rPr>
              <a:t>Regime de Progressão Parcial</a:t>
            </a:r>
            <a:endParaRPr sz="1800" dirty="0">
              <a:solidFill>
                <a:srgbClr val="459AD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48" name="Google Shape;148;p19"/>
          <p:cNvGrpSpPr/>
          <p:nvPr/>
        </p:nvGrpSpPr>
        <p:grpSpPr>
          <a:xfrm>
            <a:off x="0" y="0"/>
            <a:ext cx="9144000" cy="130813"/>
            <a:chOff x="0" y="0"/>
            <a:chExt cx="9144000" cy="346800"/>
          </a:xfrm>
        </p:grpSpPr>
        <p:sp>
          <p:nvSpPr>
            <p:cNvPr id="149" name="Google Shape;149;p19"/>
            <p:cNvSpPr/>
            <p:nvPr/>
          </p:nvSpPr>
          <p:spPr>
            <a:xfrm>
              <a:off x="0" y="0"/>
              <a:ext cx="3042000" cy="346800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9"/>
            <p:cNvSpPr/>
            <p:nvPr/>
          </p:nvSpPr>
          <p:spPr>
            <a:xfrm>
              <a:off x="3042000" y="0"/>
              <a:ext cx="3078000" cy="346800"/>
            </a:xfrm>
            <a:prstGeom prst="rect">
              <a:avLst/>
            </a:prstGeom>
            <a:solidFill>
              <a:srgbClr val="459A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9"/>
            <p:cNvSpPr/>
            <p:nvPr/>
          </p:nvSpPr>
          <p:spPr>
            <a:xfrm>
              <a:off x="6120000" y="0"/>
              <a:ext cx="3024000" cy="346800"/>
            </a:xfrm>
            <a:prstGeom prst="rect">
              <a:avLst/>
            </a:prstGeom>
            <a:solidFill>
              <a:srgbClr val="FF8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2" name="Google Shape;152;p19"/>
          <p:cNvPicPr preferRelativeResize="0"/>
          <p:nvPr/>
        </p:nvPicPr>
        <p:blipFill rotWithShape="1">
          <a:blip r:embed="rId3">
            <a:alphaModFix/>
          </a:blip>
          <a:srcRect l="25589" t="20698" r="25378" b="25453"/>
          <a:stretch/>
        </p:blipFill>
        <p:spPr>
          <a:xfrm>
            <a:off x="126925" y="272650"/>
            <a:ext cx="842400" cy="65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9"/>
          <p:cNvSpPr txBox="1">
            <a:spLocks noGrp="1"/>
          </p:cNvSpPr>
          <p:nvPr>
            <p:ph type="sldNum" idx="12"/>
          </p:nvPr>
        </p:nvSpPr>
        <p:spPr>
          <a:xfrm>
            <a:off x="8634325" y="416795"/>
            <a:ext cx="297600" cy="3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rgbClr val="FFDD55"/>
                </a:solidFill>
              </a:rPr>
              <a:t>6</a:t>
            </a:fld>
            <a:endParaRPr>
              <a:solidFill>
                <a:srgbClr val="FFDD55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330B85C-DE18-45CD-90F7-9C043E7623CB}"/>
              </a:ext>
            </a:extLst>
          </p:cNvPr>
          <p:cNvSpPr txBox="1"/>
          <p:nvPr/>
        </p:nvSpPr>
        <p:spPr>
          <a:xfrm>
            <a:off x="442787" y="807950"/>
            <a:ext cx="827642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/>
              <a:t>O sistema exibirá uma tela com alguns campos que precisam ser preenchidos. Dependendo da escolha do tipo de ensino, aparecerão mais campos. </a:t>
            </a:r>
          </a:p>
          <a:p>
            <a:endParaRPr lang="pt-BR" dirty="0"/>
          </a:p>
          <a:p>
            <a:r>
              <a:rPr lang="pt-BR" dirty="0"/>
              <a:t>Novo Ensino Médio: </a:t>
            </a:r>
          </a:p>
          <a:p>
            <a:r>
              <a:rPr lang="pt-BR" dirty="0"/>
              <a:t> </a:t>
            </a:r>
          </a:p>
        </p:txBody>
      </p: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111575DC-4100-4B89-BA57-5DAFFF4E149D}"/>
              </a:ext>
            </a:extLst>
          </p:cNvPr>
          <p:cNvCxnSpPr/>
          <p:nvPr/>
        </p:nvCxnSpPr>
        <p:spPr>
          <a:xfrm>
            <a:off x="1793930" y="2212954"/>
            <a:ext cx="187490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D993543E-CD91-4787-9B46-086A29F9ED34}"/>
              </a:ext>
            </a:extLst>
          </p:cNvPr>
          <p:cNvSpPr txBox="1"/>
          <p:nvPr/>
        </p:nvSpPr>
        <p:spPr>
          <a:xfrm>
            <a:off x="3771207" y="2108773"/>
            <a:ext cx="304083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dirty="0"/>
              <a:t>Série em que o aluno ficou de recuperação</a:t>
            </a:r>
          </a:p>
        </p:txBody>
      </p: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91EBDDB7-641E-4C43-B9AF-79F39B33A041}"/>
              </a:ext>
            </a:extLst>
          </p:cNvPr>
          <p:cNvCxnSpPr>
            <a:cxnSpLocks/>
          </p:cNvCxnSpPr>
          <p:nvPr/>
        </p:nvCxnSpPr>
        <p:spPr>
          <a:xfrm>
            <a:off x="3275067" y="2670944"/>
            <a:ext cx="113278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366CF617-F440-4E63-90EA-C8E3201E081A}"/>
              </a:ext>
            </a:extLst>
          </p:cNvPr>
          <p:cNvSpPr txBox="1"/>
          <p:nvPr/>
        </p:nvSpPr>
        <p:spPr>
          <a:xfrm>
            <a:off x="4407854" y="2557988"/>
            <a:ext cx="320604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dirty="0"/>
              <a:t>Disciplina em que os alunos ficaram de recuperação</a:t>
            </a:r>
          </a:p>
        </p:txBody>
      </p:sp>
      <p:cxnSp>
        <p:nvCxnSpPr>
          <p:cNvPr id="35" name="Conector de Seta Reta 34">
            <a:extLst>
              <a:ext uri="{FF2B5EF4-FFF2-40B4-BE49-F238E27FC236}">
                <a16:creationId xmlns:a16="http://schemas.microsoft.com/office/drawing/2014/main" id="{C0596357-4483-454C-B60C-A75A70236896}"/>
              </a:ext>
            </a:extLst>
          </p:cNvPr>
          <p:cNvCxnSpPr>
            <a:cxnSpLocks/>
          </p:cNvCxnSpPr>
          <p:nvPr/>
        </p:nvCxnSpPr>
        <p:spPr>
          <a:xfrm>
            <a:off x="2428823" y="3227670"/>
            <a:ext cx="117897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9109FC5F-954D-4FC6-8DF7-5680929F24F2}"/>
              </a:ext>
            </a:extLst>
          </p:cNvPr>
          <p:cNvSpPr txBox="1"/>
          <p:nvPr/>
        </p:nvSpPr>
        <p:spPr>
          <a:xfrm>
            <a:off x="3607801" y="3115637"/>
            <a:ext cx="503274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dirty="0"/>
              <a:t>Professor da recuperação. No momento só teremos a opção </a:t>
            </a:r>
            <a:r>
              <a:rPr lang="pt-BR" sz="1000" b="1" dirty="0"/>
              <a:t>“Trio Gestor”</a:t>
            </a:r>
          </a:p>
        </p:txBody>
      </p:sp>
      <p:cxnSp>
        <p:nvCxnSpPr>
          <p:cNvPr id="39" name="Conector de Seta Reta 38">
            <a:extLst>
              <a:ext uri="{FF2B5EF4-FFF2-40B4-BE49-F238E27FC236}">
                <a16:creationId xmlns:a16="http://schemas.microsoft.com/office/drawing/2014/main" id="{AA02B190-5FE9-40FA-AD97-B692B181D0A3}"/>
              </a:ext>
            </a:extLst>
          </p:cNvPr>
          <p:cNvCxnSpPr>
            <a:cxnSpLocks/>
          </p:cNvCxnSpPr>
          <p:nvPr/>
        </p:nvCxnSpPr>
        <p:spPr>
          <a:xfrm>
            <a:off x="2557224" y="3714024"/>
            <a:ext cx="71784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B0F22BC6-326B-47FB-95E6-83DAC721E8B3}"/>
              </a:ext>
            </a:extLst>
          </p:cNvPr>
          <p:cNvSpPr txBox="1"/>
          <p:nvPr/>
        </p:nvSpPr>
        <p:spPr>
          <a:xfrm>
            <a:off x="3340834" y="3610876"/>
            <a:ext cx="339770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dirty="0"/>
              <a:t>Nome para a enturmação, de no máximo 3 caracteres</a:t>
            </a:r>
          </a:p>
        </p:txBody>
      </p:sp>
      <p:sp>
        <p:nvSpPr>
          <p:cNvPr id="27" name="Chave Direita 26">
            <a:extLst>
              <a:ext uri="{FF2B5EF4-FFF2-40B4-BE49-F238E27FC236}">
                <a16:creationId xmlns:a16="http://schemas.microsoft.com/office/drawing/2014/main" id="{A8F966CA-28EA-4E10-BDA2-09444C6FD231}"/>
              </a:ext>
            </a:extLst>
          </p:cNvPr>
          <p:cNvSpPr/>
          <p:nvPr/>
        </p:nvSpPr>
        <p:spPr>
          <a:xfrm>
            <a:off x="3106739" y="4150220"/>
            <a:ext cx="278546" cy="415692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2204A21D-D389-4F45-A447-B474D285EE1B}"/>
              </a:ext>
            </a:extLst>
          </p:cNvPr>
          <p:cNvSpPr txBox="1"/>
          <p:nvPr/>
        </p:nvSpPr>
        <p:spPr>
          <a:xfrm>
            <a:off x="3395358" y="4234955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dirty="0"/>
              <a:t>Inicio e fim da vigência da turma. (As datas inseridas são apenas para exemplo) </a:t>
            </a:r>
          </a:p>
        </p:txBody>
      </p:sp>
      <p:pic>
        <p:nvPicPr>
          <p:cNvPr id="31" name="Imagem 30">
            <a:extLst>
              <a:ext uri="{FF2B5EF4-FFF2-40B4-BE49-F238E27FC236}">
                <a16:creationId xmlns:a16="http://schemas.microsoft.com/office/drawing/2014/main" id="{84AF0FBD-449D-4126-8269-7189534DFE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7568" b="17292"/>
          <a:stretch/>
        </p:blipFill>
        <p:spPr>
          <a:xfrm>
            <a:off x="381944" y="2073544"/>
            <a:ext cx="1356739" cy="299359"/>
          </a:xfrm>
          <a:prstGeom prst="rect">
            <a:avLst/>
          </a:prstGeom>
        </p:spPr>
      </p:pic>
      <p:pic>
        <p:nvPicPr>
          <p:cNvPr id="34" name="Imagem 33">
            <a:extLst>
              <a:ext uri="{FF2B5EF4-FFF2-40B4-BE49-F238E27FC236}">
                <a16:creationId xmlns:a16="http://schemas.microsoft.com/office/drawing/2014/main" id="{7CA06CC1-D704-49F6-9206-5CE1C0D36E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559" y="2498537"/>
            <a:ext cx="2962275" cy="400050"/>
          </a:xfrm>
          <a:prstGeom prst="rect">
            <a:avLst/>
          </a:prstGeom>
        </p:spPr>
      </p:pic>
      <p:pic>
        <p:nvPicPr>
          <p:cNvPr id="40" name="Imagem 39">
            <a:extLst>
              <a:ext uri="{FF2B5EF4-FFF2-40B4-BE49-F238E27FC236}">
                <a16:creationId xmlns:a16="http://schemas.microsoft.com/office/drawing/2014/main" id="{02BA6685-B380-40B7-A754-2712709476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559" y="3025318"/>
            <a:ext cx="1990725" cy="371475"/>
          </a:xfrm>
          <a:prstGeom prst="rect">
            <a:avLst/>
          </a:prstGeom>
        </p:spPr>
      </p:pic>
      <p:pic>
        <p:nvPicPr>
          <p:cNvPr id="45" name="Imagem 44">
            <a:extLst>
              <a:ext uri="{FF2B5EF4-FFF2-40B4-BE49-F238E27FC236}">
                <a16:creationId xmlns:a16="http://schemas.microsoft.com/office/drawing/2014/main" id="{592D08B2-49E5-46A7-BFAF-1EE2341DCC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703" y="3523524"/>
            <a:ext cx="2085975" cy="381000"/>
          </a:xfrm>
          <a:prstGeom prst="rect">
            <a:avLst/>
          </a:prstGeom>
        </p:spPr>
      </p:pic>
      <p:pic>
        <p:nvPicPr>
          <p:cNvPr id="49" name="Imagem 48">
            <a:extLst>
              <a:ext uri="{FF2B5EF4-FFF2-40B4-BE49-F238E27FC236}">
                <a16:creationId xmlns:a16="http://schemas.microsoft.com/office/drawing/2014/main" id="{32F1B4B1-7567-44EF-8A3D-C2C165911C1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205" r="13286"/>
          <a:stretch/>
        </p:blipFill>
        <p:spPr>
          <a:xfrm>
            <a:off x="552730" y="4053965"/>
            <a:ext cx="2543936" cy="61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374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/>
          <p:nvPr/>
        </p:nvSpPr>
        <p:spPr>
          <a:xfrm>
            <a:off x="0" y="5012475"/>
            <a:ext cx="9144000" cy="130800"/>
          </a:xfrm>
          <a:prstGeom prst="rect">
            <a:avLst/>
          </a:prstGeom>
          <a:solidFill>
            <a:srgbClr val="459A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9"/>
          <p:cNvSpPr/>
          <p:nvPr/>
        </p:nvSpPr>
        <p:spPr>
          <a:xfrm>
            <a:off x="8571625" y="379895"/>
            <a:ext cx="423000" cy="423000"/>
          </a:xfrm>
          <a:prstGeom prst="ellipse">
            <a:avLst/>
          </a:prstGeom>
          <a:noFill/>
          <a:ln w="9525" cap="flat" cmpd="sng">
            <a:solidFill>
              <a:srgbClr val="FFA3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6" name="Google Shape;146;p19"/>
          <p:cNvSpPr txBox="1">
            <a:spLocks noGrp="1"/>
          </p:cNvSpPr>
          <p:nvPr>
            <p:ph type="title"/>
          </p:nvPr>
        </p:nvSpPr>
        <p:spPr>
          <a:xfrm>
            <a:off x="1246200" y="272650"/>
            <a:ext cx="7111200" cy="6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4752"/>
              <a:buFont typeface="Arial"/>
              <a:buNone/>
            </a:pPr>
            <a:r>
              <a:rPr lang="pt-BR" sz="2244" b="1" dirty="0">
                <a:solidFill>
                  <a:srgbClr val="459AD6"/>
                </a:solidFill>
                <a:latin typeface="Verdana"/>
                <a:ea typeface="Verdana"/>
                <a:cs typeface="Verdana"/>
                <a:sym typeface="Verdana"/>
              </a:rPr>
              <a:t>Enturmação</a:t>
            </a:r>
            <a:endParaRPr sz="2244" b="1" dirty="0">
              <a:solidFill>
                <a:srgbClr val="459AD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90908"/>
              <a:buFont typeface="Arial"/>
              <a:buNone/>
            </a:pPr>
            <a:r>
              <a:rPr lang="pt-BR" sz="1800" dirty="0">
                <a:solidFill>
                  <a:srgbClr val="459AD6"/>
                </a:solidFill>
                <a:latin typeface="Verdana"/>
                <a:ea typeface="Verdana"/>
                <a:cs typeface="Verdana"/>
                <a:sym typeface="Verdana"/>
              </a:rPr>
              <a:t>Regime de Progressão Parcial</a:t>
            </a:r>
            <a:endParaRPr sz="1800" dirty="0">
              <a:solidFill>
                <a:srgbClr val="459AD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48" name="Google Shape;148;p19"/>
          <p:cNvGrpSpPr/>
          <p:nvPr/>
        </p:nvGrpSpPr>
        <p:grpSpPr>
          <a:xfrm>
            <a:off x="0" y="0"/>
            <a:ext cx="9144000" cy="130813"/>
            <a:chOff x="0" y="0"/>
            <a:chExt cx="9144000" cy="346800"/>
          </a:xfrm>
        </p:grpSpPr>
        <p:sp>
          <p:nvSpPr>
            <p:cNvPr id="149" name="Google Shape;149;p19"/>
            <p:cNvSpPr/>
            <p:nvPr/>
          </p:nvSpPr>
          <p:spPr>
            <a:xfrm>
              <a:off x="0" y="0"/>
              <a:ext cx="3042000" cy="346800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9"/>
            <p:cNvSpPr/>
            <p:nvPr/>
          </p:nvSpPr>
          <p:spPr>
            <a:xfrm>
              <a:off x="3042000" y="0"/>
              <a:ext cx="3078000" cy="346800"/>
            </a:xfrm>
            <a:prstGeom prst="rect">
              <a:avLst/>
            </a:prstGeom>
            <a:solidFill>
              <a:srgbClr val="459A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9"/>
            <p:cNvSpPr/>
            <p:nvPr/>
          </p:nvSpPr>
          <p:spPr>
            <a:xfrm>
              <a:off x="6120000" y="0"/>
              <a:ext cx="3024000" cy="346800"/>
            </a:xfrm>
            <a:prstGeom prst="rect">
              <a:avLst/>
            </a:prstGeom>
            <a:solidFill>
              <a:srgbClr val="FF8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2" name="Google Shape;152;p19"/>
          <p:cNvPicPr preferRelativeResize="0"/>
          <p:nvPr/>
        </p:nvPicPr>
        <p:blipFill rotWithShape="1">
          <a:blip r:embed="rId3">
            <a:alphaModFix/>
          </a:blip>
          <a:srcRect l="25589" t="20698" r="25378" b="25453"/>
          <a:stretch/>
        </p:blipFill>
        <p:spPr>
          <a:xfrm>
            <a:off x="126925" y="272650"/>
            <a:ext cx="842400" cy="65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9"/>
          <p:cNvSpPr txBox="1">
            <a:spLocks noGrp="1"/>
          </p:cNvSpPr>
          <p:nvPr>
            <p:ph type="sldNum" idx="12"/>
          </p:nvPr>
        </p:nvSpPr>
        <p:spPr>
          <a:xfrm>
            <a:off x="8634325" y="416795"/>
            <a:ext cx="297600" cy="3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rgbClr val="FFDD55"/>
                </a:solidFill>
              </a:rPr>
              <a:t>7</a:t>
            </a:fld>
            <a:endParaRPr>
              <a:solidFill>
                <a:srgbClr val="FFDD55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330B85C-DE18-45CD-90F7-9C043E7623CB}"/>
              </a:ext>
            </a:extLst>
          </p:cNvPr>
          <p:cNvSpPr txBox="1"/>
          <p:nvPr/>
        </p:nvSpPr>
        <p:spPr>
          <a:xfrm>
            <a:off x="548125" y="1094659"/>
            <a:ext cx="827642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Para realizar a enturmação dos alunos em recuperação: </a:t>
            </a:r>
          </a:p>
          <a:p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/>
              <a:t>Itinerário Formativo: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F48BAAD-FA04-4B31-A214-4237FC9F1D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761" b="3024"/>
          <a:stretch/>
        </p:blipFill>
        <p:spPr>
          <a:xfrm>
            <a:off x="1436915" y="1888096"/>
            <a:ext cx="5509452" cy="286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425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/>
          <p:nvPr/>
        </p:nvSpPr>
        <p:spPr>
          <a:xfrm>
            <a:off x="0" y="5012475"/>
            <a:ext cx="9144000" cy="130800"/>
          </a:xfrm>
          <a:prstGeom prst="rect">
            <a:avLst/>
          </a:prstGeom>
          <a:solidFill>
            <a:srgbClr val="459A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9"/>
          <p:cNvSpPr/>
          <p:nvPr/>
        </p:nvSpPr>
        <p:spPr>
          <a:xfrm>
            <a:off x="8571625" y="379895"/>
            <a:ext cx="423000" cy="423000"/>
          </a:xfrm>
          <a:prstGeom prst="ellipse">
            <a:avLst/>
          </a:prstGeom>
          <a:noFill/>
          <a:ln w="9525" cap="flat" cmpd="sng">
            <a:solidFill>
              <a:srgbClr val="FFA3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6" name="Google Shape;146;p19"/>
          <p:cNvSpPr txBox="1">
            <a:spLocks noGrp="1"/>
          </p:cNvSpPr>
          <p:nvPr>
            <p:ph type="title"/>
          </p:nvPr>
        </p:nvSpPr>
        <p:spPr>
          <a:xfrm>
            <a:off x="1246200" y="272650"/>
            <a:ext cx="7111200" cy="6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4752"/>
              <a:buFont typeface="Arial"/>
              <a:buNone/>
            </a:pPr>
            <a:r>
              <a:rPr lang="pt-BR" sz="2244" b="1" dirty="0">
                <a:solidFill>
                  <a:srgbClr val="459AD6"/>
                </a:solidFill>
                <a:latin typeface="Verdana"/>
                <a:ea typeface="Verdana"/>
                <a:cs typeface="Verdana"/>
                <a:sym typeface="Verdana"/>
              </a:rPr>
              <a:t>Enturmação</a:t>
            </a:r>
            <a:endParaRPr sz="2244" b="1" dirty="0">
              <a:solidFill>
                <a:srgbClr val="459AD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90908"/>
              <a:buFont typeface="Arial"/>
              <a:buNone/>
            </a:pPr>
            <a:r>
              <a:rPr lang="pt-BR" sz="1800" dirty="0">
                <a:solidFill>
                  <a:srgbClr val="459AD6"/>
                </a:solidFill>
                <a:latin typeface="Verdana"/>
                <a:ea typeface="Verdana"/>
                <a:cs typeface="Verdana"/>
                <a:sym typeface="Verdana"/>
              </a:rPr>
              <a:t>Regime de Progressão Parcial</a:t>
            </a:r>
            <a:endParaRPr sz="1800" dirty="0">
              <a:solidFill>
                <a:srgbClr val="459AD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48" name="Google Shape;148;p19"/>
          <p:cNvGrpSpPr/>
          <p:nvPr/>
        </p:nvGrpSpPr>
        <p:grpSpPr>
          <a:xfrm>
            <a:off x="0" y="0"/>
            <a:ext cx="9144000" cy="130813"/>
            <a:chOff x="0" y="0"/>
            <a:chExt cx="9144000" cy="346800"/>
          </a:xfrm>
        </p:grpSpPr>
        <p:sp>
          <p:nvSpPr>
            <p:cNvPr id="149" name="Google Shape;149;p19"/>
            <p:cNvSpPr/>
            <p:nvPr/>
          </p:nvSpPr>
          <p:spPr>
            <a:xfrm>
              <a:off x="0" y="0"/>
              <a:ext cx="3042000" cy="346800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9"/>
            <p:cNvSpPr/>
            <p:nvPr/>
          </p:nvSpPr>
          <p:spPr>
            <a:xfrm>
              <a:off x="3042000" y="0"/>
              <a:ext cx="3078000" cy="346800"/>
            </a:xfrm>
            <a:prstGeom prst="rect">
              <a:avLst/>
            </a:prstGeom>
            <a:solidFill>
              <a:srgbClr val="459A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9"/>
            <p:cNvSpPr/>
            <p:nvPr/>
          </p:nvSpPr>
          <p:spPr>
            <a:xfrm>
              <a:off x="6120000" y="0"/>
              <a:ext cx="3024000" cy="346800"/>
            </a:xfrm>
            <a:prstGeom prst="rect">
              <a:avLst/>
            </a:prstGeom>
            <a:solidFill>
              <a:srgbClr val="FF8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2" name="Google Shape;152;p19"/>
          <p:cNvPicPr preferRelativeResize="0"/>
          <p:nvPr/>
        </p:nvPicPr>
        <p:blipFill rotWithShape="1">
          <a:blip r:embed="rId3">
            <a:alphaModFix/>
          </a:blip>
          <a:srcRect l="25589" t="20698" r="25378" b="25453"/>
          <a:stretch/>
        </p:blipFill>
        <p:spPr>
          <a:xfrm>
            <a:off x="126925" y="272650"/>
            <a:ext cx="842400" cy="65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9"/>
          <p:cNvSpPr txBox="1">
            <a:spLocks noGrp="1"/>
          </p:cNvSpPr>
          <p:nvPr>
            <p:ph type="sldNum" idx="12"/>
          </p:nvPr>
        </p:nvSpPr>
        <p:spPr>
          <a:xfrm>
            <a:off x="8634325" y="416795"/>
            <a:ext cx="297600" cy="3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rgbClr val="FFDD55"/>
                </a:solidFill>
              </a:rPr>
              <a:t>8</a:t>
            </a:fld>
            <a:endParaRPr>
              <a:solidFill>
                <a:srgbClr val="FFDD55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330B85C-DE18-45CD-90F7-9C043E7623CB}"/>
              </a:ext>
            </a:extLst>
          </p:cNvPr>
          <p:cNvSpPr txBox="1"/>
          <p:nvPr/>
        </p:nvSpPr>
        <p:spPr>
          <a:xfrm>
            <a:off x="442787" y="1173332"/>
            <a:ext cx="827642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Após o cadastro correto, as turmas criadas aparecerão na tela de enturmação. </a:t>
            </a:r>
          </a:p>
          <a:p>
            <a:r>
              <a:rPr lang="pt-BR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Para enturmar os alunos, é necessário clicar no í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cone de agrupamento, que está disponível na coluna </a:t>
            </a: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“Enturmação de Alunos”</a:t>
            </a:r>
            <a:endParaRPr lang="pt-BR" b="1" i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C79F7F6-825A-4AAB-86A0-A4B027FFA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5" y="1969881"/>
            <a:ext cx="7643055" cy="2770169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38B428BA-FD8F-4EB3-8EBE-F64F7235E449}"/>
              </a:ext>
            </a:extLst>
          </p:cNvPr>
          <p:cNvSpPr/>
          <p:nvPr/>
        </p:nvSpPr>
        <p:spPr>
          <a:xfrm>
            <a:off x="6462272" y="4226218"/>
            <a:ext cx="899032" cy="1141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A8C4ED8C-F2DB-4A30-A30E-3547568ADCAC}"/>
              </a:ext>
            </a:extLst>
          </p:cNvPr>
          <p:cNvSpPr/>
          <p:nvPr/>
        </p:nvSpPr>
        <p:spPr>
          <a:xfrm>
            <a:off x="3780545" y="3219610"/>
            <a:ext cx="875979" cy="122945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5001451D-149F-487F-B4B2-8F643E7E13A9}"/>
              </a:ext>
            </a:extLst>
          </p:cNvPr>
          <p:cNvSpPr/>
          <p:nvPr/>
        </p:nvSpPr>
        <p:spPr>
          <a:xfrm>
            <a:off x="3788229" y="2846213"/>
            <a:ext cx="875979" cy="122945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5658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B69B0813-00E6-41B4-9028-631EDA32D1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4975" y="3908959"/>
            <a:ext cx="2266950" cy="1019175"/>
          </a:xfrm>
          <a:prstGeom prst="rect">
            <a:avLst/>
          </a:prstGeom>
        </p:spPr>
      </p:pic>
      <p:sp>
        <p:nvSpPr>
          <p:cNvPr id="144" name="Google Shape;144;p19"/>
          <p:cNvSpPr/>
          <p:nvPr/>
        </p:nvSpPr>
        <p:spPr>
          <a:xfrm>
            <a:off x="0" y="5012475"/>
            <a:ext cx="9144000" cy="130800"/>
          </a:xfrm>
          <a:prstGeom prst="rect">
            <a:avLst/>
          </a:prstGeom>
          <a:solidFill>
            <a:srgbClr val="459A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9"/>
          <p:cNvSpPr/>
          <p:nvPr/>
        </p:nvSpPr>
        <p:spPr>
          <a:xfrm>
            <a:off x="8571625" y="379895"/>
            <a:ext cx="423000" cy="423000"/>
          </a:xfrm>
          <a:prstGeom prst="ellipse">
            <a:avLst/>
          </a:prstGeom>
          <a:noFill/>
          <a:ln w="9525" cap="flat" cmpd="sng">
            <a:solidFill>
              <a:srgbClr val="FFA3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6" name="Google Shape;146;p19"/>
          <p:cNvSpPr txBox="1">
            <a:spLocks noGrp="1"/>
          </p:cNvSpPr>
          <p:nvPr>
            <p:ph type="title"/>
          </p:nvPr>
        </p:nvSpPr>
        <p:spPr>
          <a:xfrm>
            <a:off x="1246200" y="272650"/>
            <a:ext cx="7111200" cy="6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4752"/>
              <a:buFont typeface="Arial"/>
              <a:buNone/>
            </a:pPr>
            <a:r>
              <a:rPr lang="pt-BR" sz="2244" b="1" dirty="0">
                <a:solidFill>
                  <a:srgbClr val="459AD6"/>
                </a:solidFill>
                <a:latin typeface="Verdana"/>
                <a:ea typeface="Verdana"/>
                <a:cs typeface="Verdana"/>
                <a:sym typeface="Verdana"/>
              </a:rPr>
              <a:t>Enturmação</a:t>
            </a:r>
            <a:endParaRPr sz="2244" b="1" dirty="0">
              <a:solidFill>
                <a:srgbClr val="459AD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90908"/>
              <a:buFont typeface="Arial"/>
              <a:buNone/>
            </a:pPr>
            <a:r>
              <a:rPr lang="pt-BR" sz="1800" dirty="0">
                <a:solidFill>
                  <a:srgbClr val="459AD6"/>
                </a:solidFill>
                <a:latin typeface="Verdana"/>
                <a:ea typeface="Verdana"/>
                <a:cs typeface="Verdana"/>
                <a:sym typeface="Verdana"/>
              </a:rPr>
              <a:t>Regime de Progressão Parcial</a:t>
            </a:r>
            <a:endParaRPr sz="1800" dirty="0">
              <a:solidFill>
                <a:srgbClr val="459AD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48" name="Google Shape;148;p19"/>
          <p:cNvGrpSpPr/>
          <p:nvPr/>
        </p:nvGrpSpPr>
        <p:grpSpPr>
          <a:xfrm>
            <a:off x="0" y="0"/>
            <a:ext cx="9144000" cy="130813"/>
            <a:chOff x="0" y="0"/>
            <a:chExt cx="9144000" cy="346800"/>
          </a:xfrm>
        </p:grpSpPr>
        <p:sp>
          <p:nvSpPr>
            <p:cNvPr id="149" name="Google Shape;149;p19"/>
            <p:cNvSpPr/>
            <p:nvPr/>
          </p:nvSpPr>
          <p:spPr>
            <a:xfrm>
              <a:off x="0" y="0"/>
              <a:ext cx="3042000" cy="346800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9"/>
            <p:cNvSpPr/>
            <p:nvPr/>
          </p:nvSpPr>
          <p:spPr>
            <a:xfrm>
              <a:off x="3042000" y="0"/>
              <a:ext cx="3078000" cy="346800"/>
            </a:xfrm>
            <a:prstGeom prst="rect">
              <a:avLst/>
            </a:prstGeom>
            <a:solidFill>
              <a:srgbClr val="459A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9"/>
            <p:cNvSpPr/>
            <p:nvPr/>
          </p:nvSpPr>
          <p:spPr>
            <a:xfrm>
              <a:off x="6120000" y="0"/>
              <a:ext cx="3024000" cy="346800"/>
            </a:xfrm>
            <a:prstGeom prst="rect">
              <a:avLst/>
            </a:prstGeom>
            <a:solidFill>
              <a:srgbClr val="FF8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2" name="Google Shape;152;p19"/>
          <p:cNvPicPr preferRelativeResize="0"/>
          <p:nvPr/>
        </p:nvPicPr>
        <p:blipFill rotWithShape="1">
          <a:blip r:embed="rId4">
            <a:alphaModFix/>
          </a:blip>
          <a:srcRect l="25589" t="20698" r="25378" b="25453"/>
          <a:stretch/>
        </p:blipFill>
        <p:spPr>
          <a:xfrm>
            <a:off x="126925" y="272650"/>
            <a:ext cx="842400" cy="65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9"/>
          <p:cNvSpPr txBox="1">
            <a:spLocks noGrp="1"/>
          </p:cNvSpPr>
          <p:nvPr>
            <p:ph type="sldNum" idx="12"/>
          </p:nvPr>
        </p:nvSpPr>
        <p:spPr>
          <a:xfrm>
            <a:off x="8634325" y="416795"/>
            <a:ext cx="297600" cy="3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rgbClr val="FFDD55"/>
                </a:solidFill>
              </a:rPr>
              <a:t>9</a:t>
            </a:fld>
            <a:endParaRPr>
              <a:solidFill>
                <a:srgbClr val="FFDD55"/>
              </a:solidFill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BE186E4E-B365-4B52-AE07-EEA4F06C38F7}"/>
              </a:ext>
            </a:extLst>
          </p:cNvPr>
          <p:cNvSpPr txBox="1"/>
          <p:nvPr/>
        </p:nvSpPr>
        <p:spPr>
          <a:xfrm>
            <a:off x="548125" y="1140483"/>
            <a:ext cx="7360167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 clicar no ícone de agrupamento, o sistema exibirá uma lista de alunos para enturmação. Essa lista aparece de acordo com os critérios inseridos na hora do cadastro</a:t>
            </a:r>
          </a:p>
          <a:p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enturmar um aluno, clique na caixa de seleção na primeira coluna, depois clique em </a:t>
            </a: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SALVAR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58BB698B-7803-46F1-B6FB-B09E2A7E75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125" y="2464945"/>
            <a:ext cx="8283388" cy="1816691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D39C1336-887A-4F83-B21D-C8D876541D1E}"/>
              </a:ext>
            </a:extLst>
          </p:cNvPr>
          <p:cNvSpPr/>
          <p:nvPr/>
        </p:nvSpPr>
        <p:spPr>
          <a:xfrm>
            <a:off x="676195" y="3543968"/>
            <a:ext cx="461042" cy="7299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0F865784-5AEE-460C-BF03-1E68882030E0}"/>
              </a:ext>
            </a:extLst>
          </p:cNvPr>
          <p:cNvSpPr/>
          <p:nvPr/>
        </p:nvSpPr>
        <p:spPr>
          <a:xfrm>
            <a:off x="8252652" y="4610420"/>
            <a:ext cx="671590" cy="3100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FDB0293A-0ADF-4E66-8CDF-CD29F43C1E0F}"/>
              </a:ext>
            </a:extLst>
          </p:cNvPr>
          <p:cNvSpPr/>
          <p:nvPr/>
        </p:nvSpPr>
        <p:spPr>
          <a:xfrm>
            <a:off x="4441372" y="3727784"/>
            <a:ext cx="875979" cy="122945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B9AB7C35-CEA1-44DB-AD11-29697F4FC5EF}"/>
              </a:ext>
            </a:extLst>
          </p:cNvPr>
          <p:cNvSpPr/>
          <p:nvPr/>
        </p:nvSpPr>
        <p:spPr>
          <a:xfrm>
            <a:off x="4363810" y="3892175"/>
            <a:ext cx="1168694" cy="122945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07471324-21E8-4E04-B3E9-F185BE5E5C5D}"/>
              </a:ext>
            </a:extLst>
          </p:cNvPr>
          <p:cNvSpPr/>
          <p:nvPr/>
        </p:nvSpPr>
        <p:spPr>
          <a:xfrm>
            <a:off x="4472109" y="4086905"/>
            <a:ext cx="875979" cy="122945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002806B6-54CD-42EC-8D41-FCFBF302BC6E}"/>
              </a:ext>
            </a:extLst>
          </p:cNvPr>
          <p:cNvSpPr/>
          <p:nvPr/>
        </p:nvSpPr>
        <p:spPr>
          <a:xfrm flipV="1">
            <a:off x="2166021" y="3740330"/>
            <a:ext cx="875979" cy="97852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E6CBA47C-FDBD-441A-8EF7-8803DCE132FB}"/>
              </a:ext>
            </a:extLst>
          </p:cNvPr>
          <p:cNvSpPr/>
          <p:nvPr/>
        </p:nvSpPr>
        <p:spPr>
          <a:xfrm>
            <a:off x="2166021" y="3880072"/>
            <a:ext cx="875979" cy="122945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A9A25921-7E30-428E-BDA4-E783C2DD70BF}"/>
              </a:ext>
            </a:extLst>
          </p:cNvPr>
          <p:cNvSpPr/>
          <p:nvPr/>
        </p:nvSpPr>
        <p:spPr>
          <a:xfrm>
            <a:off x="2166021" y="4096093"/>
            <a:ext cx="875979" cy="122945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9520113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7235</TotalTime>
  <Words>1190</Words>
  <Application>Microsoft Office PowerPoint</Application>
  <PresentationFormat>Apresentação na tela (16:9)</PresentationFormat>
  <Paragraphs>164</Paragraphs>
  <Slides>31</Slides>
  <Notes>31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8" baseType="lpstr">
      <vt:lpstr>Arial</vt:lpstr>
      <vt:lpstr>-apple-system</vt:lpstr>
      <vt:lpstr>Calibri</vt:lpstr>
      <vt:lpstr>Verdana</vt:lpstr>
      <vt:lpstr>Roboto</vt:lpstr>
      <vt:lpstr>Segoe UI</vt:lpstr>
      <vt:lpstr>Simple Light</vt:lpstr>
      <vt:lpstr>Apresentação do PowerPoint</vt:lpstr>
      <vt:lpstr>Início Sobre a SED </vt:lpstr>
      <vt:lpstr>Início Regime de Progressão Parcial</vt:lpstr>
      <vt:lpstr>Enturmação Regime de Progressão Parcial</vt:lpstr>
      <vt:lpstr>Enturmação Regime de Progressão Parcial</vt:lpstr>
      <vt:lpstr>Enturmação Regime de Progressão Parcial</vt:lpstr>
      <vt:lpstr>Enturmação Regime de Progressão Parcial</vt:lpstr>
      <vt:lpstr>Enturmação Regime de Progressão Parcial</vt:lpstr>
      <vt:lpstr>Enturmação Regime de Progressão Parcial</vt:lpstr>
      <vt:lpstr>Enturmação Regime de Progressão Parcial</vt:lpstr>
      <vt:lpstr>Enturmação Regime de Progressão Parcial</vt:lpstr>
      <vt:lpstr>Enturmação Regime de Progressão Parcial</vt:lpstr>
      <vt:lpstr>Enturmação Regime de Progressão Parcial</vt:lpstr>
      <vt:lpstr>Enturmação Regime de Progressão Parcial</vt:lpstr>
      <vt:lpstr>Lançamento de Avaliação Regime de Progressão Parcial</vt:lpstr>
      <vt:lpstr>Lançamento de Avaliação Regime de Progressão Parcial</vt:lpstr>
      <vt:lpstr>Lançamento de Avaliação Regime de Progressão Parcial</vt:lpstr>
      <vt:lpstr>Lançamento de Avaliação Regime de Progressão Parcial</vt:lpstr>
      <vt:lpstr>Lançamento de Avaliação Regime de Progressão Parcial</vt:lpstr>
      <vt:lpstr>Lançamento de Avaliação Regime de Progressão Parcial</vt:lpstr>
      <vt:lpstr>Lançamento de Avaliação Regime de Progressão Parcial</vt:lpstr>
      <vt:lpstr>Lançamento de Avaliação Regime de Progressão Parcial</vt:lpstr>
      <vt:lpstr>Lançamento de Avaliação Regime de Progressão Parcial</vt:lpstr>
      <vt:lpstr>Lançamento de Fechamento Regime de Progressão Parcial</vt:lpstr>
      <vt:lpstr>Lançamento de Fechamento Regime de Progressão Parcial</vt:lpstr>
      <vt:lpstr>Lançamento de Fechamento Regime de Progressão Parcial</vt:lpstr>
      <vt:lpstr>Lançamento de Fechamento Regime de Progressão Parcial</vt:lpstr>
      <vt:lpstr>Relatório Regime de Progressão Parcial</vt:lpstr>
      <vt:lpstr>Relatório Regime de Progressão Parcial</vt:lpstr>
      <vt:lpstr>Informações Portal de Atendimento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Aline Da Silva Amorim</dc:creator>
  <cp:lastModifiedBy>Vivian Heloisa Motta Mendes</cp:lastModifiedBy>
  <cp:revision>71</cp:revision>
  <dcterms:modified xsi:type="dcterms:W3CDTF">2024-12-02T17:16:25Z</dcterms:modified>
</cp:coreProperties>
</file>