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8"/>
  </p:notesMasterIdLst>
  <p:sldIdLst>
    <p:sldId id="397" r:id="rId5"/>
    <p:sldId id="398" r:id="rId6"/>
    <p:sldId id="431" r:id="rId7"/>
    <p:sldId id="399" r:id="rId8"/>
    <p:sldId id="400" r:id="rId9"/>
    <p:sldId id="401" r:id="rId10"/>
    <p:sldId id="413" r:id="rId11"/>
    <p:sldId id="403" r:id="rId12"/>
    <p:sldId id="404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12" r:id="rId21"/>
    <p:sldId id="426" r:id="rId22"/>
    <p:sldId id="419" r:id="rId23"/>
    <p:sldId id="420" r:id="rId24"/>
    <p:sldId id="434" r:id="rId25"/>
    <p:sldId id="418" r:id="rId26"/>
    <p:sldId id="425" r:id="rId27"/>
    <p:sldId id="423" r:id="rId28"/>
    <p:sldId id="422" r:id="rId29"/>
    <p:sldId id="421" r:id="rId30"/>
    <p:sldId id="424" r:id="rId31"/>
    <p:sldId id="432" r:id="rId32"/>
    <p:sldId id="433" r:id="rId33"/>
    <p:sldId id="427" r:id="rId34"/>
    <p:sldId id="435" r:id="rId35"/>
    <p:sldId id="402" r:id="rId36"/>
    <p:sldId id="394" r:id="rId37"/>
    <p:sldId id="337" r:id="rId38"/>
    <p:sldId id="339" r:id="rId39"/>
    <p:sldId id="395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415" r:id="rId52"/>
    <p:sldId id="416" r:id="rId53"/>
    <p:sldId id="417" r:id="rId54"/>
    <p:sldId id="356" r:id="rId55"/>
    <p:sldId id="358" r:id="rId56"/>
    <p:sldId id="359" r:id="rId57"/>
    <p:sldId id="360" r:id="rId58"/>
    <p:sldId id="361" r:id="rId59"/>
    <p:sldId id="362" r:id="rId60"/>
    <p:sldId id="363" r:id="rId61"/>
    <p:sldId id="364" r:id="rId62"/>
    <p:sldId id="365" r:id="rId63"/>
    <p:sldId id="366" r:id="rId64"/>
    <p:sldId id="340" r:id="rId65"/>
    <p:sldId id="436" r:id="rId66"/>
    <p:sldId id="372" r:id="rId67"/>
    <p:sldId id="371" r:id="rId68"/>
    <p:sldId id="373" r:id="rId69"/>
    <p:sldId id="368" r:id="rId70"/>
    <p:sldId id="428" r:id="rId71"/>
    <p:sldId id="369" r:id="rId72"/>
    <p:sldId id="370" r:id="rId73"/>
    <p:sldId id="374" r:id="rId74"/>
    <p:sldId id="375" r:id="rId75"/>
    <p:sldId id="376" r:id="rId76"/>
    <p:sldId id="377" r:id="rId77"/>
    <p:sldId id="378" r:id="rId78"/>
    <p:sldId id="379" r:id="rId79"/>
    <p:sldId id="380" r:id="rId80"/>
    <p:sldId id="381" r:id="rId81"/>
    <p:sldId id="382" r:id="rId82"/>
    <p:sldId id="383" r:id="rId83"/>
    <p:sldId id="429" r:id="rId84"/>
    <p:sldId id="386" r:id="rId85"/>
    <p:sldId id="387" r:id="rId86"/>
    <p:sldId id="385" r:id="rId87"/>
    <p:sldId id="388" r:id="rId88"/>
    <p:sldId id="389" r:id="rId89"/>
    <p:sldId id="390" r:id="rId90"/>
    <p:sldId id="391" r:id="rId91"/>
    <p:sldId id="392" r:id="rId92"/>
    <p:sldId id="393" r:id="rId93"/>
    <p:sldId id="396" r:id="rId94"/>
    <p:sldId id="430" r:id="rId95"/>
    <p:sldId id="291" r:id="rId96"/>
    <p:sldId id="414" r:id="rId9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tableStyles" Target="tableStyles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0E06A-0DC2-4347-B0E6-5336EBD296BA}" type="datetimeFigureOut">
              <a:rPr lang="pt-BR" smtClean="0"/>
              <a:t>16/10/2024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3DC38-D3E2-4E58-ADCC-DC98A6970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576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065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D1EA6-DADD-A662-DD63-37D7A4449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5E59666-E6F8-DDB7-4258-5DAF555B91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5E757A7-DB16-2ED0-F9F6-72DB2CBF8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B79AE98-05D1-B6C4-CCCE-61A9BFC7F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9991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DA900-00FE-AD92-6A64-8F7E65E3B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769941C-95F4-69CF-54CC-1E42A5547A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1E1CC00-5B6B-8DF3-9A10-7C24AEFB31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66909F2-77AB-750C-1F34-C6B591166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269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6DBAD-3E22-0A82-9297-DF0DCBD80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9386943-730B-CF57-8C67-41D051CF0E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90C968B-0992-9C8D-597E-B8DD36FB90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AA169B7-C2DB-9E39-1018-FB363B9A14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0978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6C346-A179-3AAC-EC92-4A84D0224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4A0E0EF-52DD-881F-3E39-F7490E18EF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21CAE54-116C-A1EE-30C5-C682DCE9D0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6F52D13-5B87-6A5D-C632-67CE865DDC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0232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3C2F7-3B3F-0CEC-632C-AC1F9DF6A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E09F062-F1DE-EEF9-2AFC-3449B5602C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BFAB5D0-FF3C-4139-E87A-85E1C8F9BC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5717663-31DD-DA61-C989-BE5FDB2A55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893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E3BA5-A943-2DBC-8938-A50CAA5AA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58CE0A1-F91A-C79D-292C-3BFAFBB7A3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FAD5BCE-E743-E0A4-D31A-087CAA5DF1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9849E28-2891-8583-0380-EB59FAE138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5163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658C9-E86D-5F44-E967-52D6DA684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FE39092-785F-0FC8-1008-7E86DA6407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FCEF97A-C45C-7415-7423-F792E781DF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0406635-3C38-0859-A0D5-2DBB8DB4C6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9798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04247-3E0A-E4D0-DFFD-3CB1E9643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7C9B776-E90F-4F0E-61B4-C416BDE351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E2FF877-8A0F-A444-B94B-026BB98DAC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53537F0-B773-6A9C-BB84-CB39558612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18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FE893-E42A-3AA7-2B1A-446A8E6CD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7A1D8FC-CF0D-51F3-DE84-0A6225FED6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7E23F4F-B686-1AB8-3EDC-D086FECA36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FA24CA4-9751-2F91-B99B-ED242F4264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3393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9E0DF-676A-6184-0392-1D5411DC8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0F5453C-7BAB-2024-57C4-88762D745F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D87E77A-CFF5-3D42-1B12-9B1C8EB56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6D23DC8-6049-5070-111E-358CC556E1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8249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A6112-DC80-7CE4-1C5F-7F1EF7BEE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C512548-B86A-8357-FEEB-04CA65F2E7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F5926CF-E503-BAAA-82F6-DFADDC0E27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44BA1D2-B721-A09A-593E-DFFB0A2EDC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97181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D49F3-4823-0D6B-2701-BC37C49CB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156BA25-8CFC-3358-79A0-D222CB3875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A84550A-FA07-A6EB-E12E-C79348097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17BF633-E0CC-C618-083E-168FA36EC5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0827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D49F3-4823-0D6B-2701-BC37C49CB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156BA25-8CFC-3358-79A0-D222CB3875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A84550A-FA07-A6EB-E12E-C79348097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17BF633-E0CC-C618-083E-168FA36EC5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5800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EE22E-6F51-99BC-DAFC-7D2FC67C6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F4ABC44-9992-AA96-B1A7-BF02B5290E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5C82D42-4DDA-3BB9-FB26-F09BF64695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BE06332-08F7-6787-4FAA-50C84A599C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51596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03DEB-0235-2A28-A135-2501E1709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1DC419C-E406-2FA3-0411-40CAC0C672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DD0944A-6885-03FE-0FC6-BEF3E88676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8B477C6-0CFE-76D3-5B18-5FBB473268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34014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DFAE2-8955-C608-1AE8-C6003CB20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99BF0B9-797F-328A-4EF4-3AD9D7470D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61DEBB7-8E9F-4FEE-4985-118B416C54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9D73448-7A12-CCB4-965E-43B3AC3BCF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11687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2FDF5-C5F5-2945-46B7-364B32E2A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B502DAC-C057-32B8-107C-9E81D5F0F0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27B992D-920D-FEC7-D036-8280CE816A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A52FDEA-D053-E5EF-AA79-EB4D249E53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98652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6BCB7-5840-7B73-0BF8-8648DB4DF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0843F85-DF51-B340-4D6E-58B05B1E69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E0859EF-F473-3A77-1B15-4D041C9116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DBD84AE-B57B-9146-5809-F6EA8C41F4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87504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A9AC8-29F8-96DD-EBC5-D459B45A3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9C36E48-EE12-BA55-0F1C-89BA6E68A6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C908BA4-A530-E970-6025-449FA36393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C3C64A9-2020-4B69-FECA-269EF79EFF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79378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A9AC8-29F8-96DD-EBC5-D459B45A3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9C36E48-EE12-BA55-0F1C-89BA6E68A6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C908BA4-A530-E970-6025-449FA36393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C3C64A9-2020-4B69-FECA-269EF79EFF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97845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A9AC8-29F8-96DD-EBC5-D459B45A3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9C36E48-EE12-BA55-0F1C-89BA6E68A6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C908BA4-A530-E970-6025-449FA36393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C3C64A9-2020-4B69-FECA-269EF79EFF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2693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A6112-DC80-7CE4-1C5F-7F1EF7BEE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C512548-B86A-8357-FEEB-04CA65F2E7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F5926CF-E503-BAAA-82F6-DFADDC0E27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44BA1D2-B721-A09A-593E-DFFB0A2EDC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02286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E7D5B-0161-D189-6D67-F8D73D4D6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A921741-C54E-C5A5-E34F-83424A3F73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C6CA684-0EEF-E710-E448-C3AA8FB13B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F556806-7481-2415-6F56-12A70858C1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90189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E7D5B-0161-D189-6D67-F8D73D4D6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A921741-C54E-C5A5-E34F-83424A3F73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C6CA684-0EEF-E710-E448-C3AA8FB13B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F556806-7481-2415-6F56-12A70858C1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24689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20891-55F1-553A-E684-A35745BD3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9114D3D-4866-791A-D7C7-ED1756024E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4FB9366-6CA6-5752-DCF4-82B63DCD63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64FAE1B-FB02-66E8-97D8-97A9533E28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93135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33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12718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34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92865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35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70515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36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73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37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9134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38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21304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39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5700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D8895-B080-4319-A8E7-837039C6E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58AED19-17D7-664D-E04A-C9AE47504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5403E5F-50EC-2541-428B-D81E8269C6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0F0C9DE-2D1E-ADA3-F626-AA2971DE13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04159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40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79433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41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53364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42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43849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43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47194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44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59758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45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71885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46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48974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47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21092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58E98-FA9D-826C-A107-D7F4C116D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46AC4C8-1E21-B414-3B4B-5A752C3F2D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A8AB4EC-EF62-75DE-5E41-B015CD66D2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CE3E94C-DA47-3FD4-D327-360F1DF0D6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48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02359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DE637-AAF3-D7A4-48A5-3D739E8C3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7237168-BCE4-28BA-B6E5-57E1DA0A01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6BF95B6-2FA4-81B2-D482-2150CDA109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FDDA39E-3FF7-7108-2D5F-5A2DC7717A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49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8514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87B33-5A27-63AB-C37F-CE16BABCA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F7504C2-50A9-1321-6C2F-1ADD88DF98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34082BC-3B20-A5BE-3590-D1BD92700A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BE70460-81D7-08BD-FD59-C32E8C3A74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36088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4E816-5071-16B5-7000-C901C9BE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3356E54-7D5A-A1D3-267E-37AFFF55DD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37FCF8D-F251-D426-5829-121FD96A59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4E3142A-7C56-2CB7-5078-B7BCF89CE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50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775875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51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787471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52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09369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53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58025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54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639212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55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586807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56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008053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57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6847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58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063512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59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149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FEB74-A2AA-12E6-7BF7-1485EF981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25324EF-BF45-FD6E-AEF6-C3D22A3A82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E45D5C7-0BAE-87F8-85C3-B148FD7B5B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633BD7C-6128-48C5-5519-83BC402E8E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41536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60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938210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61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06589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62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398137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33579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78668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44351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15484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F7F92-C8AE-7F00-17D4-33F2D9274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82C3E62-3D13-541D-DA62-E6288DAD82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EAF4256-4095-30A3-302E-6352F95BAE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665E392-F07A-647A-C095-FD1017060A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67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848544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68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0319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69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409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27DDA-6A11-E3D6-DF3A-3E48B233A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07A6473-10CD-7E2F-22D7-0044E50F03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0B0D4D0-117E-1360-F6C8-A30900FD8C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4224229-FA2C-5864-D02B-35EFDBB4B2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114055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70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067310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71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219188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72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047207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73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001845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74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440448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75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13322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76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451421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77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55442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78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83402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79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031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B5FB8-1E7B-A0A4-7B31-5024159A4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5C65DEF-A7FC-CF22-7065-08343E7A21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896E929-92A3-5C57-1ED3-C12B537C7F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9BC53DA-D6FB-2C1E-37B4-7EBEC3E00F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976942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80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06589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81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11169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82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227886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83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29433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84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4851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85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07718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86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48471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87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8253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88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15519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89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875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E2F55-4C61-EFBE-3DC4-4A010A33C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4639783-044D-08B0-2F5F-047BB90772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28F705A-8447-0694-B3F4-32CA6C4EA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F827EF0-0075-C643-2659-10C8082ACD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770309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90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290703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54CBA-04BB-E7D3-1483-B95FC5C09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7F88853-0B48-7ABC-14AD-004E4A6427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922703F-E024-B443-EE4E-4D45D9D70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60265B3-F9CA-8708-5880-E218E793A4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91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89655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2C2E2-DF45-735B-0EF2-4AD615807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95D1D58-A77A-47D7-67CA-B6F2C8B2C6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9EBE96F-03C6-424F-AF28-343203F402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B1A6A39-5FF0-05E1-6627-BC28827024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3DC38-D3E2-4E58-ADCC-DC98A6970249}" type="slidenum">
              <a:rPr lang="pt-BR" smtClean="0"/>
              <a:t>93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7528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A69D9-E6A0-BBC7-EBC1-F9245FDE0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4B1197-8D3A-5C6D-C703-CFE844558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1485E-EEBD-C4B9-A71D-C9ABD0C8B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8972-D257-43D4-B4AC-20E48B1D875F}" type="datetime1">
              <a:rPr lang="pt-BR" smtClean="0"/>
              <a:t>16/10/2024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8DB0B8-4053-9410-EB49-995F2DBDE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DRE-CENTRO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E1C274-77C4-0D18-5ED3-A9E6530F1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38C3-179E-47A0-9585-67622B52B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05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3F486B-43D9-8113-5A44-F489C2921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87D772C-8B9D-4E45-173E-E288ED04F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8E3189-1E0F-0A57-C89E-F1FBBA9B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1FD8-61C0-4D0F-9CD1-1C1E2AA17FD7}" type="datetime1">
              <a:rPr lang="pt-BR" smtClean="0"/>
              <a:t>16/10/2024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815F31-81CE-C2AA-96F8-EAC18632D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DRE-CENTRO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4DA288-E376-DA88-BC54-294FF6D31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38C3-179E-47A0-9585-67622B52B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12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828532-14B7-AD5C-B4A6-3794DA862B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BE80C1A-0B80-03AD-E579-A31FA1BD5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E24FF7-59D1-64E5-AAAF-A8F53D6ED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776A-B3F0-4887-8C9B-0D273417AD30}" type="datetime1">
              <a:rPr lang="pt-BR" smtClean="0"/>
              <a:t>16/10/2024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2F14FB-F7D9-4554-117D-5CF611EED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DRE-CENTRO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A3D117-E180-1C2A-036A-0A0829C84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38C3-179E-47A0-9585-67622B52B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16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A58361-B198-5A31-7C53-309CBECB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A0AD24-D0D2-43D3-5FCD-5C695F1F7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52619D-4F86-D1C6-7D7F-89F5DC1D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50CE-B942-47B1-B57B-90CBBEFA0146}" type="datetime1">
              <a:rPr lang="pt-BR" smtClean="0"/>
              <a:t>16/10/2024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76F3E6-6A2F-3C3E-24B6-7A911F292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DRE-CENTRO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30A470-AD47-B862-5D75-18A9DC6D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38C3-179E-47A0-9585-67622B52B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504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2C3307-3DAF-407E-3C02-E0990B710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C1B780-6E94-7A87-A96C-BB3FA61EA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3614BF-DFEA-A267-D01F-2373841BA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E05B-0CC9-44FE-A6A0-4D6C4084BB8F}" type="datetime1">
              <a:rPr lang="pt-BR" smtClean="0"/>
              <a:t>16/10/2024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D5CEDC-46E2-866B-7339-7E8FA6FB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DRE-CENTRO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032D93-FC00-44EF-042E-248B36D45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38C3-179E-47A0-9585-67622B52B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06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B7FBA-C6EF-E298-6D88-5722DD85C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C05DA7-125F-C8CC-17B9-2C72B44A1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17177D6-8D1B-41D8-C85B-720162D0F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8C20DA-15A4-5E55-D446-171BC6DC3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960D-EFA1-4BA4-A14E-7701C1CC85D7}" type="datetime1">
              <a:rPr lang="pt-BR" smtClean="0"/>
              <a:t>16/10/2024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51BD383-727C-F952-7FE4-E4269B631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DRE-CENTRO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CED956-0DCB-1424-97BF-B3C66D57F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38C3-179E-47A0-9585-67622B52B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33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BD5D2-E32F-F9DD-53CB-C4E88FED0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7B63F0-22EB-BDBE-6FAB-949B2B2A3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1DD7195-5614-889E-9513-DDF44579C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E98D89D-8F37-420E-344D-4F4B3EB0C6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0C09AF7-77AC-573B-A011-FF4F00B73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E5E64B7-E138-607A-2641-5016B55D8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8379-E2B6-455F-ABD0-509C3C338E50}" type="datetime1">
              <a:rPr lang="pt-BR" smtClean="0"/>
              <a:t>16/10/2024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2A0C22F-5377-4CAC-7511-00A7003BE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DRE-CENTRO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514BBAE-6F8F-E892-A51C-764260A9A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38C3-179E-47A0-9585-67622B52B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763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FA484B-F676-F733-AF31-944372EB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4CAB314-4169-FC5F-9205-C3461F981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40A9-DC58-45D1-8BBC-CE2D67184D0C}" type="datetime1">
              <a:rPr lang="pt-BR" smtClean="0"/>
              <a:t>16/10/2024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061474-42E7-AC40-2D20-B1F08B048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DRE-CENTRO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B446279-85E7-6A11-4ADF-0751AAAA0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38C3-179E-47A0-9585-67622B52B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13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D527D72-18A8-3994-7347-0A895A756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21AF-B313-4F89-8BBF-E113A008996D}" type="datetime1">
              <a:rPr lang="pt-BR" smtClean="0"/>
              <a:t>16/10/2024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6CD7040-48DA-B1AD-74C8-29F57D919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DRE-CENTRO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CB80453-A01A-EA92-4E5D-A5CD7324A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38C3-179E-47A0-9585-67622B52B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425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C6A1D-427B-36A7-6B99-8267D1F99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78D589-A5B2-6E3D-1DAE-7B3B88651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866B7A4-C9C8-CF9D-C96B-40EF92EF5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36DA203-8F3D-CB34-B12C-BC6317C3B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520A-C66F-4CF5-8BF1-9E5E1BB5EF6A}" type="datetime1">
              <a:rPr lang="pt-BR" smtClean="0"/>
              <a:t>16/10/2024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13D2CBE-98A4-80F9-7414-411175A64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DRE-CENTRO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6C8E2FA-2094-33F7-A329-C3122C9A5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38C3-179E-47A0-9585-67622B52B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44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1439E9-5B71-BAD8-9AD8-2E076653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2786BBE-C8E0-7483-83D1-75DAAF9C8E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673BD36-8A5F-3E1C-F376-441EB184C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FF8CB13-BEFE-8B3D-4615-0D01E0553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DC93-7BC8-48CD-9D55-5A60C51076A7}" type="datetime1">
              <a:rPr lang="pt-BR" smtClean="0"/>
              <a:t>16/10/2024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C0BD9A1-76C1-7CB2-93FC-266D2177A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DRE-CENTRO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37C610E-FC27-5E46-1077-51B2CD6DA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38C3-179E-47A0-9585-67622B52B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21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75D4A14-390C-76E4-2A6D-40E1C4879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8E11987-D065-1280-F61D-E00686814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3AE4CD-2AF7-CFD4-75F2-CC664AF06B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F6436C-A387-4EA0-9BCC-F37C13DC4FAE}" type="datetime1">
              <a:rPr lang="pt-BR" smtClean="0"/>
              <a:t>16/10/2024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01F608-1359-B75F-607A-5A98191E3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pt-BR"/>
              <a:t>DRE-CENTRO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72AD85-5634-861E-653F-4322243FB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1638C3-179E-47A0-9585-67622B52BC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96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edsee.blob.core.windows.net/ficha/Anexo/legislacao22072024141654RESOLU%C3%87%C3%83O%20SEDUC%20N%C2%BA%2050,%20DE%2022%20DE%20JULHO%20DE%202024.pdf?Time=18:24" TargetMode="External"/><Relationship Id="rId4" Type="http://schemas.openxmlformats.org/officeDocument/2006/relationships/hyperlink" Target="https://www.al.sp.gov.br/repositorio/legislacao/decreto/2023/decreto-67941-15.09.2023.htm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doe.sp.gov.br/executivo/secretaria-da-educacao/edital-n-002-2024-de-22-de-julho-de-2024-2024072311231204461047" TargetMode="External"/><Relationship Id="rId4" Type="http://schemas.openxmlformats.org/officeDocument/2006/relationships/hyperlink" Target="https://sedsee.blob.core.windows.net/ficha/Anexo/legislacao27082024092937resol%2059.pdf?Time=18:24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hyperlink" Target="https://vimeo.com/user68261948/review/1012190196/1878452624" TargetMode="Externa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ectr@educacao.sp.gov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533966" y="681037"/>
            <a:ext cx="11128381" cy="46215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6200" dirty="0">
                <a:solidFill>
                  <a:srgbClr val="002060"/>
                </a:solidFill>
                <a:latin typeface="Arial Black"/>
                <a:cs typeface="Arial"/>
              </a:rPr>
              <a:t>SARESP/Provão Paulista- </a:t>
            </a:r>
            <a:endParaRPr lang="pt-BR" dirty="0"/>
          </a:p>
          <a:p>
            <a:pPr algn="ctr">
              <a:lnSpc>
                <a:spcPct val="114999"/>
              </a:lnSpc>
              <a:spcAft>
                <a:spcPts val="800"/>
              </a:spcAft>
            </a:pPr>
            <a:r>
              <a:rPr lang="pt-BR" sz="6200" dirty="0">
                <a:solidFill>
                  <a:srgbClr val="002060"/>
                </a:solidFill>
                <a:latin typeface="Arial Black"/>
                <a:cs typeface="Arial"/>
              </a:rPr>
              <a:t>2024 </a:t>
            </a:r>
            <a:endParaRPr lang="pt-BR" sz="6200" kern="100" dirty="0">
              <a:solidFill>
                <a:srgbClr val="002060"/>
              </a:solidFill>
              <a:latin typeface="Arial Black"/>
              <a:cs typeface="Arial"/>
            </a:endParaRPr>
          </a:p>
          <a:p>
            <a:pPr algn="ctr">
              <a:lnSpc>
                <a:spcPct val="114999"/>
              </a:lnSpc>
              <a:spcAft>
                <a:spcPts val="800"/>
              </a:spcAft>
            </a:pPr>
            <a:br>
              <a:rPr lang="pt-BR" sz="6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6200" kern="100" dirty="0">
                <a:solidFill>
                  <a:srgbClr val="002060"/>
                </a:solidFill>
                <a:effectLst/>
                <a:latin typeface="Arial Black"/>
                <a:ea typeface="Calibri" panose="020F0502020204030204" pitchFamily="34" charset="0"/>
                <a:cs typeface="Arial"/>
              </a:rPr>
              <a:t>16/10/24</a:t>
            </a:r>
            <a:endParaRPr lang="pt-BR" sz="6200" kern="100" dirty="0">
              <a:solidFill>
                <a:srgbClr val="002060"/>
              </a:solidFill>
              <a:effectLst/>
              <a:latin typeface="Arial Black"/>
              <a:ea typeface="Aptos" panose="020B0004020202020204" pitchFamily="34" charset="0"/>
              <a:cs typeface="Arial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3DC6864F-59AD-308A-C68C-D7EA29BAB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  <p:pic>
        <p:nvPicPr>
          <p:cNvPr id="3" name="Imagem 2" descr="Prédio com janelas e portas de vidro&#10;&#10;Descrição gerada automaticamente">
            <a:extLst>
              <a:ext uri="{FF2B5EF4-FFF2-40B4-BE49-F238E27FC236}">
                <a16:creationId xmlns:a16="http://schemas.microsoft.com/office/drawing/2014/main" id="{5AFEB798-7DBC-6F00-4F45-99A805DCCAA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9000"/>
          </a:blip>
          <a:stretch>
            <a:fillRect/>
          </a:stretch>
        </p:blipFill>
        <p:spPr>
          <a:xfrm>
            <a:off x="1814" y="187263"/>
            <a:ext cx="12185983" cy="595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34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69DE6-B0A2-A431-8289-A909E6554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44A05760-2B76-E143-8E97-257CE105F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5B3B6A7-25DE-4E0B-2DDC-51CECB2E8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02F443CD-C5FA-47B7-1F39-8972B5C7AB10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7ED5A6E-DB63-0404-632D-40D5915C8DD3}"/>
              </a:ext>
            </a:extLst>
          </p:cNvPr>
          <p:cNvSpPr txBox="1"/>
          <p:nvPr/>
        </p:nvSpPr>
        <p:spPr>
          <a:xfrm>
            <a:off x="464694" y="681037"/>
            <a:ext cx="11197653" cy="5236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IV –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manter na sala, a partir do início da prova, a presença exclusiva dos alunos da turma avaliada, salvo nos casos de comprovada exigência da presença de pessoa(s) autorizada(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s) para fornecer apoio específico a estudante(s) elegível(eis) aos serviços da educação especial. </a:t>
            </a:r>
            <a:b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 –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manter a ordem e organização dos procedimentos adequados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para realização da avaliação.</a:t>
            </a:r>
            <a:b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pt-BR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F4B3A6-4521-FF5D-3B4C-8362D72AD059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F7A8ECE3-D33D-D823-99C2-B9ABFB498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3981312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C41EE-471D-EBA1-A4A3-0E328935C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B8125271-B4C8-893D-9B7F-BCDBA98A0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9BCE661-0DDB-A2F5-8F75-5C1522383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941F1AE1-4C7D-CCAC-1553-E54865D895E0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2361A7-C895-ABF7-AA78-ABBF1BF6176A}"/>
              </a:ext>
            </a:extLst>
          </p:cNvPr>
          <p:cNvSpPr txBox="1"/>
          <p:nvPr/>
        </p:nvSpPr>
        <p:spPr>
          <a:xfrm>
            <a:off x="464694" y="681037"/>
            <a:ext cx="11197653" cy="55776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 </a:t>
            </a:r>
            <a:r>
              <a:rPr lang="pt-BR" sz="2400" b="1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D</a:t>
            </a:r>
            <a:r>
              <a:rPr lang="pt-BR" sz="2400" b="1" dirty="0">
                <a:solidFill>
                  <a:prstClr val="black"/>
                </a:solidFill>
                <a:highlight>
                  <a:srgbClr val="FFFF00"/>
                </a:highlight>
                <a:latin typeface="Arial"/>
                <a:ea typeface="+mj-ea"/>
                <a:cs typeface="Arial"/>
              </a:rPr>
              <a:t>iretor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lang="pt-BR" sz="2400" b="1" dirty="0">
                <a:solidFill>
                  <a:prstClr val="black"/>
                </a:solidFill>
                <a:highlight>
                  <a:srgbClr val="FFFF00"/>
                </a:highlight>
                <a:latin typeface="Arial"/>
                <a:ea typeface="+mj-ea"/>
                <a:cs typeface="Arial"/>
              </a:rPr>
              <a:t>da </a:t>
            </a:r>
            <a:r>
              <a:rPr lang="pt-BR" sz="2400" b="1" dirty="0" err="1">
                <a:solidFill>
                  <a:prstClr val="black"/>
                </a:solidFill>
                <a:highlight>
                  <a:srgbClr val="FFFF00"/>
                </a:highlight>
                <a:latin typeface="Arial"/>
                <a:ea typeface="+mj-ea"/>
                <a:cs typeface="Arial"/>
              </a:rPr>
              <a:t>Escola,Coordenador</a:t>
            </a:r>
            <a:r>
              <a:rPr lang="pt-BR" sz="2400" b="1" dirty="0">
                <a:solidFill>
                  <a:prstClr val="black"/>
                </a:solidFill>
                <a:highlight>
                  <a:srgbClr val="FFFF00"/>
                </a:highlight>
                <a:latin typeface="Arial"/>
                <a:ea typeface="+mj-ea"/>
                <a:cs typeface="Arial"/>
              </a:rPr>
              <a:t> </a:t>
            </a:r>
            <a:r>
              <a:rPr lang="pt-BR" sz="2400" b="1" dirty="0" err="1">
                <a:solidFill>
                  <a:prstClr val="black"/>
                </a:solidFill>
                <a:highlight>
                  <a:srgbClr val="FFFF00"/>
                </a:highlight>
                <a:latin typeface="Arial"/>
                <a:ea typeface="+mj-ea"/>
                <a:cs typeface="Arial"/>
              </a:rPr>
              <a:t>deAplicação</a:t>
            </a:r>
            <a:r>
              <a:rPr lang="pt-BR" sz="2400" b="1" dirty="0">
                <a:solidFill>
                  <a:prstClr val="black"/>
                </a:solidFill>
                <a:highlight>
                  <a:srgbClr val="FFFF00"/>
                </a:highlight>
                <a:latin typeface="Arial"/>
                <a:ea typeface="+mj-ea"/>
                <a:cs typeface="Arial"/>
              </a:rPr>
              <a:t>,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j-ea"/>
                <a:cs typeface="Arial"/>
              </a:rPr>
              <a:t> será responsável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por: </a:t>
            </a:r>
            <a:br>
              <a:rPr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– informar aos alunos, à equipe escolar e à comunidade sobre a necessidade e a importância da participação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dos discentes na avaliação; </a:t>
            </a:r>
            <a:br>
              <a:rPr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II –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divulgar aos alunos, à equipe escolar e à comunidade, as condições, datas e horários de realização das provas,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cuidando do cumprimento dos procedimentos formais;</a:t>
            </a:r>
            <a:br>
              <a:rPr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III –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organizar a escola para a aplicação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das provas impressas e digitais, nos dias previstos na presente resolução, informando à comunidade sobre a interrupção do atendimento presencial ao público em geral nos dias das provas, mantendo apenas o trabalho administrativo interno em local que não interfira nos procedimentos de aplicação do SARESP.</a:t>
            </a:r>
            <a:endParaRPr kumimoji="0" lang="pt-BR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ptos" panose="020B0004020202020204" pitchFamily="34" charset="0"/>
              <a:cs typeface="Arial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3CDC12D-725E-F977-53A6-860E25A8E8E7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FDB0C384-8AD4-D98F-C5F7-97D99B1BC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3100987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6D34A-A8B4-BC76-4BE4-E2F4D3011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1B2EB351-36BE-8C04-DB7E-4EF2A01FA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1826E3F-6342-169E-B6D3-4CBA23715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CC186CFD-D106-819C-125B-17E0F8D7D6E8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593738A-3F81-76A4-78B8-64635622DA67}"/>
              </a:ext>
            </a:extLst>
          </p:cNvPr>
          <p:cNvSpPr txBox="1"/>
          <p:nvPr/>
        </p:nvSpPr>
        <p:spPr>
          <a:xfrm>
            <a:off x="464694" y="681037"/>
            <a:ext cx="11197653" cy="5217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IV –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solicitar, havendo necessidade de atendimento específico a alunos elegíveis aos serviços de educação especial de acordo com os dados atualizados constantes do Sistema de Cadastro de Alunos na data-base especificada, sala extra para aplicação e alocação do professor aplicador;</a:t>
            </a:r>
            <a:b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V –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assegurar a presença, nos dias das provas, de todos os alunos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dos anos/séries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que serão avaliados; </a:t>
            </a:r>
            <a:b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 –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indicar, em consenso com o Conselho de Escola, para cada turno de avaliação, representantes dos pais ou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responsáveis de alunos participantes da avaliação;</a:t>
            </a:r>
            <a:br>
              <a:rPr kumimoji="0" lang="pt-BR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pt-BR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3AD599-3F2F-B351-E8A7-52DC87D234C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4616F821-9C7B-3D5E-FAC7-DC62AACD8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3157019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1EBB8-D3B6-4608-78BC-F7747BF47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31CD7AFA-4CFE-6227-289C-3521299CD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3DBF5C5-4C12-357C-FA60-FE742225B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974A5D30-5C68-D79E-ED0F-CA31C34548CD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36CA8CD-7F85-405F-F43B-A0BC7288B277}"/>
              </a:ext>
            </a:extLst>
          </p:cNvPr>
          <p:cNvSpPr txBox="1"/>
          <p:nvPr/>
        </p:nvSpPr>
        <p:spPr>
          <a:xfrm>
            <a:off x="464694" y="681037"/>
            <a:ext cx="11197653" cy="5642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VII –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indicar os professores de sua escola que poderão atuar como aplicadores em outras unidades escolares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conforme a demanda estabelecida pela Diretoria de Ensino;</a:t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VIII –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informar os professores aplicadores de sua escola sobre o local em que atuarão nos dias das provas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conforme o Plano de Aplicação elaborado pela Diretoria de Ensino, e aos demais professores que não atuarão como aplicadores;</a:t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IX –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orientar os professores de sua escola, que atuarão como aplicadores, sobre os procedimentos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serem adotados nos dias das provas, que se encontram explicitados nos manuais de orientação e de aplicação da avaliação;</a:t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pt-BR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2CEFA0-2A96-2E4C-8C75-98FC89E1228D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28A7DF58-A605-5C37-6EEF-7C79AB83F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478776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4B8A0-C0A9-960F-8881-054CEAB58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2D542A98-370E-2AB1-992B-6240EDBFE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BEF4DF0-46A4-1EB2-ECDF-1D45369C3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0571A1FB-78D7-5D62-D62D-5EF80E3EEA4F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96D0C33-4A46-28A5-4324-73051809F786}"/>
              </a:ext>
            </a:extLst>
          </p:cNvPr>
          <p:cNvSpPr txBox="1"/>
          <p:nvPr/>
        </p:nvSpPr>
        <p:spPr>
          <a:xfrm>
            <a:off x="464694" y="681037"/>
            <a:ext cx="11197653" cy="5345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 – 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organizar, com antecedência, o processo de aplicação das provas </a:t>
            </a: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 sua unidade escolar, conforme o disposto nesta resolução;</a:t>
            </a:r>
            <a:b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XI – 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receber, nos dias das provas, os fiscais externos;</a:t>
            </a: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b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XII – 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reiterar, juntamente com os fiscais externos, em horário antecedente ao de aplicação das provas </a:t>
            </a: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 em cada turno de aplicação, para os professores aplicadores, as orientações específicas fornecidas nos manuais da avaliação;</a:t>
            </a:r>
            <a:b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pt-BR" sz="2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13B2DA-640A-32B0-5776-D172C4FE3AAA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271D82E2-2166-3F8F-0369-5DD4FEC2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1402448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B8F90-9736-0A99-5FF1-DAB3CDD23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D1097959-023B-AFDE-79FD-4A20276AB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2980391-8477-DCC3-E4EB-11FBD15D5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62320F79-4F67-7659-5A64-EF98A4552809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7DF2B39-2A7B-0ACB-7D3D-E26C08724575}"/>
              </a:ext>
            </a:extLst>
          </p:cNvPr>
          <p:cNvSpPr txBox="1"/>
          <p:nvPr/>
        </p:nvSpPr>
        <p:spPr>
          <a:xfrm>
            <a:off x="464694" y="681037"/>
            <a:ext cx="11197653" cy="596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XIII – </a:t>
            </a:r>
            <a:r>
              <a:rPr kumimoji="0" lang="pt-BR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garantir, a partir do início das provas, em cada sala de aplicação, a presença exclusiva do respectivo professor aplicador</a:t>
            </a:r>
            <a:r>
              <a:rPr kumimoji="0" lang="pt-BR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kumimoji="0" lang="pt-BR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salvo nas salas em que se comprove a exigência da presença de profissional, ou pessoa autorizada, para fornecer apoio específico a alunos elegíveis aos serviços da educação especial</a:t>
            </a:r>
            <a:r>
              <a:rPr kumimoji="0" lang="pt-BR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cujo atendimento deve seguir os procedimentos utilizados cotidianamente na organização da unidade escolar; </a:t>
            </a:r>
            <a:br>
              <a:rPr kumimoji="0" lang="pt-BR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pt-BR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pt-BR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XIV – </a:t>
            </a:r>
            <a:r>
              <a:rPr kumimoji="0" lang="pt-BR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retirar e entregar os materiais de aplicação, em embalagens devidamente lacradas, na Diretoria de Ensino</a:t>
            </a:r>
            <a:r>
              <a:rPr kumimoji="0" lang="pt-BR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conforme o caso, seguindo rigorosamente o cronograma de atividades estabelecido para a avaliação; </a:t>
            </a:r>
            <a:br>
              <a:rPr kumimoji="0" lang="pt-BR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pt-BR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pt-BR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XV – </a:t>
            </a:r>
            <a:r>
              <a:rPr kumimoji="0" lang="pt-BR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garantir a segurança, o sigilo e a inviolabilidade das provas digitais, das provas impressas e das folhas de respostas, a partir de sua retirada e durante a guarda, distribuição e o recolhimento, até a sua devolução</a:t>
            </a:r>
            <a:br>
              <a:rPr kumimoji="0" lang="pt-BR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98EE34-0F33-5136-3904-DBA0B58CAAFA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5C30B45B-A9B1-CE79-93F3-F3DDEB8C6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2901056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E9BF5-A1DB-A7DA-97E3-6572BBEE2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7AFEA544-F9EF-44F4-1F46-B16217918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7DCAD35-6FFE-C608-AA77-E8F29F513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82258BB4-7A7E-A8DA-776C-7F23C05FE8DA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7136E77-D29E-0F44-33D4-FF114C468E82}"/>
              </a:ext>
            </a:extLst>
          </p:cNvPr>
          <p:cNvSpPr txBox="1"/>
          <p:nvPr/>
        </p:nvSpPr>
        <p:spPr>
          <a:xfrm>
            <a:off x="529653" y="757406"/>
            <a:ext cx="11197653" cy="5574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XVI – 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garantir que as pessoas envolvidas diretamente no processo de aplicação do Provão Paulista Seriado não possuam grau de parentesco com os estudantes participantes das avaliações; </a:t>
            </a:r>
            <a:b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XVII – 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cadastrar no Sistema Integrado do SARESP – SIS, na semana anterior à aplicação do Provão Paulista Seriado, os estudantes do Ensino Médio que não constam da base de dados de 22/08/2024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mas que irão realizar as provas em sua escola e, 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nos dias de aplicação das provas, inserir no SIS o código das Folhas de Respostas reservas que foram utilizadas por esses estudantes;</a:t>
            </a:r>
            <a:b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XVIII – 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atestar no Sistema Integrado do SARESP – SIS, a atuação dos fiscais e dos professores aplicadores, nos dois dias das provas, e responder ao Questionário de Acompanhamento e Controle da Aplicação</a:t>
            </a:r>
            <a:b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72D307-2FFB-75BB-F4A5-5360FB60FB85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54FEC34B-976D-EDAE-A981-FD80C0D04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2706902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4C3D8-DF1A-BF41-7C6E-CEA24870F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AB7F89F2-858B-AB97-478D-52074931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3B31EB-835E-C251-DA14-F0691218D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428E5824-CF49-E6DD-4787-95B50051D1DC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0BCD8D9-051A-79BC-F4DC-40136DABBC7D}"/>
              </a:ext>
            </a:extLst>
          </p:cNvPr>
          <p:cNvSpPr txBox="1"/>
          <p:nvPr/>
        </p:nvSpPr>
        <p:spPr>
          <a:xfrm>
            <a:off x="529653" y="757406"/>
            <a:ext cx="11197653" cy="4654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XIX – 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zelar pelo cumprimento do horário de aplicação do Provão Paulista Seriado e pelo fechamento dos portões, conforme determinado pelos manuais de aplicação, garantindo a permanência na escola somente o pessoal autorizado </a:t>
            </a: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 envolvido no processo de aplicação;</a:t>
            </a:r>
            <a:b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XX – 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organizar Plano de Trabalho para a garantia dos 200 dias letivos previstos pela legislação, em virtude da aplicação do Provão Paulista Seriado.</a:t>
            </a:r>
            <a:b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84BEFD-B88A-2364-5DD7-79C80D41A2AA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9A7C843A-CCCB-CE63-5A40-D053592C5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3956949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E9D30-AC4D-55A6-9599-40A98156C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ADFD96F5-82E3-A4DC-519C-26E6BFDCB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7494DA2-ED3E-A18B-728E-CD1D883B8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224478" cy="700890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EAC73B8F-DF31-0B0E-06E9-D2385429E3E2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295349A-9EDF-4F03-AC05-CFDA9FBEC375}"/>
              </a:ext>
            </a:extLst>
          </p:cNvPr>
          <p:cNvSpPr txBox="1"/>
          <p:nvPr/>
        </p:nvSpPr>
        <p:spPr>
          <a:xfrm>
            <a:off x="529653" y="761708"/>
            <a:ext cx="11197653" cy="26069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7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Materiais e Instrumentos</a:t>
            </a:r>
            <a:r>
              <a:rPr kumimoji="0" lang="pt-BR" sz="6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lang="pt-BR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7646C0-EC0A-6EA1-089A-58A7BE6A768E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2FB0B780-A1F1-2AD7-1526-28C86708A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2726353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B75DE-EAEB-F676-6912-86C00128F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B999AFB-53AE-6CD9-166F-32734F55C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56EB4A7-FE4B-3FC2-1A16-36AAB32A2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FF3FC829-A178-F0CA-2B22-948D7625102E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CF1F723-A053-90D5-8546-764271EE9487}"/>
              </a:ext>
            </a:extLst>
          </p:cNvPr>
          <p:cNvSpPr txBox="1"/>
          <p:nvPr/>
        </p:nvSpPr>
        <p:spPr>
          <a:xfrm>
            <a:off x="529652" y="869771"/>
            <a:ext cx="11132695" cy="513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Identificação das Caixas </a:t>
            </a:r>
            <a:r>
              <a:rPr lang="pt-BR" sz="260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1º Dia: </a:t>
            </a:r>
            <a:r>
              <a:rPr lang="pt-BR" sz="2600" b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AZUL / </a:t>
            </a:r>
            <a:r>
              <a:rPr lang="pt-BR" sz="260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2º Dia: </a:t>
            </a:r>
            <a:r>
              <a:rPr lang="pt-BR" sz="2600" b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Vermelho </a:t>
            </a:r>
            <a:endParaRPr lang="pt-BR" sz="26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E7D178-6B25-6752-45B4-82832D12E439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078A7A83-CA76-8780-735A-52F3EB57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30D10F2-B9DC-4F04-D5CB-FB94C6CB5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499" y="1411872"/>
            <a:ext cx="10548078" cy="482123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375B1E04-E044-CF78-E6D2-25B4BFC47732}"/>
              </a:ext>
            </a:extLst>
          </p:cNvPr>
          <p:cNvSpPr txBox="1"/>
          <p:nvPr/>
        </p:nvSpPr>
        <p:spPr>
          <a:xfrm>
            <a:off x="1259174" y="5494337"/>
            <a:ext cx="4836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Observação: 2º e 5º anos do EFAI farão provas apenas no 1º Dia. </a:t>
            </a:r>
          </a:p>
        </p:txBody>
      </p:sp>
    </p:spTree>
    <p:extLst>
      <p:ext uri="{BB962C8B-B14F-4D97-AF65-F5344CB8AC3E}">
        <p14:creationId xmlns:p14="http://schemas.microsoft.com/office/powerpoint/2010/main" val="217461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C98B7-C6EA-48D1-E2A0-214E00400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A3F42602-9AF4-6BFD-2FF0-5FECCF1AA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7153900-3C39-A385-D9ED-4DB89ACAB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755" y="0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98138108-C2DE-D9C8-5B12-6CC55C6FC3D6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C7A0A8D-0AFF-BA0F-5B13-2898D5334C5B}"/>
              </a:ext>
            </a:extLst>
          </p:cNvPr>
          <p:cNvSpPr txBox="1"/>
          <p:nvPr/>
        </p:nvSpPr>
        <p:spPr>
          <a:xfrm>
            <a:off x="464694" y="681037"/>
            <a:ext cx="11197653" cy="48853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4999"/>
              </a:lnSpc>
              <a:spcBef>
                <a:spcPts val="1000"/>
              </a:spcBef>
              <a:spcAft>
                <a:spcPts val="800"/>
              </a:spcAft>
              <a:defRPr/>
            </a:pPr>
            <a:endParaRPr lang="pt-BR" sz="2600" kern="100" dirty="0">
              <a:solidFill>
                <a:prstClr val="black"/>
              </a:solidFill>
              <a:latin typeface="Arial"/>
              <a:ea typeface="+mn-lt"/>
              <a:cs typeface="+mn-lt"/>
            </a:endParaRPr>
          </a:p>
          <a:p>
            <a:pPr algn="just">
              <a:lnSpc>
                <a:spcPct val="114999"/>
              </a:lnSpc>
              <a:spcBef>
                <a:spcPts val="1000"/>
              </a:spcBef>
              <a:spcAft>
                <a:spcPts val="800"/>
              </a:spcAft>
              <a:defRPr/>
            </a:pPr>
            <a:r>
              <a:rPr lang="pt-BR" sz="2600" kern="100" dirty="0">
                <a:solidFill>
                  <a:prstClr val="black"/>
                </a:solidFill>
                <a:latin typeface="Arial"/>
                <a:ea typeface="+mn-lt"/>
                <a:cs typeface="+mn-lt"/>
              </a:rPr>
              <a:t>A</a:t>
            </a:r>
            <a:r>
              <a:rPr lang="pt-BR" sz="2600" b="1" kern="100" dirty="0">
                <a:solidFill>
                  <a:prstClr val="black"/>
                </a:solidFill>
                <a:latin typeface="Arial"/>
                <a:ea typeface="+mn-lt"/>
                <a:cs typeface="+mn-lt"/>
              </a:rPr>
              <a:t> Secretaria da Educação do Estado de São Paulo – SEDUC/SP realizará em 2024</a:t>
            </a:r>
            <a:r>
              <a:rPr lang="pt-BR" sz="2600" kern="100" dirty="0">
                <a:solidFill>
                  <a:prstClr val="black"/>
                </a:solidFill>
                <a:latin typeface="Arial"/>
                <a:ea typeface="+mn-lt"/>
                <a:cs typeface="+mn-lt"/>
              </a:rPr>
              <a:t> </a:t>
            </a:r>
            <a:r>
              <a:rPr lang="pt-BR" sz="2600" b="1" kern="100" dirty="0">
                <a:solidFill>
                  <a:prstClr val="black"/>
                </a:solidFill>
                <a:latin typeface="Arial"/>
                <a:ea typeface="+mn-lt"/>
                <a:cs typeface="+mn-lt"/>
              </a:rPr>
              <a:t>a 26ª edição do Sistema de Avaliação de Rendimento Escolar do Estado de São Paulo – SARESP</a:t>
            </a:r>
            <a:r>
              <a:rPr lang="pt-BR" sz="2600" kern="100" dirty="0">
                <a:solidFill>
                  <a:prstClr val="black"/>
                </a:solidFill>
                <a:latin typeface="Arial"/>
                <a:ea typeface="+mn-lt"/>
                <a:cs typeface="+mn-lt"/>
              </a:rPr>
              <a:t>, caracterizado como uma avaliação externa da Educação Básica, que tem como finalidade </a:t>
            </a:r>
            <a:r>
              <a:rPr lang="pt-BR" sz="2600" b="1" kern="100" dirty="0">
                <a:solidFill>
                  <a:prstClr val="black"/>
                </a:solidFill>
                <a:latin typeface="Arial"/>
                <a:ea typeface="+mn-lt"/>
                <a:cs typeface="+mn-lt"/>
              </a:rPr>
              <a:t>fornecer informações consistentes, periódicas e comparáveis sobre a situação da escolaridade básica na rede pública de ensino paulista</a:t>
            </a:r>
            <a:r>
              <a:rPr lang="pt-BR" sz="2600" kern="100" dirty="0">
                <a:solidFill>
                  <a:prstClr val="black"/>
                </a:solidFill>
                <a:latin typeface="Arial"/>
                <a:ea typeface="+mn-lt"/>
                <a:cs typeface="+mn-lt"/>
              </a:rPr>
              <a:t>, capazes de </a:t>
            </a:r>
            <a:r>
              <a:rPr lang="pt-BR" sz="2600" b="1" kern="100" dirty="0">
                <a:solidFill>
                  <a:prstClr val="black"/>
                </a:solidFill>
                <a:latin typeface="Arial"/>
                <a:ea typeface="+mn-lt"/>
                <a:cs typeface="+mn-lt"/>
              </a:rPr>
              <a:t>orientar os gestores do ensino no monitoramento das políticas voltadas para a melhoria da qualidade do ensino. </a:t>
            </a:r>
            <a:endParaRPr lang="pt-BR" sz="2600" b="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C205B8C5-138A-35E0-8EC8-D776968B5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2654524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32988-8050-0BEF-8838-CE13AD910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0ED80364-4605-9F09-CBF0-B1D5D65AD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E00DABB-C698-3063-5596-BE1C071FE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8126" y="7129"/>
            <a:ext cx="12271948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D0A3152E-C31A-0848-5424-17704D714BFE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8C6F861-B022-2F50-C8B0-B40618035CAD}"/>
              </a:ext>
            </a:extLst>
          </p:cNvPr>
          <p:cNvSpPr txBox="1"/>
          <p:nvPr/>
        </p:nvSpPr>
        <p:spPr>
          <a:xfrm>
            <a:off x="529652" y="869771"/>
            <a:ext cx="11132695" cy="51334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Caixa de Prova Especial </a:t>
            </a:r>
            <a:endParaRPr lang="pt-BR" sz="2600" b="1" dirty="0">
              <a:solidFill>
                <a:prstClr val="black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DC1E9A3-6A65-D7F7-867B-FB12E3819E2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F2EE8BBD-227E-F86F-32BB-5C83643BE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83FAAD0-5ED8-4964-E7DC-A2F3D71A3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282" y="1571850"/>
            <a:ext cx="5666282" cy="460511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3DA5494-04A8-70FD-6D6D-20F9CC28FA32}"/>
              </a:ext>
            </a:extLst>
          </p:cNvPr>
          <p:cNvSpPr txBox="1"/>
          <p:nvPr/>
        </p:nvSpPr>
        <p:spPr>
          <a:xfrm>
            <a:off x="7151003" y="1859260"/>
            <a:ext cx="4923976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b="1">
                <a:latin typeface="Arial"/>
                <a:cs typeface="Arial"/>
              </a:rPr>
              <a:t>Prova em Braille ou Ampliada</a:t>
            </a:r>
            <a:r>
              <a:rPr lang="pt-BR" sz="2400">
                <a:latin typeface="Arial"/>
                <a:cs typeface="Arial"/>
              </a:rPr>
              <a:t>, o </a:t>
            </a:r>
            <a:r>
              <a:rPr lang="pt-BR" sz="2400" b="1">
                <a:latin typeface="Arial"/>
                <a:cs typeface="Arial"/>
              </a:rPr>
              <a:t>Caderno de Prova </a:t>
            </a:r>
            <a:r>
              <a:rPr lang="pt-BR" sz="2400">
                <a:latin typeface="Arial"/>
                <a:cs typeface="Arial"/>
              </a:rPr>
              <a:t>estará </a:t>
            </a:r>
            <a:r>
              <a:rPr lang="pt-BR" sz="2400" b="1">
                <a:latin typeface="Arial"/>
                <a:cs typeface="Arial"/>
              </a:rPr>
              <a:t>disponível em embalagens específicas</a:t>
            </a:r>
            <a:r>
              <a:rPr lang="pt-BR" sz="2400">
                <a:latin typeface="Arial"/>
                <a:cs typeface="Arial"/>
              </a:rPr>
              <a:t> (fora do lote normal da sala). </a:t>
            </a:r>
            <a:endParaRPr lang="pt-BR" sz="2400" dirty="0">
              <a:latin typeface="Arial"/>
              <a:cs typeface="Arial"/>
            </a:endParaRPr>
          </a:p>
          <a:p>
            <a:pPr algn="l"/>
            <a:endParaRPr lang="pt-BR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2899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32988-8050-0BEF-8838-CE13AD910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0ED80364-4605-9F09-CBF0-B1D5D65AD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E00DABB-C698-3063-5596-BE1C071FE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975" y="7129"/>
            <a:ext cx="12271948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D0A3152E-C31A-0848-5424-17704D714BFE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8C6F861-B022-2F50-C8B0-B40618035CAD}"/>
              </a:ext>
            </a:extLst>
          </p:cNvPr>
          <p:cNvSpPr txBox="1"/>
          <p:nvPr/>
        </p:nvSpPr>
        <p:spPr>
          <a:xfrm>
            <a:off x="529652" y="869771"/>
            <a:ext cx="11132695" cy="51334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defRPr/>
            </a:pPr>
            <a:r>
              <a:rPr lang="pt-BR" sz="2600" b="1" u="sng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Pacotes plásticos para devolução dos instrumentos de avaliação: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DC1E9A3-6A65-D7F7-867B-FB12E3819E2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F2EE8BBD-227E-F86F-32BB-5C83643BE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3DA5494-04A8-70FD-6D6D-20F9CC28FA32}"/>
              </a:ext>
            </a:extLst>
          </p:cNvPr>
          <p:cNvSpPr txBox="1"/>
          <p:nvPr/>
        </p:nvSpPr>
        <p:spPr>
          <a:xfrm>
            <a:off x="206740" y="1859260"/>
            <a:ext cx="11781974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dirty="0">
                <a:latin typeface="Arial"/>
                <a:cs typeface="Arial"/>
              </a:rPr>
              <a:t>-</a:t>
            </a:r>
            <a:r>
              <a:rPr lang="pt-BR" sz="2800" dirty="0">
                <a:latin typeface="Arial"/>
                <a:cs typeface="Arial"/>
              </a:rPr>
              <a:t>No pacote  da turma para retorno das </a:t>
            </a:r>
            <a:r>
              <a:rPr lang="pt-BR" sz="2800" b="1" dirty="0">
                <a:latin typeface="Arial"/>
                <a:cs typeface="Arial"/>
              </a:rPr>
              <a:t>folhas de respostas/Formulário de controle de aplicação/Lista de presença;</a:t>
            </a:r>
          </a:p>
          <a:p>
            <a:endParaRPr lang="pt-BR" sz="2800" dirty="0">
              <a:latin typeface="Arial"/>
              <a:cs typeface="Arial"/>
            </a:endParaRPr>
          </a:p>
          <a:p>
            <a:r>
              <a:rPr lang="pt-BR" sz="2800" dirty="0">
                <a:latin typeface="Arial"/>
                <a:cs typeface="Arial"/>
              </a:rPr>
              <a:t>-No pacote da turma  para retorno de </a:t>
            </a:r>
            <a:r>
              <a:rPr lang="pt-BR" sz="2800" b="1" dirty="0">
                <a:latin typeface="Arial"/>
                <a:cs typeface="Arial"/>
              </a:rPr>
              <a:t>folha de resposta de redação</a:t>
            </a:r>
            <a:r>
              <a:rPr lang="pt-BR" sz="2800" dirty="0">
                <a:latin typeface="Arial"/>
                <a:cs typeface="Arial"/>
              </a:rPr>
              <a:t>.</a:t>
            </a:r>
            <a:endParaRPr lang="pt-BR" sz="2800" b="1" dirty="0">
              <a:highlight>
                <a:srgbClr val="FFFF00"/>
              </a:highlight>
              <a:latin typeface="Arial"/>
              <a:cs typeface="Arial"/>
            </a:endParaRPr>
          </a:p>
          <a:p>
            <a:r>
              <a:rPr lang="pt-BR" sz="2800" dirty="0">
                <a:latin typeface="Arial"/>
                <a:cs typeface="Arial"/>
              </a:rPr>
              <a:t>( </a:t>
            </a:r>
            <a:r>
              <a:rPr lang="pt-BR" sz="2800" b="1" dirty="0">
                <a:highlight>
                  <a:srgbClr val="FFFF00"/>
                </a:highlight>
                <a:latin typeface="Arial"/>
                <a:cs typeface="Arial"/>
              </a:rPr>
              <a:t>Somente 3ª série do Ensino Médio);</a:t>
            </a:r>
          </a:p>
          <a:p>
            <a:endParaRPr lang="pt-BR" sz="2800" dirty="0">
              <a:latin typeface="Arial"/>
              <a:cs typeface="Arial"/>
            </a:endParaRPr>
          </a:p>
          <a:p>
            <a:r>
              <a:rPr lang="pt-BR" sz="2800" dirty="0">
                <a:latin typeface="Arial"/>
                <a:cs typeface="Arial"/>
              </a:rPr>
              <a:t>-Na caixa do 1º Dia para o  </a:t>
            </a:r>
            <a:r>
              <a:rPr lang="pt-BR" sz="2800" b="1" dirty="0">
                <a:highlight>
                  <a:srgbClr val="FFFF00"/>
                </a:highlight>
                <a:latin typeface="Arial"/>
                <a:cs typeface="Arial"/>
              </a:rPr>
              <a:t>Diretor de Escola-</a:t>
            </a:r>
            <a:r>
              <a:rPr lang="pt-BR" sz="2800" dirty="0">
                <a:latin typeface="Arial"/>
                <a:cs typeface="Arial"/>
              </a:rPr>
              <a:t> </a:t>
            </a:r>
            <a:r>
              <a:rPr lang="pt-BR" sz="2800" b="1" dirty="0">
                <a:latin typeface="Arial"/>
                <a:cs typeface="Arial"/>
              </a:rPr>
              <a:t>instrumentos de Controle de Aplicação: Formulário de Atividades do Fiscal/Relatório de Observação dos Pais</a:t>
            </a:r>
            <a:r>
              <a:rPr lang="pt-BR" sz="2800" dirty="0">
                <a:latin typeface="Arial"/>
                <a:cs typeface="Arial"/>
              </a:rPr>
              <a:t>. </a:t>
            </a:r>
            <a:endParaRPr lang="pt-BR" sz="2800" b="1" dirty="0">
              <a:highlight>
                <a:srgbClr val="FFFF00"/>
              </a:highligh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9726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74B9A-463D-8F49-2C98-66C3DF268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1C562275-6D99-7CF0-1283-3D4246B65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573DC8F-DAEF-BBC2-38A4-72EF79129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13765518-5FF5-E4DF-EDEF-5A0B7149AB3E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93E70BA-7E06-3F92-6FEA-60C400FF9C55}"/>
              </a:ext>
            </a:extLst>
          </p:cNvPr>
          <p:cNvSpPr txBox="1"/>
          <p:nvPr/>
        </p:nvSpPr>
        <p:spPr>
          <a:xfrm>
            <a:off x="349771" y="869771"/>
            <a:ext cx="11462478" cy="4659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2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Folhas de rosto identificadas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2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sz="26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sz="26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FF38B1-33DE-1BE4-F67B-CD07F4F137F8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36B80A50-CF7F-2F97-F370-C7CA5A039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28405F9-D2C5-DA5A-EE56-58D64FF2E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382" y="2356775"/>
            <a:ext cx="10433154" cy="31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80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D86B9-15CD-64EC-3076-F88A13F6C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4A259EFB-2D71-3C38-174C-A34CD7F07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32383D2-AA2A-9072-2B16-3B75497B0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975" y="-239843"/>
            <a:ext cx="12271948" cy="7234368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92577A9-B0B0-D66A-0A0D-F37256A4944E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5162B3F-09F0-B7BC-841A-A9C26722F61C}"/>
              </a:ext>
            </a:extLst>
          </p:cNvPr>
          <p:cNvSpPr txBox="1"/>
          <p:nvPr/>
        </p:nvSpPr>
        <p:spPr>
          <a:xfrm>
            <a:off x="529652" y="869771"/>
            <a:ext cx="11132695" cy="36767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defRPr/>
            </a:pP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j-ea"/>
                <a:cs typeface="Arial"/>
              </a:rPr>
              <a:t>Devolução dos Materiais</a:t>
            </a:r>
            <a:endParaRPr lang="pt-BR" sz="6000" b="1" dirty="0">
              <a:solidFill>
                <a:prstClr val="black"/>
              </a:solidFill>
              <a:latin typeface="Arial Black"/>
              <a:ea typeface="+mj-ea"/>
              <a:cs typeface="Arial"/>
            </a:endParaRPr>
          </a:p>
          <a:p>
            <a:pPr algn="ctr">
              <a:lnSpc>
                <a:spcPct val="114999"/>
              </a:lnSpc>
              <a:spcBef>
                <a:spcPts val="1000"/>
              </a:spcBef>
              <a:spcAft>
                <a:spcPts val="800"/>
              </a:spcAft>
              <a:defRPr/>
            </a:pPr>
            <a:endParaRPr lang="pt-BR" sz="6000" b="1" dirty="0">
              <a:solidFill>
                <a:srgbClr val="FF0000"/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1FD1157-34AC-8D73-ADDC-81E20700DC68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8A9E1999-AD94-C85F-FC5A-6624AB3CA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4023081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85AB2-3D3D-F45E-0517-729C3244F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D77D6026-59CD-E87A-C2B3-C5217E08C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37B42A8-18D4-F6DD-AC37-C432F4326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038" y="-123211"/>
            <a:ext cx="12192000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8E0F244A-A7CC-B1C9-A593-0018CC9077AF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DC2D0AA-9313-7FE7-BAE2-A6A1ABF826B8}"/>
              </a:ext>
            </a:extLst>
          </p:cNvPr>
          <p:cNvSpPr txBox="1"/>
          <p:nvPr/>
        </p:nvSpPr>
        <p:spPr>
          <a:xfrm>
            <a:off x="483433" y="850926"/>
            <a:ext cx="11132695" cy="1204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Devolução dos materiais a partir do 5º ano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sz="26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EDD68F-66B8-C6E9-3CF2-06A6D8EC1777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B1F84E7C-9F3D-70B2-67DD-70A54D0DE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0217F50-BCAB-C174-E7E7-F96D5C12C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928" y="1471923"/>
            <a:ext cx="3507698" cy="482123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04BFB90-0907-CF69-276C-BDB6B8F9DD95}"/>
              </a:ext>
            </a:extLst>
          </p:cNvPr>
          <p:cNvSpPr txBox="1"/>
          <p:nvPr/>
        </p:nvSpPr>
        <p:spPr>
          <a:xfrm flipH="1">
            <a:off x="6096419" y="2307780"/>
            <a:ext cx="5525577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Pacote 1-                    </a:t>
            </a:r>
            <a:r>
              <a:rPr lang="pt-BR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Arial"/>
                <a:cs typeface="Arial"/>
              </a:rPr>
              <a:t>Instrumentos de Avaliação: </a:t>
            </a:r>
            <a:endParaRPr lang="pt-BR" u="sng">
              <a:highlight>
                <a:srgbClr val="00FFFF"/>
              </a:highlight>
              <a:latin typeface="Arial"/>
              <a:cs typeface="Arial"/>
            </a:endParaRPr>
          </a:p>
          <a:p>
            <a:endParaRPr lang="pt-B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pt-BR" sz="2600" dirty="0">
                <a:latin typeface="Arial"/>
                <a:cs typeface="Arial"/>
              </a:rPr>
              <a:t>-Folhas de respostas utilizadas ou não;</a:t>
            </a:r>
          </a:p>
          <a:p>
            <a:endParaRPr lang="pt-BR" sz="2600" dirty="0">
              <a:latin typeface="Arial"/>
              <a:cs typeface="Arial"/>
            </a:endParaRPr>
          </a:p>
          <a:p>
            <a:r>
              <a:rPr lang="pt-BR" sz="2600" dirty="0">
                <a:latin typeface="Arial"/>
                <a:cs typeface="Arial"/>
              </a:rPr>
              <a:t>-Formulário de controle de aplicação;</a:t>
            </a:r>
          </a:p>
          <a:p>
            <a:endParaRPr lang="pt-BR" sz="2600" dirty="0">
              <a:latin typeface="Arial"/>
              <a:cs typeface="Arial"/>
            </a:endParaRPr>
          </a:p>
          <a:p>
            <a:r>
              <a:rPr lang="pt-BR" sz="2600" dirty="0">
                <a:latin typeface="Arial"/>
                <a:cs typeface="Arial"/>
              </a:rPr>
              <a:t>-Lista de presença. </a:t>
            </a:r>
          </a:p>
        </p:txBody>
      </p:sp>
    </p:spTree>
    <p:extLst>
      <p:ext uri="{BB962C8B-B14F-4D97-AF65-F5344CB8AC3E}">
        <p14:creationId xmlns:p14="http://schemas.microsoft.com/office/powerpoint/2010/main" val="3414368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49048-7DFC-7059-6B6D-A64D9FD5C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6D9085B6-881E-BA45-853F-7CF8111AF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4C8653E-D783-1768-2B0F-D9C98EC9B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90"/>
            <a:ext cx="12192000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10C2986D-200B-FDDB-8963-00E813363D35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36EDEA9-3238-8B3C-94DB-31301FBE3A7F}"/>
              </a:ext>
            </a:extLst>
          </p:cNvPr>
          <p:cNvSpPr txBox="1"/>
          <p:nvPr/>
        </p:nvSpPr>
        <p:spPr>
          <a:xfrm>
            <a:off x="1059305" y="1014996"/>
            <a:ext cx="11132695" cy="5261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4999"/>
              </a:lnSpc>
              <a:spcBef>
                <a:spcPts val="1000"/>
              </a:spcBef>
              <a:spcAft>
                <a:spcPts val="800"/>
              </a:spcAft>
              <a:defRPr/>
            </a:pPr>
            <a:r>
              <a:rPr lang="pt-BR" sz="2600" b="1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Devolução dos materiais a partir do 5º ano </a:t>
            </a:r>
            <a:endParaRPr lang="pt-BR" dirty="0">
              <a:ea typeface="+mj-ea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F2A56C6-71B0-ACAD-2E17-C1E58832B05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FBF3759D-E5BB-87A3-1DE9-7BE4A11A9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D80D331-631B-A982-9695-3CB1980F4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3790" y="1742839"/>
            <a:ext cx="5366479" cy="443412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BF1E7D4-8955-339C-5FD9-D7D940375262}"/>
              </a:ext>
            </a:extLst>
          </p:cNvPr>
          <p:cNvSpPr txBox="1"/>
          <p:nvPr/>
        </p:nvSpPr>
        <p:spPr>
          <a:xfrm>
            <a:off x="7794885" y="1939749"/>
            <a:ext cx="3867462" cy="27699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600" b="1" dirty="0">
                <a:latin typeface="Arial"/>
                <a:cs typeface="Arial"/>
              </a:rPr>
              <a:t>Pacote 2- </a:t>
            </a:r>
            <a:endParaRPr lang="pt-BR" sz="2600" dirty="0">
              <a:latin typeface="Arial"/>
              <a:cs typeface="Arial"/>
            </a:endParaRPr>
          </a:p>
          <a:p>
            <a:r>
              <a:rPr lang="pt-BR" sz="2600" b="1" u="sng" dirty="0">
                <a:highlight>
                  <a:srgbClr val="00FFFF"/>
                </a:highlight>
                <a:latin typeface="Arial"/>
                <a:cs typeface="Arial"/>
              </a:rPr>
              <a:t>Cadernos de Prova</a:t>
            </a:r>
          </a:p>
          <a:p>
            <a:endParaRPr lang="pt-BR" sz="2600" b="1" u="sng" dirty="0">
              <a:highlight>
                <a:srgbClr val="00FFFF"/>
              </a:highlight>
              <a:latin typeface="Arial"/>
              <a:cs typeface="Arial"/>
            </a:endParaRPr>
          </a:p>
          <a:p>
            <a:r>
              <a:rPr lang="pt-BR" sz="2600" dirty="0">
                <a:latin typeface="Arial"/>
                <a:cs typeface="Arial"/>
              </a:rPr>
              <a:t>-Folha de rosto colorida;</a:t>
            </a:r>
            <a:endParaRPr lang="pt-BR" dirty="0">
              <a:latin typeface="Aptos" panose="02110004020202020204"/>
              <a:cs typeface="Arial"/>
            </a:endParaRPr>
          </a:p>
          <a:p>
            <a:endParaRPr lang="pt-BR"/>
          </a:p>
          <a:p>
            <a:r>
              <a:rPr lang="pt-BR" sz="2600" dirty="0">
                <a:latin typeface="Arial"/>
                <a:cs typeface="Arial"/>
              </a:rPr>
              <a:t>-Cadernos de prova utilizados ou não.</a:t>
            </a:r>
          </a:p>
        </p:txBody>
      </p:sp>
    </p:spTree>
    <p:extLst>
      <p:ext uri="{BB962C8B-B14F-4D97-AF65-F5344CB8AC3E}">
        <p14:creationId xmlns:p14="http://schemas.microsoft.com/office/powerpoint/2010/main" val="2819720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0611F-0F78-6A2B-5A29-1A0FBFE3F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8E8FA015-762C-34E0-3149-42E50947E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8912A9F-2BFE-2ADA-8219-52441FA4C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ED51DC74-104B-CAC2-9555-7631228C95A4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141F354-B966-AABB-279F-040CB4214B02}"/>
              </a:ext>
            </a:extLst>
          </p:cNvPr>
          <p:cNvSpPr txBox="1"/>
          <p:nvPr/>
        </p:nvSpPr>
        <p:spPr>
          <a:xfrm>
            <a:off x="1392293" y="869771"/>
            <a:ext cx="9536809" cy="30463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4999"/>
              </a:lnSpc>
              <a:spcBef>
                <a:spcPts val="1000"/>
              </a:spcBef>
              <a:spcAft>
                <a:spcPts val="800"/>
              </a:spcAft>
              <a:defRPr/>
            </a:pPr>
            <a:r>
              <a:rPr lang="pt-BR" sz="2600" b="1" u="sng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Devolução do 3º pacote somente para a 3ª série do Ensino Médio</a:t>
            </a:r>
            <a:endParaRPr lang="en-US" sz="2600" u="sng">
              <a:solidFill>
                <a:prstClr val="black"/>
              </a:solidFill>
              <a:latin typeface="Arial"/>
              <a:ea typeface="+mj-ea"/>
              <a:cs typeface="Arial"/>
            </a:endParaRPr>
          </a:p>
          <a:p>
            <a:pPr algn="ctr">
              <a:lnSpc>
                <a:spcPct val="114999"/>
              </a:lnSpc>
              <a:spcBef>
                <a:spcPts val="1000"/>
              </a:spcBef>
              <a:spcAft>
                <a:spcPts val="800"/>
              </a:spcAft>
              <a:defRPr/>
            </a:pPr>
            <a:endParaRPr lang="pt-BR" sz="2600" dirty="0">
              <a:solidFill>
                <a:prstClr val="black"/>
              </a:solidFill>
              <a:latin typeface="Arial"/>
              <a:ea typeface="+mj-ea"/>
              <a:cs typeface="Arial"/>
            </a:endParaRPr>
          </a:p>
          <a:p>
            <a:pPr algn="ctr">
              <a:lnSpc>
                <a:spcPct val="114999"/>
              </a:lnSpc>
              <a:spcBef>
                <a:spcPts val="1000"/>
              </a:spcBef>
              <a:spcAft>
                <a:spcPts val="800"/>
              </a:spcAft>
              <a:defRPr/>
            </a:pPr>
            <a:endParaRPr lang="pt-BR" sz="2600" b="1" dirty="0">
              <a:solidFill>
                <a:prstClr val="black"/>
              </a:solidFill>
              <a:latin typeface="Arial"/>
              <a:ea typeface="+mj-ea"/>
              <a:cs typeface="Arial"/>
            </a:endParaRPr>
          </a:p>
          <a:p>
            <a:pPr marL="0" marR="0" lvl="0" indent="0" algn="ctr" defTabSz="914400">
              <a:lnSpc>
                <a:spcPct val="114999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sz="2600" b="1" dirty="0">
              <a:solidFill>
                <a:prstClr val="black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5F03A6-1AAB-E7CE-1268-2DC7FFF779A1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82EE6167-3A2B-CC94-8A70-B0C8D2B56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8E98D34-514E-B4FD-ABBC-CD11CB2B3F3C}"/>
              </a:ext>
            </a:extLst>
          </p:cNvPr>
          <p:cNvSpPr txBox="1"/>
          <p:nvPr/>
        </p:nvSpPr>
        <p:spPr>
          <a:xfrm>
            <a:off x="1206237" y="2399323"/>
            <a:ext cx="9784617" cy="3293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600" b="1" dirty="0">
                <a:latin typeface="Arial"/>
                <a:cs typeface="Arial"/>
              </a:rPr>
              <a:t>Pacote 3- </a:t>
            </a:r>
            <a:endParaRPr lang="pt-BR" sz="2600" dirty="0">
              <a:latin typeface="Arial"/>
              <a:cs typeface="Arial"/>
            </a:endParaRPr>
          </a:p>
          <a:p>
            <a:r>
              <a:rPr lang="pt-BR" sz="2600" b="1" u="sng" dirty="0">
                <a:highlight>
                  <a:srgbClr val="00FFFF"/>
                </a:highlight>
                <a:latin typeface="Arial"/>
                <a:cs typeface="Arial"/>
              </a:rPr>
              <a:t>Instrumentos de Avaliação (somente 3ª série do Ensino Médio no 1 dia de prova) </a:t>
            </a:r>
            <a:endParaRPr lang="pt-BR" sz="2600">
              <a:latin typeface="Arial"/>
              <a:cs typeface="Arial"/>
            </a:endParaRPr>
          </a:p>
          <a:p>
            <a:endParaRPr lang="pt-BR" sz="2600" dirty="0">
              <a:latin typeface="Arial"/>
              <a:cs typeface="Arial"/>
            </a:endParaRPr>
          </a:p>
          <a:p>
            <a:r>
              <a:rPr lang="pt-BR" sz="2600" dirty="0">
                <a:latin typeface="Arial"/>
                <a:cs typeface="Arial"/>
              </a:rPr>
              <a:t>-Folhas de redação utilizadas ou não;</a:t>
            </a:r>
            <a:endParaRPr lang="en-US" sz="2600" dirty="0">
              <a:latin typeface="Arial"/>
              <a:cs typeface="Arial"/>
            </a:endParaRPr>
          </a:p>
          <a:p>
            <a:endParaRPr lang="pt-BR" sz="2600" dirty="0">
              <a:latin typeface="Arial"/>
              <a:cs typeface="Arial"/>
            </a:endParaRPr>
          </a:p>
          <a:p>
            <a:endParaRPr lang="pt-BR" sz="2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7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B2357-C3B2-68DE-3BA9-05E4BCC28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4E870C29-6130-6F56-1884-692C1E306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7A0DC0A-3864-48C5-267E-E2A591559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975" y="0"/>
            <a:ext cx="12271948" cy="6994525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D8BF5021-7EC5-FB13-D672-E657509A5A94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D4D9C3-3456-6F13-6B03-439AE422D7AD}"/>
              </a:ext>
            </a:extLst>
          </p:cNvPr>
          <p:cNvSpPr txBox="1"/>
          <p:nvPr/>
        </p:nvSpPr>
        <p:spPr>
          <a:xfrm>
            <a:off x="529652" y="869771"/>
            <a:ext cx="11132695" cy="610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Caixa de Prova Especial </a:t>
            </a:r>
            <a:endParaRPr lang="pt-BR" sz="32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98D2EED-2C04-06A1-B88A-31072C0FD3C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6EE42B09-9726-A158-EF4A-20E24AD9D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5E5DAB1-FD75-9D18-FC8F-028A2B12A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282" y="1571850"/>
            <a:ext cx="5666282" cy="460511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45F4A60E-6577-3E0D-F0BC-1010A23D5F41}"/>
              </a:ext>
            </a:extLst>
          </p:cNvPr>
          <p:cNvSpPr txBox="1"/>
          <p:nvPr/>
        </p:nvSpPr>
        <p:spPr>
          <a:xfrm>
            <a:off x="7320197" y="1980810"/>
            <a:ext cx="44220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Os cadernos de prova serão devolvidos nas embalagens de origem.</a:t>
            </a:r>
          </a:p>
          <a:p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-As folhas de resposta  no pacote da turma. </a:t>
            </a:r>
          </a:p>
        </p:txBody>
      </p:sp>
    </p:spTree>
    <p:extLst>
      <p:ext uri="{BB962C8B-B14F-4D97-AF65-F5344CB8AC3E}">
        <p14:creationId xmlns:p14="http://schemas.microsoft.com/office/powerpoint/2010/main" val="807595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B2357-C3B2-68DE-3BA9-05E4BCC28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4E870C29-6130-6F56-1884-692C1E306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7A0DC0A-3864-48C5-267E-E2A591559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975" y="0"/>
            <a:ext cx="12271948" cy="6994525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D8BF5021-7EC5-FB13-D672-E657509A5A94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D4D9C3-3456-6F13-6B03-439AE422D7AD}"/>
              </a:ext>
            </a:extLst>
          </p:cNvPr>
          <p:cNvSpPr txBox="1"/>
          <p:nvPr/>
        </p:nvSpPr>
        <p:spPr>
          <a:xfrm>
            <a:off x="529652" y="869771"/>
            <a:ext cx="11132695" cy="6104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Prova Especial </a:t>
            </a:r>
            <a:endParaRPr lang="pt-BR" sz="3200" b="1" dirty="0">
              <a:solidFill>
                <a:prstClr val="black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98D2EED-2C04-06A1-B88A-31072C0FD3C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6EE42B09-9726-A158-EF4A-20E24AD9D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5F4A60E-6577-3E0D-F0BC-1010A23D5F41}"/>
              </a:ext>
            </a:extLst>
          </p:cNvPr>
          <p:cNvSpPr txBox="1"/>
          <p:nvPr/>
        </p:nvSpPr>
        <p:spPr>
          <a:xfrm>
            <a:off x="534085" y="2052696"/>
            <a:ext cx="11121946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000" dirty="0">
                <a:latin typeface="Arial"/>
                <a:ea typeface="+mn-lt"/>
                <a:cs typeface="+mn-lt"/>
              </a:rPr>
              <a:t>A </a:t>
            </a:r>
            <a:r>
              <a:rPr lang="pt-BR" sz="3000" b="1" dirty="0">
                <a:latin typeface="Arial"/>
                <a:ea typeface="+mn-lt"/>
                <a:cs typeface="+mn-lt"/>
              </a:rPr>
              <a:t>Folha de Respostas/Folha de Redação da prova Ampliada</a:t>
            </a:r>
            <a:r>
              <a:rPr lang="pt-BR" sz="3000" dirty="0">
                <a:latin typeface="Arial"/>
                <a:ea typeface="+mn-lt"/>
                <a:cs typeface="+mn-lt"/>
              </a:rPr>
              <a:t> estará no </a:t>
            </a:r>
            <a:r>
              <a:rPr lang="pt-BR" sz="3000" b="1" dirty="0">
                <a:latin typeface="Arial"/>
                <a:ea typeface="+mn-lt"/>
                <a:cs typeface="+mn-lt"/>
              </a:rPr>
              <a:t>final do Caderno, </a:t>
            </a:r>
            <a:r>
              <a:rPr lang="pt-BR" sz="3000" dirty="0">
                <a:latin typeface="Arial"/>
                <a:ea typeface="+mn-lt"/>
                <a:cs typeface="+mn-lt"/>
              </a:rPr>
              <a:t> e a da </a:t>
            </a:r>
            <a:r>
              <a:rPr lang="pt-BR" sz="3000" b="1" dirty="0">
                <a:latin typeface="Arial"/>
                <a:ea typeface="+mn-lt"/>
                <a:cs typeface="+mn-lt"/>
              </a:rPr>
              <a:t>prova em Braille estará dentro da embalagem (caixa)</a:t>
            </a:r>
            <a:r>
              <a:rPr lang="pt-BR" sz="3000" dirty="0">
                <a:latin typeface="Arial"/>
                <a:ea typeface="+mn-lt"/>
                <a:cs typeface="+mn-lt"/>
              </a:rPr>
              <a:t>. </a:t>
            </a:r>
            <a:endParaRPr lang="pt-BR" sz="3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4798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B2357-C3B2-68DE-3BA9-05E4BCC28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4E870C29-6130-6F56-1884-692C1E306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7A0DC0A-3864-48C5-267E-E2A591559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975" y="0"/>
            <a:ext cx="12271948" cy="6994525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D8BF5021-7EC5-FB13-D672-E657509A5A94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D4D9C3-3456-6F13-6B03-439AE422D7AD}"/>
              </a:ext>
            </a:extLst>
          </p:cNvPr>
          <p:cNvSpPr txBox="1"/>
          <p:nvPr/>
        </p:nvSpPr>
        <p:spPr>
          <a:xfrm>
            <a:off x="529652" y="869771"/>
            <a:ext cx="11132695" cy="6104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Prova Especial </a:t>
            </a:r>
            <a:endParaRPr lang="pt-BR" sz="3200" b="1" dirty="0">
              <a:solidFill>
                <a:prstClr val="black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98D2EED-2C04-06A1-B88A-31072C0FD3C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6EE42B09-9726-A158-EF4A-20E24AD9D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5F4A60E-6577-3E0D-F0BC-1010A23D5F41}"/>
              </a:ext>
            </a:extLst>
          </p:cNvPr>
          <p:cNvSpPr txBox="1"/>
          <p:nvPr/>
        </p:nvSpPr>
        <p:spPr>
          <a:xfrm>
            <a:off x="692235" y="2052696"/>
            <a:ext cx="11107569" cy="44935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600" dirty="0">
                <a:latin typeface="Arial"/>
                <a:ea typeface="+mn-lt"/>
                <a:cs typeface="+mn-lt"/>
              </a:rPr>
              <a:t>Após o término da prova, </a:t>
            </a:r>
            <a:r>
              <a:rPr lang="pt-BR" sz="2600" b="1" dirty="0">
                <a:latin typeface="Arial"/>
                <a:ea typeface="+mn-lt"/>
                <a:cs typeface="+mn-lt"/>
              </a:rPr>
              <a:t>o aplicador deverá  transcrever as respostas do Estudante para a sua Folha de Respostas/Folha de Redação</a:t>
            </a:r>
            <a:r>
              <a:rPr lang="pt-BR" sz="2600" dirty="0">
                <a:latin typeface="Arial"/>
                <a:ea typeface="+mn-lt"/>
                <a:cs typeface="+mn-lt"/>
              </a:rPr>
              <a:t>. </a:t>
            </a:r>
          </a:p>
          <a:p>
            <a:endParaRPr lang="pt-BR" sz="2600" dirty="0">
              <a:latin typeface="Arial"/>
              <a:ea typeface="+mn-lt"/>
              <a:cs typeface="+mn-lt"/>
            </a:endParaRPr>
          </a:p>
          <a:p>
            <a:r>
              <a:rPr lang="pt-BR" sz="2600" dirty="0">
                <a:latin typeface="Arial"/>
                <a:ea typeface="+mn-lt"/>
                <a:cs typeface="+mn-lt"/>
              </a:rPr>
              <a:t>- Acondicionar as </a:t>
            </a:r>
            <a:r>
              <a:rPr lang="pt-BR" sz="2600" b="1" dirty="0">
                <a:latin typeface="Arial"/>
                <a:ea typeface="+mn-lt"/>
                <a:cs typeface="+mn-lt"/>
              </a:rPr>
              <a:t>Folhas de Respostas/Folha de Redação preenchidas no pacote de Instrumentos de Avaliação com as demais Folhas de Respostas da turma.</a:t>
            </a:r>
          </a:p>
          <a:p>
            <a:endParaRPr lang="pt-BR" sz="2600" dirty="0">
              <a:latin typeface="Arial"/>
              <a:ea typeface="+mn-lt"/>
              <a:cs typeface="+mn-lt"/>
            </a:endParaRPr>
          </a:p>
          <a:p>
            <a:r>
              <a:rPr lang="pt-BR" sz="2600" dirty="0">
                <a:latin typeface="Arial"/>
                <a:ea typeface="+mn-lt"/>
                <a:cs typeface="+mn-lt"/>
              </a:rPr>
              <a:t> - Colocar a </a:t>
            </a:r>
            <a:r>
              <a:rPr lang="pt-BR" sz="2600" b="1" dirty="0">
                <a:latin typeface="Arial"/>
                <a:ea typeface="+mn-lt"/>
                <a:cs typeface="+mn-lt"/>
              </a:rPr>
              <a:t>prova em Braille e o exemplar do ledor</a:t>
            </a:r>
            <a:r>
              <a:rPr lang="pt-BR" sz="2600" dirty="0">
                <a:latin typeface="Arial"/>
                <a:ea typeface="+mn-lt"/>
                <a:cs typeface="+mn-lt"/>
              </a:rPr>
              <a:t> (quando for o caso) na </a:t>
            </a:r>
            <a:r>
              <a:rPr lang="pt-BR" sz="2600" b="1" dirty="0">
                <a:latin typeface="Arial"/>
                <a:ea typeface="+mn-lt"/>
                <a:cs typeface="+mn-lt"/>
              </a:rPr>
              <a:t>mesma caixa de origem</a:t>
            </a:r>
            <a:r>
              <a:rPr lang="pt-BR" sz="2600" dirty="0">
                <a:latin typeface="Arial"/>
                <a:ea typeface="+mn-lt"/>
                <a:cs typeface="+mn-lt"/>
              </a:rPr>
              <a:t>. </a:t>
            </a:r>
          </a:p>
          <a:p>
            <a:endParaRPr lang="pt-BR" sz="2600" dirty="0">
              <a:latin typeface="Arial"/>
              <a:ea typeface="+mn-lt"/>
              <a:cs typeface="+mn-lt"/>
            </a:endParaRPr>
          </a:p>
          <a:p>
            <a:r>
              <a:rPr lang="pt-BR" sz="2600" dirty="0">
                <a:latin typeface="Arial"/>
                <a:ea typeface="+mn-lt"/>
                <a:cs typeface="+mn-lt"/>
              </a:rPr>
              <a:t>- Acondicionar a </a:t>
            </a:r>
            <a:r>
              <a:rPr lang="pt-BR" sz="2600" b="1" dirty="0">
                <a:latin typeface="Arial"/>
                <a:ea typeface="+mn-lt"/>
                <a:cs typeface="+mn-lt"/>
              </a:rPr>
              <a:t>prova ampliada no pacote plástico de retorno.</a:t>
            </a:r>
            <a:endParaRPr lang="pt-BR" sz="2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8445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C98B7-C6EA-48D1-E2A0-214E00400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A3F42602-9AF4-6BFD-2FF0-5FECCF1AA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7153900-3C39-A385-D9ED-4DB89ACAB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98138108-C2DE-D9C8-5B12-6CC55C6FC3D6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C7A0A8D-0AFF-BA0F-5B13-2898D5334C5B}"/>
              </a:ext>
            </a:extLst>
          </p:cNvPr>
          <p:cNvSpPr txBox="1"/>
          <p:nvPr/>
        </p:nvSpPr>
        <p:spPr>
          <a:xfrm>
            <a:off x="464694" y="681037"/>
            <a:ext cx="11197653" cy="5849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Legislações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pt-BR" sz="22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Decreto nº 67.941, de 15 de setembro de 2023-Institui o Provão Paulista Seriado, no âmbito do Sistema de Avaliação do Rendimento Escolar do Estado de São Paulo - SARESP, e dá providências correlatas.</a:t>
            </a:r>
            <a:endParaRPr kumimoji="0" lang="pt-BR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200" b="1" i="1" u="sng" strike="noStrike" kern="100" cap="none" spc="0" normalizeH="0" baseline="0" noProof="0" dirty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4"/>
              </a:rPr>
              <a:t>DECRETO N° 67.941, DE 15 DE SETEMBRO DE 2023 - Assembleia Legislativa do Estado de São Paulo</a:t>
            </a:r>
            <a:endParaRPr kumimoji="0" lang="pt-BR" sz="2200" b="1" i="1" u="sng" strike="noStrike" kern="100" cap="none" spc="0" normalizeH="0" baseline="0" noProof="0" dirty="0">
              <a:ln>
                <a:noFill/>
              </a:ln>
              <a:solidFill>
                <a:srgbClr val="467886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pt-BR" sz="22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Resolução SEDUC nº 50, de 22 de julho de 2024-</a:t>
            </a:r>
            <a:r>
              <a:rPr kumimoji="0" lang="pt-BR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Dispõe sobre a aplicação do Sistema de Avaliação de Rendimento Escolar do Estado de São Paulo e do Provão Paulista Seriado em 2024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200" b="1" i="1" u="sng" strike="noStrike" kern="100" cap="none" spc="0" normalizeH="0" baseline="0" noProof="0" dirty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5"/>
              </a:rPr>
              <a:t>legislacao22072024141654RESOLUÇÃO SEDUC Nº 50, DE 22 DE JULHO DE 2024.pdf (sedsee.blob.core.windows.net)</a:t>
            </a:r>
            <a:endParaRPr kumimoji="0" lang="pt-BR" sz="2200" b="1" i="1" u="sng" strike="noStrike" kern="100" cap="none" spc="0" normalizeH="0" baseline="0" noProof="0" dirty="0">
              <a:ln>
                <a:noFill/>
              </a:ln>
              <a:solidFill>
                <a:srgbClr val="467886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AC6EE7B-9A5C-AB2B-11D5-274265420F74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C205B8C5-138A-35E0-8EC8-D776968B5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2293485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FD242-8F98-1BFB-8647-D6E2FE57B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B6CC98AD-E115-EECA-F642-BC3BE7F06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D2C7CE4-54E9-7A7C-08E3-1B446A279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71948" cy="6994525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85598F91-2D27-FBE4-2DBC-A53CB8545C82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2BAE878-8D68-0B9A-3767-5DEC67E70913}"/>
              </a:ext>
            </a:extLst>
          </p:cNvPr>
          <p:cNvSpPr txBox="1"/>
          <p:nvPr/>
        </p:nvSpPr>
        <p:spPr>
          <a:xfrm>
            <a:off x="529652" y="869771"/>
            <a:ext cx="11132695" cy="610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Devolução 2º ano - EFAI</a:t>
            </a:r>
            <a:endParaRPr lang="pt-BR" sz="32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AE4358-68C2-48F5-E1A1-7A9CFAB2AEE5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7FE9D78B-B16A-D2B9-2449-069579C53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B21F488-1D51-1CB9-57B4-348F35E0BE72}"/>
              </a:ext>
            </a:extLst>
          </p:cNvPr>
          <p:cNvSpPr txBox="1"/>
          <p:nvPr/>
        </p:nvSpPr>
        <p:spPr>
          <a:xfrm>
            <a:off x="5146624" y="1668993"/>
            <a:ext cx="655569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-Folha de rosto com o código visível;</a:t>
            </a: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-Cadernos de Prova não utilizados; </a:t>
            </a: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-Cadernos de Prova utilizados; </a:t>
            </a: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-Exemplar do Professor;</a:t>
            </a: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-Formulário de Controle de Aplicação; </a:t>
            </a: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-Lista de Presença.  </a:t>
            </a:r>
          </a:p>
          <a:p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600" dirty="0"/>
              <a:t>• </a:t>
            </a:r>
            <a:r>
              <a:rPr lang="pt-BR" sz="2400" dirty="0"/>
              <a:t>Acomodar o material no pacote plástico para devolução, na ordem em que foi organizado (Folha de Rosto por cima do lote). </a:t>
            </a:r>
          </a:p>
          <a:p>
            <a:r>
              <a:rPr lang="pt-BR" sz="2400" dirty="0"/>
              <a:t>• Lacrar o pacote, na sala de aplicação. </a:t>
            </a:r>
          </a:p>
          <a:p>
            <a:r>
              <a:rPr lang="pt-BR" sz="2400" dirty="0"/>
              <a:t>• Entregar o pacote ao Diretor.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898E910-B4FB-BEAC-E45A-D5863AF8F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652" y="1668993"/>
            <a:ext cx="4307175" cy="450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16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FD242-8F98-1BFB-8647-D6E2FE57B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B6CC98AD-E115-EECA-F642-BC3BE7F06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D2C7CE4-54E9-7A7C-08E3-1B446A279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132" y="7129"/>
            <a:ext cx="12271948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85598F91-2D27-FBE4-2DBC-A53CB8545C82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2BAE878-8D68-0B9A-3767-5DEC67E70913}"/>
              </a:ext>
            </a:extLst>
          </p:cNvPr>
          <p:cNvSpPr txBox="1"/>
          <p:nvPr/>
        </p:nvSpPr>
        <p:spPr>
          <a:xfrm>
            <a:off x="472143" y="280300"/>
            <a:ext cx="10859525" cy="9862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defRPr/>
            </a:pPr>
            <a:r>
              <a:rPr lang="pt-BR" sz="2600" b="1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Pacote Plástico com os </a:t>
            </a:r>
            <a:r>
              <a:rPr lang="pt-BR" sz="2600" b="1" u="sng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instrumentos de controle da Aplicação-</a:t>
            </a:r>
            <a:r>
              <a:rPr lang="pt-BR" sz="2600" b="1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 </a:t>
            </a:r>
            <a:r>
              <a:rPr lang="pt-BR" sz="2600" b="1" dirty="0">
                <a:solidFill>
                  <a:prstClr val="black"/>
                </a:solidFill>
                <a:highlight>
                  <a:srgbClr val="FFFF00"/>
                </a:highlight>
                <a:latin typeface="Arial"/>
                <a:ea typeface="+mj-ea"/>
                <a:cs typeface="Arial"/>
              </a:rPr>
              <a:t>Diretor de Escola </a:t>
            </a:r>
            <a:endParaRPr lang="pt-BR">
              <a:solidFill>
                <a:prstClr val="black"/>
              </a:solidFill>
              <a:highlight>
                <a:srgbClr val="FFFF00"/>
              </a:highlight>
              <a:ea typeface="+mj-ea"/>
            </a:endParaRPr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7FE9D78B-B16A-D2B9-2449-069579C53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B21F488-1D51-1CB9-57B4-348F35E0BE72}"/>
              </a:ext>
            </a:extLst>
          </p:cNvPr>
          <p:cNvSpPr txBox="1"/>
          <p:nvPr/>
        </p:nvSpPr>
        <p:spPr>
          <a:xfrm>
            <a:off x="4571530" y="2581993"/>
            <a:ext cx="7087661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dirty="0">
                <a:latin typeface="Arial"/>
                <a:cs typeface="Arial"/>
              </a:rPr>
              <a:t>-Formulário de Observação dos Pais e os  Formulário dos Fiscais, preenchidos ou não por escola. </a:t>
            </a:r>
          </a:p>
        </p:txBody>
      </p:sp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D1897D96-5F54-7D14-52E1-D5B125561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68" y="1264038"/>
            <a:ext cx="4114441" cy="483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AD640-09ED-7AA0-9E1D-0EAD96F40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81CD1693-E8B8-9675-4F41-CEE134C3D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521F4E4-4D79-8B7B-A080-C6BCDC23C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DFFB5D1E-14D6-62B3-F572-8673D23B010A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6C9B64C-34DD-2DC3-2A2C-DC2FDACAB669}"/>
              </a:ext>
            </a:extLst>
          </p:cNvPr>
          <p:cNvSpPr txBox="1"/>
          <p:nvPr/>
        </p:nvSpPr>
        <p:spPr>
          <a:xfrm>
            <a:off x="464694" y="681037"/>
            <a:ext cx="11197653" cy="4454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 Black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Características Gerais do Provão Paulista- 2024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t-BR" sz="60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Procedimentos e Aplicação </a:t>
            </a:r>
            <a:endParaRPr kumimoji="0" lang="pt-BR" sz="6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83DDB7-8D22-925B-499D-C5B80F024847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CDD4B83D-A258-4CC4-4337-1745E0554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3599488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1" y="0"/>
            <a:ext cx="12127038" cy="709784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783044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8C560B5-1C9A-FB36-31F5-CD146A074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0" y="284813"/>
            <a:ext cx="12004621" cy="6082259"/>
          </a:xfrm>
          <a:prstGeom prst="rect">
            <a:avLst/>
          </a:prstGeom>
        </p:spPr>
      </p:pic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90CAFB72-F1AC-4DA3-F7D0-AB3718D39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1790427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841227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5BFBCA1-C6E8-5DE5-08C7-16524BC00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4852"/>
            <a:ext cx="12192000" cy="5791921"/>
          </a:xfrm>
          <a:prstGeom prst="rect">
            <a:avLst/>
          </a:prstGeom>
        </p:spPr>
      </p:pic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041AE1C6-5A1E-1619-43B2-A84DEFD7A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6964"/>
            <a:ext cx="4114800" cy="544512"/>
          </a:xfrm>
        </p:spPr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27143095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841227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70EDEC7-0CB1-55E7-8831-14467A446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4813"/>
            <a:ext cx="12127041" cy="5731960"/>
          </a:xfrm>
          <a:prstGeom prst="rect">
            <a:avLst/>
          </a:prstGeom>
        </p:spPr>
      </p:pic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4418FFD8-FC8A-AAB8-82AA-977C9CEC0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40946365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841227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5E735EB-AC7A-13BC-5160-19B86F020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02" y="239843"/>
            <a:ext cx="12042097" cy="5776930"/>
          </a:xfrm>
          <a:prstGeom prst="rect">
            <a:avLst/>
          </a:prstGeom>
        </p:spPr>
      </p:pic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5DB715B0-A344-3943-9789-C9FC03D07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1093635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841227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4FA12E73-6D1B-8F5A-9EAB-0BE6AF22C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DRE-CENTRO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B46CC99-8E73-7D0E-4120-266AF43FD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13" y="484449"/>
            <a:ext cx="11507447" cy="615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907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841227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A002516-3AEF-9D45-334C-77D244853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9823"/>
            <a:ext cx="12192000" cy="5907140"/>
          </a:xfrm>
          <a:prstGeom prst="rect">
            <a:avLst/>
          </a:prstGeom>
        </p:spPr>
      </p:pic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16658FC1-BC25-48F9-BEE0-5B70B5AC2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24897730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841227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90E0EAE-B014-B769-E0B9-14CE86134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28" y="554636"/>
            <a:ext cx="10593049" cy="5462137"/>
          </a:xfrm>
          <a:prstGeom prst="rect">
            <a:avLst/>
          </a:prstGeom>
        </p:spPr>
      </p:pic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CE4FC3DC-F427-A13F-766B-4758420C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3197216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CD18D-FEBC-20FB-8C4B-958CDCAFD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1A3F478C-6581-DBD5-B3FD-E71B3898E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4AC6EB0-E387-EF2F-E6D8-1605D3792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87DDEA6C-E111-A47A-D98D-D76F9CFA8921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4CA19CD-CB74-CBD0-2A75-E47372B5FCE2}"/>
              </a:ext>
            </a:extLst>
          </p:cNvPr>
          <p:cNvSpPr txBox="1"/>
          <p:nvPr/>
        </p:nvSpPr>
        <p:spPr>
          <a:xfrm>
            <a:off x="464694" y="681037"/>
            <a:ext cx="11197653" cy="5106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pt-BR" sz="22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Resolução SEDUC nº 59 , de 26 de agosto de 2024 Altera a Resolução SEDUC nº 50, de 22 de julho de 2024, que dispõe sobre a aplicação do Sistema de Avaliação de Rendimento Escolar do Estado de São Paulo e do Provão Paulista Seriado em 2024</a:t>
            </a:r>
            <a:endParaRPr kumimoji="0" lang="pt-BR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200" b="1" i="1" u="sng" strike="noStrike" kern="100" cap="none" spc="0" normalizeH="0" baseline="0" noProof="0" dirty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4"/>
              </a:rPr>
              <a:t>legislacao27082024092937resol59.pdf(sedsee.blob.core.windows.net)</a:t>
            </a:r>
            <a:endParaRPr kumimoji="0" lang="pt-BR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pt-BR" sz="22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Edital Nº 002/2024, de 22 de julho de 2024 e alterações.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pt-BR" sz="22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5"/>
              </a:rPr>
              <a:t>https://www.doe.sp.gov.br/executivo/secretaria-da-educacao/edital-n-002-2024-de-22-de-julho-de-2024-2024072311231204461047</a:t>
            </a:r>
            <a:endParaRPr kumimoji="0" lang="pt-BR" sz="2200" b="1" i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endParaRPr kumimoji="0" lang="pt-BR" sz="2200" b="1" i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E716D3-849F-0E66-4447-85A9006B9982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C1B420DB-79AD-EB3A-134E-E7B426A1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39110874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841227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4785B45-F69B-7190-066E-703DD9CFE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4833"/>
            <a:ext cx="12191999" cy="6460760"/>
          </a:xfrm>
          <a:prstGeom prst="rect">
            <a:avLst/>
          </a:prstGeom>
        </p:spPr>
      </p:pic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BECD08D2-2DA7-42B8-C768-408F693E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24033166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841227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EE05422-6A52-D3E2-8A15-2A5B0B187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5" y="284813"/>
            <a:ext cx="12084570" cy="5731960"/>
          </a:xfrm>
          <a:prstGeom prst="rect">
            <a:avLst/>
          </a:prstGeom>
        </p:spPr>
      </p:pic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40F1F5E4-1BCC-ECDF-82F7-1CFE4FC57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292747"/>
            <a:ext cx="4114800" cy="365125"/>
          </a:xfrm>
        </p:spPr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4052362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841227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6A99D7F-F0F8-F68D-6597-6BF47C2A2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9843"/>
            <a:ext cx="12191998" cy="5937121"/>
          </a:xfrm>
          <a:prstGeom prst="rect">
            <a:avLst/>
          </a:prstGeom>
        </p:spPr>
      </p:pic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98634533-6E81-C6CD-EB1A-C57360E73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13846400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841227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C86B840-8273-8B98-4FD4-B28033A5D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4813"/>
            <a:ext cx="12191999" cy="5892150"/>
          </a:xfrm>
          <a:prstGeom prst="rect">
            <a:avLst/>
          </a:prstGeom>
        </p:spPr>
      </p:pic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EE239BE4-C06E-C428-F8CC-C5C150EF1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35987209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841227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D580A59-21CD-8DC8-EC32-EE920193A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21" y="284813"/>
            <a:ext cx="12072078" cy="5892150"/>
          </a:xfrm>
          <a:prstGeom prst="rect">
            <a:avLst/>
          </a:prstGeom>
        </p:spPr>
      </p:pic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A5785799-C101-311B-A063-0CE0D099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15601301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841227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4CEB696-F0DB-1CF5-5E7D-A7B7B56EE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11" y="298685"/>
            <a:ext cx="12057088" cy="5540933"/>
          </a:xfrm>
          <a:prstGeom prst="rect">
            <a:avLst/>
          </a:prstGeom>
        </p:spPr>
      </p:pic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F0CB1B21-80AB-43C6-4730-05BC3F84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24517899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841227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676A538-BB1E-C9B4-87D0-581CADAF0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31" y="239843"/>
            <a:ext cx="11902190" cy="5776930"/>
          </a:xfrm>
          <a:prstGeom prst="rect">
            <a:avLst/>
          </a:prstGeom>
        </p:spPr>
      </p:pic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8B1F08C7-5597-550D-77B9-ABF2D3EA8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40255169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841227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E253A97-64B7-748C-C4FF-17FAB4976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653" y="239843"/>
            <a:ext cx="11357547" cy="5776930"/>
          </a:xfrm>
          <a:prstGeom prst="rect">
            <a:avLst/>
          </a:prstGeom>
        </p:spPr>
      </p:pic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A10BB721-DCE6-5142-5360-4DCB50088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14887918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52D74-36CA-B582-A460-52D237294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12161D3A-3185-77F1-5BC5-0E4FCCE01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F15C293-631A-213D-7EFD-E498839C3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ED650C77-A29D-2713-BFE5-320A0005819A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85EF97A-C35E-5400-9267-E227E8EE3904}"/>
              </a:ext>
            </a:extLst>
          </p:cNvPr>
          <p:cNvSpPr txBox="1"/>
          <p:nvPr/>
        </p:nvSpPr>
        <p:spPr>
          <a:xfrm>
            <a:off x="464694" y="841227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85972D-15E1-4D73-E41B-6FFAE91CAD5B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452A8BBA-F37D-9240-401F-21160864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4900F13-0613-7335-8383-2514A8D9D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262"/>
            <a:ext cx="12192000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468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43779-7A53-9ECE-5B36-A66F4D447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72E610C0-0C37-8C3B-4588-6D59A4FFD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8F298E8-C949-5016-4DA1-6C2DED6E1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685E9027-4121-FCE7-4E4F-021CA0A9C3D1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DFDE760-B740-6387-87DE-096D7A888FCC}"/>
              </a:ext>
            </a:extLst>
          </p:cNvPr>
          <p:cNvSpPr txBox="1"/>
          <p:nvPr/>
        </p:nvSpPr>
        <p:spPr>
          <a:xfrm>
            <a:off x="464694" y="841227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21E91C4-0D77-0614-9E1B-D19F16246937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1FA6E7DA-1AD0-1C32-6735-2D93921F9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7583E62-A9F3-3A57-2BF9-CB08EECDA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97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2AAAB-9380-0F21-60A2-9F1D937A9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77CFC5A8-3B46-DEBC-2F25-E2317D9BE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CB59747-1298-D13E-ADF1-A609B0C54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D75256D5-661A-9EF4-5A5D-A0BE0A89C9ED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9E65DD0-9B00-04CC-C3A2-F89A5E1FBCDC}"/>
              </a:ext>
            </a:extLst>
          </p:cNvPr>
          <p:cNvSpPr txBox="1"/>
          <p:nvPr/>
        </p:nvSpPr>
        <p:spPr>
          <a:xfrm>
            <a:off x="464694" y="681037"/>
            <a:ext cx="11197653" cy="4127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600" b="1" i="1" u="sng" kern="1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</a:t>
            </a:r>
            <a:r>
              <a:rPr lang="pt-BR" sz="2600" b="1" i="1" u="sng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lteração da legislação </a:t>
            </a:r>
            <a:endParaRPr lang="pt-BR" sz="2600" kern="1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pt-BR" sz="2200" b="1" u="sng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RESOLUÇÃO SEDUC Nº 50, DE 22 DE JULHO, alterada pela Resolução SEDUC 59 de 26/08/2024- Dispõe sobre a aplicação do Sistema de Avaliação de Rendimento Escolar do Estado de São Paulo e do Provão Paulista Seriado em 2024</a:t>
            </a:r>
            <a:br>
              <a:rPr lang="pt-BR" sz="2200" b="1" u="sng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pt-BR" sz="2200" b="1" u="sng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 - o inciso II do artigo 23: </a:t>
            </a: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“II- os alunos da </a:t>
            </a:r>
            <a:r>
              <a:rPr lang="pt-BR" sz="2200" b="1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1ª série do ensino médio </a:t>
            </a:r>
            <a:r>
              <a:rPr lang="pt-BR" sz="2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realizarão as provas do Provão Paulista Seriado no </a:t>
            </a:r>
            <a:r>
              <a:rPr lang="pt-BR" sz="2200" b="1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período vespertino </a:t>
            </a:r>
            <a:r>
              <a:rPr lang="pt-BR" sz="2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 os alunos da </a:t>
            </a:r>
            <a:r>
              <a:rPr lang="pt-BR" sz="2200" b="1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3ª série do ensino médio </a:t>
            </a:r>
            <a:r>
              <a:rPr lang="pt-BR" sz="2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realizarão as provas do Provão Paulista Seriado no</a:t>
            </a:r>
            <a:r>
              <a:rPr lang="pt-BR" sz="2200" b="1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período matutino.</a:t>
            </a:r>
            <a:r>
              <a:rPr lang="pt-BR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”(NR)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124657-A6E7-176A-A8FC-A459B877E24A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87B5E447-B75A-BF1C-1A8C-3D6F340F9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19335696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2E20A-2283-A4CA-DAA6-C10A1A62F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1315F0CE-B801-0093-B010-7CB9EEDEA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5615A24-D3E4-E281-9EB7-8E0DAFD2F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9EFACCFD-7F45-A535-2BB2-3B0C74DBE1F3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2FF8697-0C6B-280D-9D42-3F99D6487DFA}"/>
              </a:ext>
            </a:extLst>
          </p:cNvPr>
          <p:cNvSpPr txBox="1"/>
          <p:nvPr/>
        </p:nvSpPr>
        <p:spPr>
          <a:xfrm>
            <a:off x="464694" y="841227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6930A3-B53B-145B-EE20-3DB238A011B1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81FC2ADA-E5B6-3FD6-0A94-D6F3889E5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7641D64-358D-50C8-4341-CCFC82624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9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031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783044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96150C6-712D-9BD5-CF54-93EF8AC41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74912"/>
            <a:ext cx="12012117" cy="4998392"/>
          </a:xfrm>
          <a:prstGeom prst="rect">
            <a:avLst/>
          </a:prstGeom>
        </p:spPr>
      </p:pic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E2A37180-8CD4-64E3-888D-E841D80A2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11860549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9921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783044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69BA3EA-D9E9-9430-3C88-335A1E421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1355"/>
            <a:ext cx="12191999" cy="347479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7627937-AA60-5D7F-56CE-6B22CF4903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852" y="3429000"/>
            <a:ext cx="11842230" cy="2645956"/>
          </a:xfrm>
          <a:prstGeom prst="rect">
            <a:avLst/>
          </a:prstGeom>
        </p:spPr>
      </p:pic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5B9C4CA3-F2B6-0E8C-317D-F9AA96C24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9574950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783044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1A15F3A-E32E-2459-3420-993B1463D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72" y="209862"/>
            <a:ext cx="11997127" cy="5865093"/>
          </a:xfrm>
          <a:prstGeom prst="rect">
            <a:avLst/>
          </a:prstGeom>
        </p:spPr>
      </p:pic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C9A9CD4D-F366-5422-77B3-85217077E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35193218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" y="0"/>
            <a:ext cx="12191999" cy="709784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783044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6D1F41A-646C-F791-7A27-9D4A9466D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430" y="1364105"/>
            <a:ext cx="10598045" cy="4272197"/>
          </a:xfrm>
          <a:prstGeom prst="rect">
            <a:avLst/>
          </a:prstGeom>
        </p:spPr>
      </p:pic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7EE5429E-FEA0-C4DF-9708-87D72C8FF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12233597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" y="0"/>
            <a:ext cx="12191999" cy="709784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783044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25DCEA1-65E6-D7FE-EAF5-6A14E10F6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4" y="344774"/>
            <a:ext cx="12177009" cy="5951095"/>
          </a:xfrm>
          <a:prstGeom prst="rect">
            <a:avLst/>
          </a:prstGeom>
        </p:spPr>
      </p:pic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11CF6004-4D3D-2C94-48EB-8B0A382E6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18382442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" y="0"/>
            <a:ext cx="12191999" cy="709784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783044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40A6EE7-68E9-513E-E116-8B973DE88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4" y="224852"/>
            <a:ext cx="12172012" cy="6100997"/>
          </a:xfrm>
          <a:prstGeom prst="rect">
            <a:avLst/>
          </a:prstGeom>
        </p:spPr>
      </p:pic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337E65D3-B498-660C-7F8A-C81C9F6A8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2451208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" y="0"/>
            <a:ext cx="12191999" cy="709784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783044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79471A2-DA66-4891-DB7A-711A8B594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5" y="284813"/>
            <a:ext cx="12162021" cy="6160957"/>
          </a:xfrm>
          <a:prstGeom prst="rect">
            <a:avLst/>
          </a:prstGeom>
        </p:spPr>
      </p:pic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6654D8FD-A860-72BB-15A7-8934C2CD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8317214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" y="0"/>
            <a:ext cx="12191999" cy="709784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783044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223BB51-F9A7-073C-F22C-C99DE1EC3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62" y="385997"/>
            <a:ext cx="11722308" cy="6086006"/>
          </a:xfrm>
          <a:prstGeom prst="rect">
            <a:avLst/>
          </a:prstGeom>
        </p:spPr>
      </p:pic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99360ED8-E6CD-AF95-05FF-76202C844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30479335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" y="0"/>
            <a:ext cx="12191999" cy="709784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783044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A0E58EE-E4A7-FE88-8C0A-5897E0B56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8" y="248952"/>
            <a:ext cx="12172012" cy="6091887"/>
          </a:xfrm>
          <a:prstGeom prst="rect">
            <a:avLst/>
          </a:prstGeom>
        </p:spPr>
      </p:pic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61B19061-E491-3A24-BD44-620B82106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617950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355F6-9D5F-7BAE-5193-E7437E9F6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C7940615-97A8-75E6-F34D-EF5E4A5DD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DF1F74E-8016-399D-152C-39CB2B83F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CC80B73E-3864-746F-8C59-31E53E659770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3C8923A-38A0-B37D-CD4C-ABDE0E560117}"/>
              </a:ext>
            </a:extLst>
          </p:cNvPr>
          <p:cNvSpPr txBox="1"/>
          <p:nvPr/>
        </p:nvSpPr>
        <p:spPr>
          <a:xfrm>
            <a:off x="464694" y="681037"/>
            <a:ext cx="11197653" cy="2143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kumimoji="0" lang="pt-BR" sz="30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kumimoji="0" lang="pt-BR" sz="3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II- ANEXO I – “Cronograma e quadro sintético da aplicação das provas - Ensino Médio – Provão Paulista Seriado”</a:t>
            </a:r>
            <a:br>
              <a:rPr kumimoji="0" lang="pt-BR" sz="3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FF1AA8-A4F3-451D-F98F-92BE185DCAE8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ABEFA2FE-99A0-78F4-0BAA-79E80DD61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35297022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" y="0"/>
            <a:ext cx="12191999" cy="709784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783044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CCB545F-1D8A-1ED9-6349-851D860B1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10" y="269823"/>
            <a:ext cx="12047096" cy="5907139"/>
          </a:xfrm>
          <a:prstGeom prst="rect">
            <a:avLst/>
          </a:prstGeom>
        </p:spPr>
      </p:pic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531D1C50-BBE8-E874-6F08-8AACE3A7D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16339358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3DC6864F-59AD-308A-C68C-D7EA29BAB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/>
              <a:t>DRE-CENTRO</a:t>
            </a:r>
            <a:endParaRPr lang="pt-BR" sz="1400" b="1" dirty="0"/>
          </a:p>
        </p:txBody>
      </p:sp>
      <p:pic>
        <p:nvPicPr>
          <p:cNvPr id="9" name="Imagem 8" descr="Tabela&#10;&#10;Descrição gerada automaticamente">
            <a:extLst>
              <a:ext uri="{FF2B5EF4-FFF2-40B4-BE49-F238E27FC236}">
                <a16:creationId xmlns:a16="http://schemas.microsoft.com/office/drawing/2014/main" id="{785CFD23-F1AC-A8DC-01D0-00F282060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06" y="1333770"/>
            <a:ext cx="11385789" cy="482306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29E64E1-1BB8-E7EC-91D2-28B0AFAB8A38}"/>
              </a:ext>
            </a:extLst>
          </p:cNvPr>
          <p:cNvSpPr txBox="1"/>
          <p:nvPr/>
        </p:nvSpPr>
        <p:spPr>
          <a:xfrm>
            <a:off x="227898" y="686355"/>
            <a:ext cx="117434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 dirty="0">
                <a:latin typeface="Arial"/>
                <a:cs typeface="Arial"/>
              </a:rPr>
              <a:t>Recursos de acessibilidade serão aqueles comumente oferecidos pela escola em situação de avaliação.</a:t>
            </a:r>
          </a:p>
        </p:txBody>
      </p:sp>
    </p:spTree>
    <p:extLst>
      <p:ext uri="{BB962C8B-B14F-4D97-AF65-F5344CB8AC3E}">
        <p14:creationId xmlns:p14="http://schemas.microsoft.com/office/powerpoint/2010/main" val="20618872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90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681037"/>
            <a:ext cx="11197653" cy="4901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6000" kern="100" dirty="0">
                <a:solidFill>
                  <a:srgbClr val="0070C0"/>
                </a:solidFill>
                <a:effectLst/>
                <a:latin typeface="Aptos Black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Características Gerais do SARESP – Ensino Fundamental Anos Finais - 2024</a:t>
            </a:r>
            <a:endParaRPr lang="pt-BR" sz="6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6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Procedimentos e Aplicação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3DC6864F-59AD-308A-C68C-D7EA29BAB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/>
              <a:t>DRE-CENTRO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12580196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80" y="0"/>
            <a:ext cx="12191999" cy="709784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783044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EE50F9B-C3E6-50AA-0001-CD7079512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63" y="329784"/>
            <a:ext cx="11517444" cy="6026046"/>
          </a:xfrm>
          <a:prstGeom prst="rect">
            <a:avLst/>
          </a:prstGeom>
        </p:spPr>
      </p:pic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8311FF1-D457-3905-DCF9-D862F9608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77088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80" y="0"/>
            <a:ext cx="12191999" cy="709784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783044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3AE788E-09D1-459D-8D07-F91DD2910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1" y="299803"/>
            <a:ext cx="12127038" cy="6011056"/>
          </a:xfrm>
          <a:prstGeom prst="rect">
            <a:avLst/>
          </a:prstGeom>
        </p:spPr>
      </p:pic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295D34D-470B-7B9D-7D7C-D1F540A1E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2617771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709784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783044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6F79E28-CCA8-3DD6-9E96-C089519F9EE1}"/>
              </a:ext>
            </a:extLst>
          </p:cNvPr>
          <p:cNvSpPr txBox="1"/>
          <p:nvPr/>
        </p:nvSpPr>
        <p:spPr>
          <a:xfrm>
            <a:off x="464693" y="681038"/>
            <a:ext cx="1084788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Tempo realização das provas</a:t>
            </a:r>
            <a:b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6º ao 9º ano – até 3h30, com permanência mínima na sala de 1h45;</a:t>
            </a:r>
            <a:b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Acréscimo de até 1h para alunos elegíveis aos serviços de educação especial. </a:t>
            </a:r>
          </a:p>
          <a:p>
            <a:endParaRPr lang="pt-B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30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Todas</a:t>
            </a:r>
            <a:r>
              <a:rPr lang="pt-PT" sz="3000" spc="4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30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as</a:t>
            </a:r>
            <a:r>
              <a:rPr lang="pt-PT" sz="3000" spc="4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30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turmas</a:t>
            </a:r>
            <a:r>
              <a:rPr lang="pt-PT" sz="3000" spc="4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30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devem</a:t>
            </a:r>
            <a:r>
              <a:rPr lang="pt-PT" sz="3000" spc="4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30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realizar</a:t>
            </a:r>
            <a:r>
              <a:rPr lang="pt-PT" sz="3000" spc="4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30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</a:t>
            </a:r>
            <a:r>
              <a:rPr lang="pt-PT" sz="3000" spc="4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30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prova</a:t>
            </a:r>
            <a:r>
              <a:rPr lang="pt-PT" sz="3000" spc="4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3000" u="sng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no</a:t>
            </a:r>
            <a:r>
              <a:rPr lang="pt-PT" sz="3000" u="sng" spc="4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3000" u="sng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mesmo</a:t>
            </a:r>
            <a:r>
              <a:rPr lang="pt-PT" sz="3000" u="sng" spc="4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3000" u="sng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horário,</a:t>
            </a:r>
            <a:r>
              <a:rPr lang="pt-PT" sz="3000" u="sng" spc="4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3000" u="sng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com</a:t>
            </a:r>
            <a:r>
              <a:rPr lang="pt-PT" sz="3000" u="sng" spc="4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3000" u="sng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um</a:t>
            </a:r>
            <a:r>
              <a:rPr lang="pt-PT" sz="30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pt-PT" sz="3000" u="sng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equipamento por estudante</a:t>
            </a:r>
            <a:r>
              <a:rPr lang="pt-PT" sz="30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, conforme o cronograma.</a:t>
            </a:r>
            <a:endParaRPr lang="pt-BR" sz="3000" dirty="0">
              <a:effectLst/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6E4A849-D61E-023D-1673-8FAC17E3C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22745518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80" y="0"/>
            <a:ext cx="12191999" cy="709784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783044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099649F-ADB6-7DAA-30A7-4043E7133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0579"/>
            <a:ext cx="12191999" cy="5916383"/>
          </a:xfrm>
          <a:prstGeom prst="rect">
            <a:avLst/>
          </a:prstGeom>
        </p:spPr>
      </p:pic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B2B9E98-5CD9-3080-0E4E-7A808D4F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516864"/>
            <a:ext cx="4114800" cy="365125"/>
          </a:xfrm>
        </p:spPr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9858623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3ED68-BC7E-D3C6-7C0A-8B96F344D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41F55F6C-9506-FB77-7DEC-11D6D87F3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B79E9D3-9C9A-71A8-24DA-C28809A0E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FDBA49CA-E58F-319E-749A-C8EB8B36C4C0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B06F14-2550-2F51-EF42-CCB6B33DDA9F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0FD86F0E-DF78-882C-69E5-E7389367F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/>
              <a:t>DRE-CENTRO</a:t>
            </a:r>
            <a:endParaRPr lang="pt-BR" sz="14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8504423-90F8-FAFA-BE0F-57067AE66E0A}"/>
              </a:ext>
            </a:extLst>
          </p:cNvPr>
          <p:cNvSpPr txBox="1"/>
          <p:nvPr/>
        </p:nvSpPr>
        <p:spPr>
          <a:xfrm>
            <a:off x="549642" y="1018381"/>
            <a:ext cx="11132694" cy="5367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MANUEL DA NOBREGA PADRE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ANTOINE DE SAINT EXUPERY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LUIZ GONZAGA RIGHINI PROFESSOR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DULCE FERREIRA BOARIN PROFESSORA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FRONTINO GUIMARAES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NARBAL FONTES PROFESSORA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AFRANIO PEIXOTO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HOMEM DE MELLO BARAO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ANCHIETA PADRE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JOAO KOPKE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MARINA CINTRA PROFESSORA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66BE835-D980-502C-EC76-B2B076EBCE8D}"/>
              </a:ext>
            </a:extLst>
          </p:cNvPr>
          <p:cNvSpPr txBox="1"/>
          <p:nvPr/>
        </p:nvSpPr>
        <p:spPr>
          <a:xfrm>
            <a:off x="509664" y="344774"/>
            <a:ext cx="1113269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b="1" dirty="0">
                <a:solidFill>
                  <a:schemeClr val="tx2">
                    <a:lumMod val="76000"/>
                    <a:lumOff val="24000"/>
                  </a:schemeClr>
                </a:solidFill>
                <a:latin typeface="Arial"/>
                <a:cs typeface="Arial"/>
              </a:rPr>
              <a:t>ESCOLAS SELECIONADAS PARA PROVA AMOSTRAL 9º ANO – IMPRESSA </a:t>
            </a:r>
            <a:r>
              <a:rPr lang="pt-BR" sz="2400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25193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80" y="0"/>
            <a:ext cx="12191999" cy="709784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783044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D7A84E7-7BF3-8FAB-99E3-72DF44D35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1" y="449705"/>
            <a:ext cx="12127038" cy="5640240"/>
          </a:xfrm>
          <a:prstGeom prst="rect">
            <a:avLst/>
          </a:prstGeom>
        </p:spPr>
      </p:pic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477E08-0F87-0753-8CC8-7A089F3B4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16378089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80" y="0"/>
            <a:ext cx="12191999" cy="709784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783044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6D77645-92AD-819F-B012-90896308E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1" y="194873"/>
            <a:ext cx="12127038" cy="5982090"/>
          </a:xfrm>
          <a:prstGeom prst="rect">
            <a:avLst/>
          </a:prstGeom>
        </p:spPr>
      </p:pic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8D09BC6-9EB0-C514-9797-CD55A9CA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3281252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4A75F-0C89-2BBA-B95C-2495E0252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CEAFE61-2C36-64D6-6866-991648C96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AF3EA28-2E83-2572-75AE-BCAA924C5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93FACB45-4931-2BAF-A7DA-2A8F8C173C70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ABB7351-6641-581A-2FFA-78EE996B32C6}"/>
              </a:ext>
            </a:extLst>
          </p:cNvPr>
          <p:cNvSpPr txBox="1"/>
          <p:nvPr/>
        </p:nvSpPr>
        <p:spPr>
          <a:xfrm>
            <a:off x="879422" y="681037"/>
            <a:ext cx="10782925" cy="3676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pt-BR" sz="6000" b="0" i="0" u="none" strike="noStrike" kern="1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Atribuições:</a:t>
            </a:r>
          </a:p>
          <a:p>
            <a:pPr marR="0" lvl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pt-BR" sz="6000" b="0" i="0" u="none" strike="noStrike" kern="1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Professor Aplicador e </a:t>
            </a:r>
          </a:p>
          <a:p>
            <a:pPr marR="0" lvl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pt-BR" sz="6000" b="0" i="0" u="none" strike="noStrike" kern="1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Diretor de Escola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2D7F9C9-664B-EE69-EF3C-48D500F7055F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F821EFC2-3304-B70D-7887-DFFEF70F4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23375420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80" y="0"/>
            <a:ext cx="12191999" cy="709784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783044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1922AA7-D57B-D99B-406A-505C455F1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41" y="595351"/>
            <a:ext cx="11707318" cy="5667297"/>
          </a:xfrm>
          <a:prstGeom prst="rect">
            <a:avLst/>
          </a:prstGeom>
        </p:spPr>
      </p:pic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8FE7699-EE4E-7899-81B0-E355F1595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413285025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80" y="0"/>
            <a:ext cx="12191999" cy="709784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783044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859A795-981B-5A26-8D9D-42441875E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51" y="483433"/>
            <a:ext cx="11132694" cy="5891134"/>
          </a:xfrm>
          <a:prstGeom prst="rect">
            <a:avLst/>
          </a:prstGeom>
        </p:spPr>
      </p:pic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69A6EDA-8995-5440-9CFD-3D4B8DEA3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26126731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80" y="0"/>
            <a:ext cx="12191999" cy="709784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783044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D8174E6-BE73-6AE0-6D47-A59E19921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653" y="494676"/>
            <a:ext cx="11132693" cy="5951094"/>
          </a:xfrm>
          <a:prstGeom prst="rect">
            <a:avLst/>
          </a:prstGeom>
        </p:spPr>
      </p:pic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E6B6140-416D-E469-B18F-8CD30E20C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332614972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80" y="0"/>
            <a:ext cx="12191999" cy="709784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783044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ABC87F1-816B-5FBB-2D8D-F14B7F3AD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93" y="359764"/>
            <a:ext cx="11872210" cy="5817199"/>
          </a:xfrm>
          <a:prstGeom prst="rect">
            <a:avLst/>
          </a:prstGeom>
        </p:spPr>
      </p:pic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E3DBAD2-8C24-E496-E3B2-B51CCDD38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20988456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80" y="0"/>
            <a:ext cx="12191999" cy="709784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783044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1EE7F70-1168-71DF-64AA-9181E150E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214" y="344774"/>
            <a:ext cx="11230132" cy="6026045"/>
          </a:xfrm>
          <a:prstGeom prst="rect">
            <a:avLst/>
          </a:prstGeom>
        </p:spPr>
      </p:pic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5B59921-C9A0-D75C-88D8-4E0F147ED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826"/>
            <a:ext cx="4114800" cy="365125"/>
          </a:xfrm>
        </p:spPr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19288515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80" y="0"/>
            <a:ext cx="12191999" cy="709784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783044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3BC2730-9D86-FB43-E0FE-63A37C9E3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1" y="265343"/>
            <a:ext cx="12127038" cy="6105477"/>
          </a:xfrm>
          <a:prstGeom prst="rect">
            <a:avLst/>
          </a:prstGeom>
        </p:spPr>
      </p:pic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022461D-109F-C644-DEF5-23008DC4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13133066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80" y="0"/>
            <a:ext cx="12191999" cy="709784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783044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5CBFBF3-58BA-60ED-1C2D-D49392A5B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942" y="554637"/>
            <a:ext cx="10320730" cy="5396458"/>
          </a:xfrm>
          <a:prstGeom prst="rect">
            <a:avLst/>
          </a:prstGeom>
        </p:spPr>
      </p:pic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6F0B11A-B16E-9590-46E0-81D94705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380773780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80" y="0"/>
            <a:ext cx="12191999" cy="709784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783044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6817BD1-E010-6B67-32E2-B198007E8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9" y="329783"/>
            <a:ext cx="12110800" cy="5981075"/>
          </a:xfrm>
          <a:prstGeom prst="rect">
            <a:avLst/>
          </a:prstGeom>
        </p:spPr>
      </p:pic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4B4812F-F012-C3A2-4BC4-3B72727D6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427266210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80" y="0"/>
            <a:ext cx="12191999" cy="709784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783044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88EA10F-EE10-F1DA-9F6F-A70A3A6A7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1" y="239843"/>
            <a:ext cx="12127038" cy="6857999"/>
          </a:xfrm>
          <a:prstGeom prst="rect">
            <a:avLst/>
          </a:prstGeom>
        </p:spPr>
      </p:pic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0ADDA33-A640-1EC4-EBF2-8705109A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6119" y="6492875"/>
            <a:ext cx="4114800" cy="365125"/>
          </a:xfrm>
        </p:spPr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267417009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80" y="0"/>
            <a:ext cx="12191999" cy="709784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783044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ED245D7-D41D-8F2B-192E-E7D545BE8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0" y="375261"/>
            <a:ext cx="12159519" cy="6107478"/>
          </a:xfrm>
          <a:prstGeom prst="rect">
            <a:avLst/>
          </a:prstGeom>
        </p:spPr>
      </p:pic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2DC8A87-E54F-5D2E-EF04-D039A2485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689615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49E0A-81A3-F977-6130-1A30083E1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6AA29416-C16D-555F-3420-157991037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301B886-A844-9047-E377-9C7DADC1F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C9F5088E-EFF3-E8DE-2E63-C2A0306EABF8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BBF20F5-ECD2-8911-0A99-669F68740FE6}"/>
              </a:ext>
            </a:extLst>
          </p:cNvPr>
          <p:cNvSpPr txBox="1"/>
          <p:nvPr/>
        </p:nvSpPr>
        <p:spPr>
          <a:xfrm>
            <a:off x="464694" y="681037"/>
            <a:ext cx="11197653" cy="4303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São requisitos para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atuação como professor aplicador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 – ter vínculo na rede de ensino em que atua e estar no exercício da docência; </a:t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II – participar dos treinamentos oferecidos pela escola/ Diretoria de Ensino.</a:t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professor aplicador deverá permanecer na unidade escolar durante todo o turno de realização das provas e preencher os questionários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quando for o caso, referente à sua turma de aplicação.</a:t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pt-BR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9573D1-48F2-0F18-D868-8F6B8145FF9B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4DDCDC4A-0920-9C25-A58E-586B6D58C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199359607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681037"/>
            <a:ext cx="11197653" cy="4901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6000" kern="100" dirty="0">
                <a:solidFill>
                  <a:srgbClr val="0070C0"/>
                </a:solidFill>
                <a:effectLst/>
                <a:latin typeface="Aptos Black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Características Gerais do SARESP – Ensino Fundamental Anos Iniciais - 2024</a:t>
            </a:r>
            <a:endParaRPr lang="pt-BR" sz="6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6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Procedimentos e Aplicação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3DC6864F-59AD-308A-C68C-D7EA29BAB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263806905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80" y="0"/>
            <a:ext cx="12191999" cy="709784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783044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B382AF5-F6E7-373B-2E59-73F058B0C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1" y="239843"/>
            <a:ext cx="12127038" cy="6100996"/>
          </a:xfrm>
          <a:prstGeom prst="rect">
            <a:avLst/>
          </a:prstGeom>
        </p:spPr>
      </p:pic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7865024-931D-3E4A-C0D7-F6FF29F26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73268120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80" y="0"/>
            <a:ext cx="12191999" cy="709784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783044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C110EE7-4230-1B2C-E0D2-928123002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1" y="284813"/>
            <a:ext cx="12159518" cy="6011055"/>
          </a:xfrm>
          <a:prstGeom prst="rect">
            <a:avLst/>
          </a:prstGeom>
        </p:spPr>
      </p:pic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DAAC856-9C46-E683-6049-37E5E6C90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141701214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80" y="0"/>
            <a:ext cx="12191999" cy="709784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783044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663D020-94D1-80B9-8112-C89F8455E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69823"/>
            <a:ext cx="12159518" cy="6145967"/>
          </a:xfrm>
          <a:prstGeom prst="rect">
            <a:avLst/>
          </a:prstGeom>
        </p:spPr>
      </p:pic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46C5316-F418-EACB-96C9-D2DDC771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63534532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80" y="0"/>
            <a:ext cx="12191999" cy="709784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783044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86F0C89-6396-87A0-B21D-69D6E8934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1" y="239843"/>
            <a:ext cx="12127038" cy="6220918"/>
          </a:xfrm>
          <a:prstGeom prst="rect">
            <a:avLst/>
          </a:prstGeom>
        </p:spPr>
      </p:pic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05C7EAD-979E-F192-662C-D49B82F3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146838971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80" y="0"/>
            <a:ext cx="12191999" cy="709784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783044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977CA6B-02F5-F748-7281-238BBAF20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1" y="254833"/>
            <a:ext cx="12127038" cy="6041035"/>
          </a:xfrm>
          <a:prstGeom prst="rect">
            <a:avLst/>
          </a:prstGeom>
        </p:spPr>
      </p:pic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F581D21-4FC8-5B61-3FB4-D8CE9DECF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148921856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80" y="0"/>
            <a:ext cx="12191999" cy="709784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783044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406FC50-9D04-A329-61E2-A6605C1DF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2" y="359764"/>
            <a:ext cx="12127037" cy="6041036"/>
          </a:xfrm>
          <a:prstGeom prst="rect">
            <a:avLst/>
          </a:prstGeom>
        </p:spPr>
      </p:pic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74855E5-D6F4-779D-C3F8-6A6377ED4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345763640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1" y="0"/>
            <a:ext cx="12127038" cy="709784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783044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D437869-4D0E-4111-8921-021CD5B90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1" y="209862"/>
            <a:ext cx="12127038" cy="5967101"/>
          </a:xfrm>
          <a:prstGeom prst="rect">
            <a:avLst/>
          </a:prstGeom>
        </p:spPr>
      </p:pic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A9AA003-3EE3-DE22-169D-F433732F6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3056298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1" y="0"/>
            <a:ext cx="12127038" cy="709784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783044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8FCC066-ED22-3121-3FCA-AC3F2011E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0" y="254833"/>
            <a:ext cx="12127037" cy="6056026"/>
          </a:xfrm>
          <a:prstGeom prst="rect">
            <a:avLst/>
          </a:prstGeom>
        </p:spPr>
      </p:pic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C35CF35-51D7-B6AD-B261-41A64864F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356333724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1" y="0"/>
            <a:ext cx="12127038" cy="709784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7CE53F1-B0B9-87F7-4BF5-CE8F883FA087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A5FE8D-ADEF-D75F-68F6-32716F16DCB4}"/>
              </a:ext>
            </a:extLst>
          </p:cNvPr>
          <p:cNvSpPr txBox="1"/>
          <p:nvPr/>
        </p:nvSpPr>
        <p:spPr>
          <a:xfrm>
            <a:off x="464694" y="783044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C0A24BF-19E6-5F87-8301-A945F08F5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93" y="254833"/>
            <a:ext cx="11872210" cy="6041035"/>
          </a:xfrm>
          <a:prstGeom prst="rect">
            <a:avLst/>
          </a:prstGeom>
        </p:spPr>
      </p:pic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FFA3BEB-E2D8-B09F-F1E9-B50C430CA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1163062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CE156-EFE4-377E-D6B9-A1A623D36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BEB7ECF9-2455-E47E-CA91-45D306CE1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AED64F7-BDC9-D98F-25E5-C04F86FAF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17DAEA62-1C1E-2C0D-F19A-7D094A0DE77F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C48D84D-3876-73D6-ABF8-FBE0685843A1}"/>
              </a:ext>
            </a:extLst>
          </p:cNvPr>
          <p:cNvSpPr txBox="1"/>
          <p:nvPr/>
        </p:nvSpPr>
        <p:spPr>
          <a:xfrm>
            <a:off x="464694" y="681037"/>
            <a:ext cx="11197653" cy="5937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professor aplicador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 atuação na turma que lhe for indicada, será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responsável por: </a:t>
            </a:r>
            <a:b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 – cumprir, rigorosamente, todas as normas e procedimentos constantes do Edital, do Manual do Aplicador, da avaliação e dos treinamentos; </a:t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II – zelar pela segurança e sigilo dos cadernos de provas e folhas de respostas, procedendo ao seu recebimento e entrega em envelopes lacrados e não permitindo seu manuseio por qualquer pessoa que não o próprio aluno, no caso dos cadernos impressos; </a:t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III – zelar pela segurança e sigilo das provas realizadas em formato digital;</a:t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pt-BR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D94A900-8175-629E-6A35-E84EC45C61CF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14184296-D97C-70AA-CF65-70D527AD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227684617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90B6548-F6F6-8FCF-32DA-7E9EBF12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F36FD-02EA-87AF-42D2-7DDD5385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1994" cy="70978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4BFC7DF-D36A-054E-AF89-8F664326D376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ço Reservado para Rodapé 11">
            <a:extLst>
              <a:ext uri="{FF2B5EF4-FFF2-40B4-BE49-F238E27FC236}">
                <a16:creationId xmlns:a16="http://schemas.microsoft.com/office/drawing/2014/main" id="{9F582D2C-978F-202A-7DC1-53F386D0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1762C34-80FF-ADBB-6BB9-274C847FCB87}"/>
              </a:ext>
            </a:extLst>
          </p:cNvPr>
          <p:cNvSpPr txBox="1"/>
          <p:nvPr/>
        </p:nvSpPr>
        <p:spPr>
          <a:xfrm>
            <a:off x="2760527" y="5609097"/>
            <a:ext cx="6205928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b="1" dirty="0">
                <a:hlinkClick r:id="rId4"/>
              </a:rPr>
              <a:t>SARESP - 2º a 5º ano no Vimeo</a:t>
            </a:r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0471BBC0-90FB-5D5E-ADF4-72EF56FC7E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195" y="684267"/>
            <a:ext cx="9094518" cy="4776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70503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D1DCC-C76D-08FD-E741-67C17C3CE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A2CA6FC8-A48F-01FA-EE1A-7334DAAA7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2B36E55-3EE6-5F75-EB88-AEAC4A907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1994" cy="7097843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331B8417-ACA1-34B2-0785-540419584FAD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9ACE336-761F-054F-5711-3ECDE0BAD192}"/>
              </a:ext>
            </a:extLst>
          </p:cNvPr>
          <p:cNvSpPr txBox="1"/>
          <p:nvPr/>
        </p:nvSpPr>
        <p:spPr>
          <a:xfrm>
            <a:off x="464694" y="783044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9B5E57-0078-858B-DD7A-CEFBA60DAA42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A2EB588-E6A7-16C4-A91E-38723956C28D}"/>
              </a:ext>
            </a:extLst>
          </p:cNvPr>
          <p:cNvSpPr txBox="1"/>
          <p:nvPr/>
        </p:nvSpPr>
        <p:spPr>
          <a:xfrm>
            <a:off x="299805" y="239843"/>
            <a:ext cx="11197652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50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Atenção! </a:t>
            </a:r>
          </a:p>
          <a:p>
            <a:pPr algn="ctr"/>
            <a:endParaRPr lang="pt-BR" sz="5000" dirty="0">
              <a:latin typeface="Arial Black" panose="020B0A04020102020204" pitchFamily="34" charset="0"/>
            </a:endParaRPr>
          </a:p>
          <a:p>
            <a:pPr algn="ctr"/>
            <a:r>
              <a:rPr lang="pt-BR" sz="5000" dirty="0">
                <a:latin typeface="Arial Black" panose="020B0A04020102020204" pitchFamily="34" charset="0"/>
              </a:rPr>
              <a:t>Nos dias de aplicação das provas</a:t>
            </a:r>
          </a:p>
          <a:p>
            <a:pPr algn="ctr"/>
            <a:r>
              <a:rPr lang="pt-BR" sz="50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Plantão para esclarecimento de dúvidas</a:t>
            </a:r>
          </a:p>
          <a:p>
            <a:pPr algn="ctr"/>
            <a:r>
              <a:rPr lang="pt-BR" sz="5000" dirty="0">
                <a:latin typeface="Arial Black" panose="020B0A04020102020204" pitchFamily="34" charset="0"/>
              </a:rPr>
              <a:t> Diretoria de Ensino-Centro</a:t>
            </a:r>
            <a:endParaRPr lang="pt-BR" sz="5000" b="1" dirty="0">
              <a:latin typeface="Arial Black" panose="020B0A04020102020204" pitchFamily="34" charset="0"/>
            </a:endParaRPr>
          </a:p>
        </p:txBody>
      </p:sp>
      <p:sp>
        <p:nvSpPr>
          <p:cNvPr id="12" name="Espaço Reservado para Rodapé 11">
            <a:extLst>
              <a:ext uri="{FF2B5EF4-FFF2-40B4-BE49-F238E27FC236}">
                <a16:creationId xmlns:a16="http://schemas.microsoft.com/office/drawing/2014/main" id="{2F14AC74-6333-EE66-A9D9-1DAA66733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16175198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EEB4EC-5DD5-D685-0CB6-1146ECADF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8750799-F761-370B-CCE6-136FB6AF5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651698" cy="6858000"/>
          </a:xfr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E55C7C3-E2F9-4EEF-304D-5AD633FE0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651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6157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BE233-B700-EC61-070F-9AA4E3ABF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DE15C58-0995-601B-A3E6-93F4D6E0B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89CB6F8-F673-9125-7487-3506D97CD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1994" cy="7097843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C4B66D1F-F6CD-17F4-A58E-8F8A08A92A9B}"/>
              </a:ext>
            </a:extLst>
          </p:cNvPr>
          <p:cNvSpPr txBox="1">
            <a:spLocks/>
          </p:cNvSpPr>
          <p:nvPr/>
        </p:nvSpPr>
        <p:spPr>
          <a:xfrm>
            <a:off x="879423" y="1018381"/>
            <a:ext cx="10433154" cy="482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1E9B44-C18C-D1FD-9E28-A158B1924985}"/>
              </a:ext>
            </a:extLst>
          </p:cNvPr>
          <p:cNvSpPr txBox="1"/>
          <p:nvPr/>
        </p:nvSpPr>
        <p:spPr>
          <a:xfrm>
            <a:off x="464694" y="783044"/>
            <a:ext cx="11197653" cy="94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1A074FC-1F67-150E-A6BD-FABBC3460234}"/>
              </a:ext>
            </a:extLst>
          </p:cNvPr>
          <p:cNvSpPr txBox="1">
            <a:spLocks/>
          </p:cNvSpPr>
          <p:nvPr/>
        </p:nvSpPr>
        <p:spPr>
          <a:xfrm>
            <a:off x="529653" y="681037"/>
            <a:ext cx="11132694" cy="274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EB2F3FE-CEFC-37C5-D76C-AB270D7668D1}"/>
              </a:ext>
            </a:extLst>
          </p:cNvPr>
          <p:cNvSpPr txBox="1"/>
          <p:nvPr/>
        </p:nvSpPr>
        <p:spPr>
          <a:xfrm>
            <a:off x="299805" y="239843"/>
            <a:ext cx="11197652" cy="695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Desejamos um excelente trabalho a todos!</a:t>
            </a:r>
          </a:p>
          <a:p>
            <a:pPr algn="ctr"/>
            <a:endParaRPr lang="pt-BR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b="1" dirty="0"/>
              <a:t>Dirigente Regional de Ensino- Região Centro </a:t>
            </a:r>
          </a:p>
          <a:p>
            <a:pPr algn="ctr"/>
            <a:r>
              <a:rPr lang="pt-BR" sz="3200" b="1" dirty="0"/>
              <a:t>Mônica Lopes de Oliveira </a:t>
            </a:r>
          </a:p>
          <a:p>
            <a:pPr algn="ctr"/>
            <a:endParaRPr lang="pt-BR" sz="3200" b="1" dirty="0"/>
          </a:p>
          <a:p>
            <a:pPr algn="ctr"/>
            <a:r>
              <a:rPr lang="pt-BR" sz="3200" b="1" dirty="0"/>
              <a:t>Equipe de Coordenação da DER CTR:</a:t>
            </a:r>
          </a:p>
          <a:p>
            <a:pPr algn="ctr"/>
            <a:r>
              <a:rPr lang="pt-BR" sz="3200" b="1" dirty="0"/>
              <a:t>Maria Cristina, Elaine, Jaciara, </a:t>
            </a:r>
            <a:r>
              <a:rPr lang="pt-BR" sz="3200" b="1" dirty="0" err="1"/>
              <a:t>Rosinês</a:t>
            </a:r>
            <a:r>
              <a:rPr lang="pt-BR" sz="3200" b="1" dirty="0"/>
              <a:t>, Guilherme, </a:t>
            </a:r>
            <a:r>
              <a:rPr lang="pt-BR" sz="3200" b="1"/>
              <a:t>Mônica Volpe, Ari (VUNESP) </a:t>
            </a:r>
            <a:endParaRPr lang="pt-BR" sz="3200" b="1" dirty="0"/>
          </a:p>
          <a:p>
            <a:pPr algn="ctr"/>
            <a:r>
              <a:rPr lang="pt-BR" sz="3200" b="1" dirty="0"/>
              <a:t>Contatos: </a:t>
            </a:r>
            <a:r>
              <a:rPr lang="pt-BR" sz="3200" b="1" dirty="0">
                <a:hlinkClick r:id="rId4"/>
              </a:rPr>
              <a:t>dectr@educacao.sp.gov.br</a:t>
            </a:r>
            <a:endParaRPr lang="pt-BR" sz="3200" b="1" dirty="0"/>
          </a:p>
          <a:p>
            <a:pPr algn="ctr"/>
            <a:r>
              <a:rPr lang="pt-BR" sz="3200" b="1" dirty="0"/>
              <a:t>Telefones: (11)3855-3632/3855-3671/3855-3676</a:t>
            </a:r>
          </a:p>
          <a:p>
            <a:pPr algn="ctr"/>
            <a:endParaRPr lang="pt-BR" sz="3200" b="1" dirty="0"/>
          </a:p>
          <a:p>
            <a:pPr algn="ctr"/>
            <a:endParaRPr lang="pt-BR" sz="3200" b="1" dirty="0"/>
          </a:p>
        </p:txBody>
      </p:sp>
      <p:sp>
        <p:nvSpPr>
          <p:cNvPr id="12" name="Espaço Reservado para Rodapé 11">
            <a:extLst>
              <a:ext uri="{FF2B5EF4-FFF2-40B4-BE49-F238E27FC236}">
                <a16:creationId xmlns:a16="http://schemas.microsoft.com/office/drawing/2014/main" id="{2D31A697-09CE-C8AF-763A-3D284233C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/>
              <a:t>DRE-CENTRO</a:t>
            </a:r>
          </a:p>
        </p:txBody>
      </p:sp>
    </p:spTree>
    <p:extLst>
      <p:ext uri="{BB962C8B-B14F-4D97-AF65-F5344CB8AC3E}">
        <p14:creationId xmlns:p14="http://schemas.microsoft.com/office/powerpoint/2010/main" val="8469690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2476A4D2CD0AB4DA15E2E0E9ECA265D" ma:contentTypeVersion="17" ma:contentTypeDescription="Crie um novo documento." ma:contentTypeScope="" ma:versionID="95a4efdc989e7527ed873386bb50a8e7">
  <xsd:schema xmlns:xsd="http://www.w3.org/2001/XMLSchema" xmlns:xs="http://www.w3.org/2001/XMLSchema" xmlns:p="http://schemas.microsoft.com/office/2006/metadata/properties" xmlns:ns3="21615206-191d-4441-8829-641b41dce0ea" xmlns:ns4="c9b62811-8299-4dc2-ad81-ef88bba5d754" targetNamespace="http://schemas.microsoft.com/office/2006/metadata/properties" ma:root="true" ma:fieldsID="6ed09f60cc6b054fbe8a41ed771c90ad" ns3:_="" ns4:_="">
    <xsd:import namespace="21615206-191d-4441-8829-641b41dce0ea"/>
    <xsd:import namespace="c9b62811-8299-4dc2-ad81-ef88bba5d7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615206-191d-4441-8829-641b41dce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b62811-8299-4dc2-ad81-ef88bba5d75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1615206-191d-4441-8829-641b41dce0e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76CAFB-E1E5-4BF4-9102-0004F759BD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615206-191d-4441-8829-641b41dce0ea"/>
    <ds:schemaRef ds:uri="c9b62811-8299-4dc2-ad81-ef88bba5d7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F7B01F-52AA-490B-8395-A39AE23025A4}">
  <ds:schemaRefs>
    <ds:schemaRef ds:uri="http://purl.org/dc/terms/"/>
    <ds:schemaRef ds:uri="http://schemas.microsoft.com/office/2006/documentManagement/types"/>
    <ds:schemaRef ds:uri="21615206-191d-4441-8829-641b41dce0ea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c9b62811-8299-4dc2-ad81-ef88bba5d75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91A6373-A31A-4419-A116-2FE290CC5A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2413</Words>
  <Application>Microsoft Office PowerPoint</Application>
  <PresentationFormat>Widescreen</PresentationFormat>
  <Paragraphs>332</Paragraphs>
  <Slides>93</Slides>
  <Notes>92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93</vt:i4>
      </vt:variant>
    </vt:vector>
  </HeadingPairs>
  <TitlesOfParts>
    <vt:vector size="100" baseType="lpstr">
      <vt:lpstr>Aptos</vt:lpstr>
      <vt:lpstr>Aptos Black</vt:lpstr>
      <vt:lpstr>Aptos Display</vt:lpstr>
      <vt:lpstr>Arial</vt:lpstr>
      <vt:lpstr>Arial Black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Elaine Stivalletti</dc:creator>
  <cp:lastModifiedBy>DE CENTRO NRM</cp:lastModifiedBy>
  <cp:revision>620</cp:revision>
  <dcterms:created xsi:type="dcterms:W3CDTF">2024-09-06T22:01:04Z</dcterms:created>
  <dcterms:modified xsi:type="dcterms:W3CDTF">2024-10-16T11:50:58Z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0x01010032476A4D2CD0AB4DA15E2E0E9ECA265D</vt:lpwstr>
  </property>
</Properties>
</file>