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ExtraBold" panose="00000900000000000000" pitchFamily="2" charset="0"/>
      <p:bold r:id="rId28"/>
      <p:boldItalic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Nunito Medium" panose="020B0604020202020204" charset="0"/>
      <p:regular r:id="rId34"/>
      <p:bold r:id="rId35"/>
      <p:italic r:id="rId36"/>
      <p:boldItalic r:id="rId37"/>
    </p:embeddedFont>
    <p:embeddedFont>
      <p:font typeface="Signika" panose="020B0604020202020204" charset="0"/>
      <p:regular r:id="rId38"/>
      <p:bold r:id="rId39"/>
    </p:embeddedFont>
    <p:embeddedFont>
      <p:font typeface="Signika Medium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298" autoAdjust="0"/>
  </p:normalViewPr>
  <p:slideViewPr>
    <p:cSldViewPr snapToGrid="0">
      <p:cViewPr varScale="1">
        <p:scale>
          <a:sx n="95" d="100"/>
          <a:sy n="95" d="100"/>
        </p:scale>
        <p:origin x="20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c1a92474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g21c1a92474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e22a16df9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ee22a16df9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FF0000"/>
                </a:solidFill>
              </a:rPr>
              <a:t>Lidar com o comportamento dispersivo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Livro do Professor Fund I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Sinal de atenção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Os alunos são incentivados a falar uns com os outros e contribuir com ideias durante a aula, por isso é importante estabelecer um sinal para obter a atenção. Aqui estão alguns exemplos de sinais: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Lentamente levantar a mão e esperar calmamente até que todos os alunos levantem as mãos.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Dê uma pista auditiva, como contar, bater palmas, tocar um sino ou campainha com som grave.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Dê uma pista visual, como desligar as luzes.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Use uma frase de chamada e resposta, como “Um, dois” - alunos respondem “Feijão com arroz”.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Ensine e pratique seu sinal de atenção antes de usar durante a aula do </a:t>
            </a:r>
            <a:r>
              <a:rPr lang="pt-BR">
                <a:solidFill>
                  <a:schemeClr val="dk1"/>
                </a:solidFill>
                <a:highlight>
                  <a:srgbClr val="FFFF00"/>
                </a:highlight>
              </a:rPr>
              <a:t>Programa Compasso</a:t>
            </a:r>
            <a:r>
              <a:rPr lang="pt-BR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e22a16df9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ee22a16df9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Brené</a:t>
            </a: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Brown sobre Empatia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https://www.youtube.com/watch?v=1Evwgu369Jw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e22a16df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ee22a16df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ffe5377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effe5377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ffe5377d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effe5377d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chemeClr val="dk1"/>
                </a:solidFill>
              </a:rPr>
              <a:t>Situação fictícia: </a:t>
            </a:r>
            <a:r>
              <a:rPr lang="pt-BR" dirty="0">
                <a:solidFill>
                  <a:schemeClr val="dk1"/>
                </a:solidFill>
              </a:rPr>
              <a:t>Caso os participantes se interessem no desfecho da história ficcional, a ideia é que a mãe foi viajar a trabalho e não tem rede de apoio na cidade e nem condições de contratar uma babá. Ela deixa a criança com a irmã um pouco mais velha.</a:t>
            </a:r>
            <a:r>
              <a:rPr lang="pt-BR" baseline="0" dirty="0">
                <a:solidFill>
                  <a:schemeClr val="dk1"/>
                </a:solidFill>
              </a:rPr>
              <a:t> </a:t>
            </a:r>
            <a:r>
              <a:rPr lang="pt-BR" dirty="0">
                <a:solidFill>
                  <a:schemeClr val="dk1"/>
                </a:solidFill>
              </a:rPr>
              <a:t>A irmã para colocar as regras, acaba agredindo a irmã que muitas vezes não “obedece”. Ao mesmo tempo, elas esquecem de tomar banho, trocar de roupas ou se alimentar adequadamente. A criança menor está muito triste e com muito medo durante a ausência da mãe, não consegue dormir</a:t>
            </a:r>
            <a:r>
              <a:rPr lang="pt-BR" baseline="0" dirty="0">
                <a:solidFill>
                  <a:schemeClr val="dk1"/>
                </a:solidFill>
              </a:rPr>
              <a:t> e acha que a mãe não vai voltar mais.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e22a16df9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ee22a16df9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ignika Medium"/>
              <a:buChar char="●"/>
            </a:pPr>
            <a:r>
              <a:rPr lang="pt-BR" sz="1500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RECONHECER</a:t>
            </a:r>
            <a:endParaRPr sz="1500"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9144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ignika Medium"/>
              <a:buChar char="-"/>
            </a:pPr>
            <a:r>
              <a:rPr lang="pt-BR" sz="1500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Converse com outros professores ou coordenadores sobre o que eles observaram.</a:t>
            </a:r>
            <a:endParaRPr sz="1500"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9144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ignika Medium"/>
              <a:buChar char="-"/>
            </a:pPr>
            <a:r>
              <a:rPr lang="pt-BR" sz="1500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Veja se reconhece indicadores físicos e comportamentais de abuso ou negligência infantil.</a:t>
            </a:r>
            <a:endParaRPr sz="1500"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9144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ignika Medium"/>
              <a:buChar char="-"/>
            </a:pPr>
            <a:endParaRPr sz="1500"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ignika Medium"/>
              <a:buChar char="●"/>
            </a:pPr>
            <a:r>
              <a:rPr lang="pt-BR" sz="1500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RESPONDER</a:t>
            </a:r>
            <a:endParaRPr sz="1500"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Responda a declarações de abuso ou negligência de maneira acolhedora.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ffe5377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2effe5377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ignika Medium"/>
              <a:buChar char="●"/>
            </a:pPr>
            <a:r>
              <a:rPr lang="pt-BR" sz="1500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RECONHECER</a:t>
            </a:r>
            <a:endParaRPr sz="1500"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9144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ignika Medium"/>
              <a:buChar char="-"/>
            </a:pPr>
            <a:r>
              <a:rPr lang="pt-BR" sz="1500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Converse com outros professores ou coordenadores sobre o que eles observaram.</a:t>
            </a:r>
            <a:endParaRPr sz="1500"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9144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ignika Medium"/>
              <a:buChar char="-"/>
            </a:pPr>
            <a:r>
              <a:rPr lang="pt-BR" sz="1500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Veja se reconhece indicadores físicos e comportamentais de abuso ou negligência infantil.</a:t>
            </a:r>
            <a:endParaRPr sz="1500"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9144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ignika Medium"/>
              <a:buChar char="-"/>
            </a:pPr>
            <a:endParaRPr sz="1500"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ignika Medium"/>
              <a:buChar char="●"/>
            </a:pPr>
            <a:r>
              <a:rPr lang="pt-BR" sz="1500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RESPONDER</a:t>
            </a:r>
            <a:endParaRPr sz="1500"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Responda a declarações de abuso ou negligência de maneira acolhedora.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002f5756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2f002f5756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002f5756e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f002f5756e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Professora </a:t>
            </a:r>
            <a:r>
              <a:rPr lang="pt-BR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Ausonia</a:t>
            </a:r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Donato é homenageada por ex-alunos.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Vídeo: https://www.youtube.com/watch?v=JlnzlvrCmRc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c1a92474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a convivência dentro e fora do ambiente escolar impacta o desenvolvimento dos alunos?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que maneira as habilidades socioemocionais contribuem para a formação integral dos estudantes?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é a relevância de replicar a formação continuada para todas as escolas da rede?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  <p:sp>
        <p:nvSpPr>
          <p:cNvPr id="263" name="Google Shape;263;g21c1a92474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e22a16df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2ee22a16df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1c1a92474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g21c1a92474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e22a16df9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e22a16df9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Vídeo Breve para relaxamento,</a:t>
            </a:r>
            <a:r>
              <a:rPr lang="pt-BR" baseline="0" dirty="0"/>
              <a:t> </a:t>
            </a:r>
            <a:r>
              <a:rPr lang="pt-BR" baseline="0" dirty="0" err="1"/>
              <a:t>mindfulness</a:t>
            </a:r>
            <a:r>
              <a:rPr lang="pt-BR" baseline="0" dirty="0"/>
              <a:t>, concentração, entre outros.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1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MEDITAÇÃO 2 MINUTOS PARA ACALMAR A MENTE E RELAXAR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https://www.youtube.com/watch?v=RnEHscdDAKc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002f5756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2f002f5756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e22a16df9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ee22a16df9_0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FF0000"/>
                </a:solidFill>
              </a:rPr>
              <a:t>Lidar com o comportamento dispersivo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Livro do Professor Fund I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Sinal de atenção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Os alunos são incentivados a falar uns com os outros e contribuir com ideias durante a aula, por isso é importante estabelecer um sinal para obter a atenção. Aqui estão alguns exemplos de sinais: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Lentamente levantar a mão e esperar calmamente até que todos os alunos levantem as mãos.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Dê uma pista auditiva, como contar, bater palmas, tocar um sino ou campainha com som grave.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Dê uma pista visual, como desligar as luzes.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Use uma frase de chamada e resposta, como “Um, dois” - alunos respondem “Feijão com arroz”.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Ensine e pratique seu sinal de atenção antes de usar durante a aula do </a:t>
            </a:r>
            <a:r>
              <a:rPr lang="pt-BR">
                <a:solidFill>
                  <a:schemeClr val="dk1"/>
                </a:solidFill>
                <a:highlight>
                  <a:srgbClr val="FFFF00"/>
                </a:highlight>
              </a:rPr>
              <a:t>Programa Compasso</a:t>
            </a:r>
            <a:r>
              <a:rPr lang="pt-BR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e22a16df9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ee22a16df9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ff5b9a39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eff5b9a39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FF0000"/>
                </a:solidFill>
              </a:rPr>
              <a:t>Lidar com o comportamento dispersivo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Livro do Professor Fund I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Sinal de atenção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Os alunos são incentivados a falar uns com os outros e contribuir com ideias durante a aula, por isso é importante estabelecer um sinal para obter a atenção. Aqui estão alguns exemplos de sinais: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Lentamente levantar a mão e esperar calmamente até que todos os alunos levantem as mãos.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Dê uma pista auditiva, como contar, bater palmas, tocar um sino ou campainha com som grave.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Dê uma pista visual, como desligar as luzes.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Use uma frase de chamada e resposta, como “Um, dois” - alunos respondem “Feijão com arroz”.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Ensine e pratique seu sinal de atenção antes de usar durante a aula do </a:t>
            </a:r>
            <a:r>
              <a:rPr lang="pt-BR">
                <a:solidFill>
                  <a:schemeClr val="dk1"/>
                </a:solidFill>
                <a:highlight>
                  <a:srgbClr val="FFFF00"/>
                </a:highlight>
              </a:rPr>
              <a:t>Programa Compasso</a:t>
            </a:r>
            <a:r>
              <a:rPr lang="pt-BR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e22a16df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ee22a16df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FF0000"/>
                </a:solidFill>
              </a:rPr>
              <a:t>Lidar com o comportamento dispersivo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Livro do Professor Fund I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Sinal de atenção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Os alunos são incentivados a falar uns com os outros e contribuir com ideias durante a aula, por isso é importante estabelecer um sinal para obter a atenção. Aqui estão alguns exemplos de sinais: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Lentamente levantar a mão e esperar calmamente até que todos os alunos levantem as mãos.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Dê uma pista auditiva, como contar, bater palmas, tocar um sino ou campainha com som grave.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Dê uma pista visual, como desligar as luzes.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• Use uma frase de chamada e resposta, como “Um, dois” - alunos respondem “Feijão com arroz”.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Ensine e pratique seu sinal de atenção antes de usar durante a aula do </a:t>
            </a:r>
            <a:r>
              <a:rPr lang="pt-BR">
                <a:solidFill>
                  <a:schemeClr val="dk1"/>
                </a:solidFill>
                <a:highlight>
                  <a:srgbClr val="FFFF00"/>
                </a:highlight>
              </a:rPr>
              <a:t>Programa Compasso</a:t>
            </a:r>
            <a:r>
              <a:rPr lang="pt-BR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e22a16df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ee22a16df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com borda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43125" y="393900"/>
            <a:ext cx="4410600" cy="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703125" y="1826875"/>
            <a:ext cx="5228100" cy="2836500"/>
          </a:xfrm>
          <a:prstGeom prst="rect">
            <a:avLst/>
          </a:prstGeom>
          <a:noFill/>
          <a:ln w="28575" cap="flat" cmpd="sng">
            <a:solidFill>
              <a:srgbClr val="FFC72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009325" y="2127150"/>
            <a:ext cx="4620300" cy="22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Evwgu369Jw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lnzlvrCmRc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RnEHscdDAKc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250722" y="169606"/>
            <a:ext cx="8635200" cy="477690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500" y="-1491400"/>
            <a:ext cx="2615685" cy="26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045" y="142008"/>
            <a:ext cx="632450" cy="73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3028" y="56695"/>
            <a:ext cx="1231410" cy="11386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4"/>
          <p:cNvGrpSpPr/>
          <p:nvPr/>
        </p:nvGrpSpPr>
        <p:grpSpPr>
          <a:xfrm>
            <a:off x="5184472" y="1396392"/>
            <a:ext cx="3287596" cy="1354605"/>
            <a:chOff x="1548666" y="1642290"/>
            <a:chExt cx="5229197" cy="2156671"/>
          </a:xfrm>
        </p:grpSpPr>
        <p:pic>
          <p:nvPicPr>
            <p:cNvPr id="64" name="Google Shape;64;p14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69015" y="1642290"/>
              <a:ext cx="1102423" cy="11024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 descr="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511038" y="2627386"/>
              <a:ext cx="1266825" cy="1171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 descr="A picture containing text, clipar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48666" y="2878868"/>
              <a:ext cx="3967685" cy="800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41687" y="2290515"/>
              <a:ext cx="774995" cy="7749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8" name="Google Shape;68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339" y="3540409"/>
            <a:ext cx="826322" cy="143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descr="Shape, rectangl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48505" y="2973955"/>
            <a:ext cx="1971007" cy="198733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046128" y="2326256"/>
            <a:ext cx="6098367" cy="1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t-BR" sz="3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OFICINA: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t-BR" sz="3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SENSIBILIZAÇÃO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t-BR" sz="3800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E ACOLHIMENTO SOCIOEMOCIONAL</a:t>
            </a:r>
            <a:endParaRPr sz="2400" b="0" i="0" u="none" strike="noStrike" cap="none" dirty="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3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171" name="Google Shape;171;p23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3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23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916573" y="419620"/>
            <a:ext cx="766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215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 b="1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Escutar para acolher</a:t>
            </a:r>
            <a:endParaRPr sz="2200">
              <a:solidFill>
                <a:srgbClr val="674EA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4">
            <a:alphaModFix/>
          </a:blip>
          <a:srcRect t="19960" b="18753"/>
          <a:stretch/>
        </p:blipFill>
        <p:spPr>
          <a:xfrm>
            <a:off x="7418307" y="4776298"/>
            <a:ext cx="1725693" cy="2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5">
            <a:alphaModFix/>
          </a:blip>
          <a:srcRect t="52898" b="5936"/>
          <a:stretch/>
        </p:blipFill>
        <p:spPr>
          <a:xfrm>
            <a:off x="2607788" y="1132672"/>
            <a:ext cx="4385627" cy="18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5">
            <a:alphaModFix/>
          </a:blip>
          <a:srcRect t="1149" b="52680"/>
          <a:stretch/>
        </p:blipFill>
        <p:spPr>
          <a:xfrm>
            <a:off x="2607788" y="2757666"/>
            <a:ext cx="4385627" cy="2043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Evwgu369J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2491" y="0"/>
            <a:ext cx="8446239" cy="475101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38749" y="4751010"/>
            <a:ext cx="5715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chemeClr val="bg1"/>
                </a:solidFill>
              </a:rPr>
              <a:t>Disponível em: https://www.youtube.com/watch?v=1Evwgu369Jw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5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188" name="Google Shape;188;p25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5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25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1257350" y="363100"/>
            <a:ext cx="766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674EA7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Apoio à situações adversas</a:t>
            </a:r>
            <a:endParaRPr sz="2200">
              <a:solidFill>
                <a:srgbClr val="674EA7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981450" y="1221500"/>
            <a:ext cx="7937300" cy="334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Algumas aulas da aprendizagem </a:t>
            </a:r>
            <a:r>
              <a:rPr lang="pt-BR" sz="1600" dirty="0" err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socioemocional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, por ser um ambiente acolhedor e de escuta ativa, podem dar aos estudantes a oportunidade de revelar situações emocionais adversas, como por exemplo, negligências , </a:t>
            </a:r>
            <a:r>
              <a:rPr lang="pt-BR" sz="1600" dirty="0" err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bullying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ou abusos. </a:t>
            </a:r>
            <a:endParaRPr sz="1600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Ao apresentar situações em que eles sentiram diferentes emoções ou encontraram problemas interpessoais, os estudantes pode dizer algo que indique que estão passando por alguma situação difícil. É importante responder de forma calma e clara para que o estudante não se sinta culpado ou envergonhado.</a:t>
            </a:r>
            <a:endParaRPr sz="1600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Este tipo de situação pode acontecer com qualquer criança, independentemente da renda familiar, nível educacional, raça, religião, cultura, tipo de emprego ou estrutura familiar. </a:t>
            </a:r>
            <a:endParaRPr sz="1600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300" y="228950"/>
            <a:ext cx="1300623" cy="64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577774" y="267176"/>
            <a:ext cx="617275" cy="565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6">
            <a:alphaModFix/>
          </a:blip>
          <a:srcRect t="19960" b="18753"/>
          <a:stretch/>
        </p:blipFill>
        <p:spPr>
          <a:xfrm>
            <a:off x="7418307" y="4776298"/>
            <a:ext cx="1725693" cy="2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8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229" name="Google Shape;229;p28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8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2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929900" y="121375"/>
            <a:ext cx="766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215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 b="1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Dilema: Apoio às situações adversas. O que fazer?</a:t>
            </a:r>
            <a:endParaRPr sz="2200">
              <a:solidFill>
                <a:srgbClr val="674EA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929900" y="598375"/>
            <a:ext cx="8048400" cy="447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2150" lvl="0" indent="0" algn="just" rtl="0">
              <a:lnSpc>
                <a:spcPct val="150000"/>
              </a:lnSpc>
              <a:spcBef>
                <a:spcPts val="810"/>
              </a:spcBef>
              <a:spcAft>
                <a:spcPts val="100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Imagine que você é </a:t>
            </a: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professor (a) de uma turma de 1° ano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, já se passaram vários meses desde o início das aulas, </a:t>
            </a:r>
            <a:r>
              <a:rPr lang="pt-BR" sz="1600" u="sng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alunos e professores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(as) estão bem </a:t>
            </a: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entrosados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e com uma r</a:t>
            </a: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otina bastante dinâmica e eficaz.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Você conhece a turma muito bem, a personalidade, as dificuldades e as habilidades da maioria dos seus alunos. Um certo dia, </a:t>
            </a: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uma aluna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chega, você faz a brincadeira de todos os dias e ela </a:t>
            </a:r>
            <a:r>
              <a:rPr lang="pt-BR" sz="1600" u="sng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não reage como de costume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, você pergunta e ela responde que está bem, você acha estranho, mas deixa passar. No outro dia você tem a mesma sensação, ela está muito </a:t>
            </a: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quieta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, está mais </a:t>
            </a: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sozinha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do que o normal, mesmo em grupo </a:t>
            </a: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não está participativa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e ativa como costumava ser. Você sente que algo não está certo e decide acompanhar mais de perto. No dia seguinte percebe que ela não </a:t>
            </a: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se alimentou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na hora do lanche, percebeu também que as </a:t>
            </a: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roupas estão sujas 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e que ela está </a:t>
            </a: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alguns arranhões no braço</a:t>
            </a: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  O que você faz?                                        (história fictícia)</a:t>
            </a:r>
            <a:endParaRPr sz="1600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9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239" name="Google Shape;239;p29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9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2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9"/>
          <p:cNvPicPr preferRelativeResize="0"/>
          <p:nvPr/>
        </p:nvPicPr>
        <p:blipFill rotWithShape="1">
          <a:blip r:embed="rId4">
            <a:alphaModFix/>
          </a:blip>
          <a:srcRect t="19960" b="18753"/>
          <a:stretch/>
        </p:blipFill>
        <p:spPr>
          <a:xfrm>
            <a:off x="7418307" y="4776298"/>
            <a:ext cx="1725693" cy="2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1025800" y="223100"/>
            <a:ext cx="8046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215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 b="1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Dilema: Apoio às situações adversas. O que fazer?</a:t>
            </a:r>
            <a:endParaRPr sz="2200">
              <a:solidFill>
                <a:srgbClr val="674EA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1215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b="1">
              <a:solidFill>
                <a:srgbClr val="674EA7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1215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Pense, vire e fale</a:t>
            </a:r>
            <a:endParaRPr sz="2400" b="1">
              <a:solidFill>
                <a:srgbClr val="674EA7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1150750" y="1604075"/>
            <a:ext cx="7363500" cy="300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2150" lvl="0" indent="0" algn="just" rtl="0">
              <a:lnSpc>
                <a:spcPct val="150000"/>
              </a:lnSpc>
              <a:spcBef>
                <a:spcPts val="81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Com o colega ao lado:</a:t>
            </a:r>
            <a:endParaRPr sz="1600" b="1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marR="12150" lvl="0" indent="-330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●"/>
            </a:pP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Leia novamente a situação (se necessário);</a:t>
            </a:r>
            <a:endParaRPr sz="1600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marR="1215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●"/>
            </a:pP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Pense em diversos cenários do que pode ter acontecido com essa aluna (lembre-se de não julgar, apenas refletir sobre o problema);</a:t>
            </a:r>
            <a:endParaRPr sz="1600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marR="1215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●"/>
            </a:pP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Pense o que pode e não pode ser feito em uma situação com essa;</a:t>
            </a:r>
            <a:endParaRPr sz="1600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marR="1215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"/>
              <a:buChar char="●"/>
            </a:pPr>
            <a:r>
              <a:rPr lang="pt-BR" sz="1600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Se for chamado/ sorteado pelos facilitadores, partilhe suas respostas com todos. </a:t>
            </a:r>
            <a:endParaRPr sz="1600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6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201" name="Google Shape;201;p26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6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26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934324" y="124325"/>
            <a:ext cx="8026795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dirty="0">
                <a:solidFill>
                  <a:srgbClr val="674EA7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Demonstrar apoio à situações adversas </a:t>
            </a:r>
            <a:r>
              <a:rPr lang="pt-BR" sz="2100" b="1" dirty="0">
                <a:solidFill>
                  <a:srgbClr val="674EA7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c</a:t>
            </a:r>
            <a:r>
              <a:rPr lang="pt-BR" sz="2100" b="1" dirty="0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om os estudantes:</a:t>
            </a:r>
            <a:endParaRPr sz="2100" b="1" dirty="0">
              <a:solidFill>
                <a:srgbClr val="674EA7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853050" y="716250"/>
            <a:ext cx="3285000" cy="4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         O que fazer: </a:t>
            </a:r>
            <a:endParaRPr b="1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Medium"/>
              <a:buChar char="-"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Responder com calma e objetividade;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Medium"/>
              <a:buChar char="-"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Acreditar na criança;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Medium"/>
              <a:buChar char="-"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Incentivar a criança a falar e anotar exatamente as palavras que a criança usou;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Medium"/>
              <a:buChar char="-"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Dizer à criança que não é culpa dela;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Medium"/>
              <a:buChar char="-"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Focar a discussão nas necessidades da criança;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dirty="0">
              <a:latin typeface="Signika Medium"/>
              <a:ea typeface="Signika Medium"/>
              <a:cs typeface="Signika Medium"/>
              <a:sym typeface="Signika Medium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325" y="632226"/>
            <a:ext cx="431712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/>
        </p:nvSpPr>
        <p:spPr>
          <a:xfrm>
            <a:off x="4411312" y="695729"/>
            <a:ext cx="4630662" cy="397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          O que não fazer: </a:t>
            </a:r>
            <a:endParaRPr b="1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- Não mostrar estranhamento  ou fazer alarde;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- Não insinuar que a criança está mentindo — é muito raro que uma criança minta nessa situação;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- Não pedir detalhes à criança ou fazer perguntas direcionadas;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- Nunca sugerir  que a criança é culpada;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- Não fazer julgamentos sobre o agressor ou sugerir as consequências que ele pode enfrentar;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- Não assustar a criança, mas também não fazer promessas de que tudo ficará “bem”.</a:t>
            </a:r>
            <a:endParaRPr sz="1700" dirty="0">
              <a:latin typeface="Signika Medium"/>
              <a:ea typeface="Signika Medium"/>
              <a:cs typeface="Signika Medium"/>
              <a:sym typeface="Signika Medium"/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4900" y="716250"/>
            <a:ext cx="495849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6">
            <a:alphaModFix/>
          </a:blip>
          <a:srcRect t="19960" b="18753"/>
          <a:stretch/>
        </p:blipFill>
        <p:spPr>
          <a:xfrm>
            <a:off x="7418307" y="4776298"/>
            <a:ext cx="1725693" cy="2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7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215" name="Google Shape;215;p27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7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2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934325" y="228950"/>
            <a:ext cx="7661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dirty="0">
                <a:solidFill>
                  <a:srgbClr val="674EA7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Demonstrar apoio à situações adversas </a:t>
            </a:r>
            <a:r>
              <a:rPr lang="pt-BR" sz="2100" b="1" dirty="0">
                <a:solidFill>
                  <a:srgbClr val="674EA7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com a equipe escolar:</a:t>
            </a:r>
            <a:endParaRPr sz="2100" b="1" dirty="0">
              <a:solidFill>
                <a:srgbClr val="674EA7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rgbClr val="674EA7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1141078" y="737233"/>
            <a:ext cx="3214224" cy="364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 que fazer: </a:t>
            </a:r>
            <a:endParaRPr b="1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Medium"/>
              <a:buChar char="-"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Respeitar a privacidade da criança sobre tudo o que está acontecendo;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Medium"/>
              <a:buChar char="-"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Seguir  as diretrizes de Proteção à Criança, as diretrizes do Estado e os combinados da sua escola;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Medium"/>
              <a:buChar char="-"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Avaliar com a gestão as possibilidades de ação, incluindo a de conversar com a família;</a:t>
            </a:r>
            <a:endParaRPr sz="1700" dirty="0">
              <a:latin typeface="Signika Medium"/>
              <a:ea typeface="Signika Medium"/>
              <a:cs typeface="Signika Medium"/>
              <a:sym typeface="Signika Medium"/>
            </a:endParaRPr>
          </a:p>
        </p:txBody>
      </p:sp>
      <p:pic>
        <p:nvPicPr>
          <p:cNvPr id="220" name="Google Shape;2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9049" y="737233"/>
            <a:ext cx="431712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5129950" y="974100"/>
            <a:ext cx="2878800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 que não fazer:</a:t>
            </a:r>
            <a:endParaRPr b="1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- Não contar a ninguém e deixar de ajudar;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- Não decidir individualmente  sobre encaminhamento do caso;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- Deixar de comunicar a gestão sobre o ocorrido.</a:t>
            </a:r>
            <a:endParaRPr dirty="0">
              <a:solidFill>
                <a:schemeClr val="dk1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dirty="0">
              <a:latin typeface="Signika Medium"/>
              <a:ea typeface="Signika Medium"/>
              <a:cs typeface="Signika Medium"/>
              <a:sym typeface="Signika Medium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8253" y="810307"/>
            <a:ext cx="495849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 rotWithShape="1">
          <a:blip r:embed="rId6">
            <a:alphaModFix/>
          </a:blip>
          <a:srcRect t="19960" b="18753"/>
          <a:stretch/>
        </p:blipFill>
        <p:spPr>
          <a:xfrm>
            <a:off x="7418307" y="4776298"/>
            <a:ext cx="1725693" cy="2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/>
        </p:nvSpPr>
        <p:spPr>
          <a:xfrm>
            <a:off x="1908400" y="3832125"/>
            <a:ext cx="59580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8704" lvl="0" indent="0" algn="just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Lembrem-se de que as intenções </a:t>
            </a:r>
            <a:r>
              <a:rPr lang="pt-BR" sz="1300" b="1" i="0" u="none" strike="noStrike" cap="none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não</a:t>
            </a:r>
            <a:r>
              <a:rPr lang="pt-BR" sz="1300" b="1" i="0" u="none" strike="noStrike" cap="none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pt-BR" sz="13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são metas. Metas são resultados que queremos alcançar no futuro. As intenções são mais como um propósito, que nos ajuda a manter nossas ações alinhadas com os nossos valores.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50" name="Google Shape;250;p30"/>
          <p:cNvSpPr txBox="1">
            <a:spLocks noGrp="1"/>
          </p:cNvSpPr>
          <p:nvPr>
            <p:ph type="subTitle" idx="1"/>
          </p:nvPr>
        </p:nvSpPr>
        <p:spPr>
          <a:xfrm>
            <a:off x="1079975" y="517707"/>
            <a:ext cx="73566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8704" lvl="0" indent="0" algn="just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000" b="1" dirty="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Definindo intenções</a:t>
            </a:r>
            <a:endParaRPr sz="2000" b="1" dirty="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58704" lvl="0" indent="0" algn="just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14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Alinhar nossos valores com nossas intenções e, consequentemente, com as nossas ações.</a:t>
            </a:r>
            <a:endParaRPr sz="1400" b="1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58704" lvl="0" indent="0" algn="just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58704" lvl="0" indent="0" algn="just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 i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p30"/>
          <p:cNvSpPr txBox="1">
            <a:spLocks noGrp="1"/>
          </p:cNvSpPr>
          <p:nvPr>
            <p:ph type="ctrTitle"/>
          </p:nvPr>
        </p:nvSpPr>
        <p:spPr>
          <a:xfrm>
            <a:off x="1620075" y="2178763"/>
            <a:ext cx="7349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1" dirty="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"Não podemos direcionar o vento, mas podemos ajustar as velas."</a:t>
            </a:r>
            <a:endParaRPr sz="1800" b="1" i="1" dirty="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 sz="1800" i="1" dirty="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                        — Thomas S. </a:t>
            </a:r>
            <a:r>
              <a:rPr lang="pt-BR" sz="1800" i="1" dirty="0" err="1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Monson</a:t>
            </a:r>
            <a:endParaRPr sz="1800" i="1" dirty="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30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254" name="Google Shape;254;p30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30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lnzlvrCmR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7560" y="122664"/>
            <a:ext cx="8251903" cy="464169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52944" y="4764359"/>
            <a:ext cx="5638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/>
              <a:t>Disponível em: https://www.youtube.com/watch?v=JlnzlvrCmRc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/>
        </p:nvSpPr>
        <p:spPr>
          <a:xfrm>
            <a:off x="725270" y="243678"/>
            <a:ext cx="3458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250722" y="169606"/>
            <a:ext cx="4324200" cy="477690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2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500" y="-1491400"/>
            <a:ext cx="2615685" cy="26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 descr="Shape, rectang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60223" y="2385435"/>
            <a:ext cx="2308464" cy="230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339" y="3540409"/>
            <a:ext cx="826322" cy="143552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2"/>
          <p:cNvSpPr txBox="1"/>
          <p:nvPr/>
        </p:nvSpPr>
        <p:spPr>
          <a:xfrm>
            <a:off x="4726856" y="169613"/>
            <a:ext cx="43242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3100" b="1">
                <a:solidFill>
                  <a:srgbClr val="C00000"/>
                </a:solidFill>
              </a:rPr>
              <a:t>Reflexão das salas:</a:t>
            </a:r>
            <a:endParaRPr sz="3100" b="1">
              <a:solidFill>
                <a:srgbClr val="C00000"/>
              </a:solidFill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Char char="-"/>
            </a:pPr>
            <a:r>
              <a:rPr lang="pt-BR" sz="2600">
                <a:solidFill>
                  <a:srgbClr val="C00000"/>
                </a:solidFill>
              </a:rPr>
              <a:t>Importância da convivência dentro e fora do ambiente escolar;</a:t>
            </a:r>
            <a:endParaRPr sz="2600">
              <a:solidFill>
                <a:srgbClr val="C00000"/>
              </a:solidFill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Char char="-"/>
            </a:pPr>
            <a:r>
              <a:rPr lang="pt-BR" sz="2600">
                <a:solidFill>
                  <a:srgbClr val="C00000"/>
                </a:solidFill>
              </a:rPr>
              <a:t>Relevância do trabalho com as habilidades socioemocionais;</a:t>
            </a:r>
            <a:endParaRPr sz="2600">
              <a:solidFill>
                <a:srgbClr val="C00000"/>
              </a:solidFill>
            </a:endParaRPr>
          </a:p>
          <a:p>
            <a:pPr marL="342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00"/>
              <a:buChar char="-"/>
            </a:pPr>
            <a:r>
              <a:rPr lang="pt-BR" sz="2600">
                <a:solidFill>
                  <a:srgbClr val="C00000"/>
                </a:solidFill>
              </a:rPr>
              <a:t>Importância de replicar a formação para as escolas da rede.</a:t>
            </a:r>
            <a:endParaRPr sz="2600">
              <a:solidFill>
                <a:srgbClr val="C00000"/>
              </a:solidFill>
            </a:endParaRPr>
          </a:p>
        </p:txBody>
      </p:sp>
      <p:pic>
        <p:nvPicPr>
          <p:cNvPr id="271" name="Google Shape;271;p32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6764" y="4495979"/>
            <a:ext cx="384690" cy="44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2" descr="A picture containing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9201" y="4423880"/>
            <a:ext cx="752407" cy="69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 rotWithShape="1">
          <a:blip r:embed="rId8">
            <a:alphaModFix/>
          </a:blip>
          <a:srcRect l="20892"/>
          <a:stretch/>
        </p:blipFill>
        <p:spPr>
          <a:xfrm>
            <a:off x="1126519" y="1441875"/>
            <a:ext cx="3458476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t="20209" b="2180"/>
          <a:stretch/>
        </p:blipFill>
        <p:spPr>
          <a:xfrm>
            <a:off x="-13775" y="1076325"/>
            <a:ext cx="9144300" cy="40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t="10031" b="722"/>
          <a:stretch/>
        </p:blipFill>
        <p:spPr>
          <a:xfrm>
            <a:off x="-150" y="0"/>
            <a:ext cx="91443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3872050" y="2672600"/>
            <a:ext cx="4534800" cy="1302600"/>
          </a:xfrm>
          <a:prstGeom prst="rect">
            <a:avLst/>
          </a:prstGeom>
          <a:solidFill>
            <a:srgbClr val="8C70AE"/>
          </a:solidFill>
          <a:ln w="9525" cap="flat" cmpd="sng">
            <a:solidFill>
              <a:srgbClr val="8C70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872050" y="2700500"/>
            <a:ext cx="4534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Sensibilização e acolhimento socioemocional </a:t>
            </a:r>
            <a:endParaRPr sz="2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t="19960" b="18753"/>
          <a:stretch/>
        </p:blipFill>
        <p:spPr>
          <a:xfrm>
            <a:off x="7002903" y="4591437"/>
            <a:ext cx="2023272" cy="2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/>
          <p:nvPr/>
        </p:nvSpPr>
        <p:spPr>
          <a:xfrm>
            <a:off x="250722" y="169606"/>
            <a:ext cx="8635200" cy="477690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33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500" y="-1491400"/>
            <a:ext cx="2615685" cy="26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9197" y="147400"/>
            <a:ext cx="748866" cy="87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48" y="3259951"/>
            <a:ext cx="990363" cy="171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31062" y="-77611"/>
            <a:ext cx="660874" cy="62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 descr="Shape, rectang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23895" y="3347186"/>
            <a:ext cx="542926" cy="55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 descr="Shape, rectangl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73465" y="3588543"/>
            <a:ext cx="1355612" cy="135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 descr="Ícone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33658" y="1838708"/>
            <a:ext cx="4376289" cy="108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5629" y="1786139"/>
            <a:ext cx="3703025" cy="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nEHscdDAK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4468" y="122664"/>
            <a:ext cx="7750098" cy="435943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23297" y="4614653"/>
            <a:ext cx="5836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Disponível em: https://www.youtube.com/watch?v=RnEHscdDAKc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7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92" name="Google Shape;92;p17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7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7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t="19960" b="18753"/>
          <a:stretch/>
        </p:blipFill>
        <p:spPr>
          <a:xfrm>
            <a:off x="7418307" y="4776298"/>
            <a:ext cx="1725693" cy="2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1025800" y="223100"/>
            <a:ext cx="52245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215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900" b="1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Aquecimento</a:t>
            </a:r>
            <a:endParaRPr sz="2900" b="1">
              <a:solidFill>
                <a:srgbClr val="674EA7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1215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b="1">
              <a:solidFill>
                <a:srgbClr val="674EA7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1215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Pense, vire e fale</a:t>
            </a:r>
            <a:endParaRPr sz="2400" b="1">
              <a:solidFill>
                <a:srgbClr val="674EA7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986725" y="1921400"/>
            <a:ext cx="5562900" cy="785100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215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ignika"/>
              <a:buAutoNum type="arabicPeriod"/>
            </a:pPr>
            <a:r>
              <a:rPr lang="pt-BR" sz="2200" b="1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Seu nome, função e regional de atuação</a:t>
            </a:r>
            <a:endParaRPr sz="2200" b="1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1025800" y="2929025"/>
            <a:ext cx="5562900" cy="785100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215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2. Um sonho realizado</a:t>
            </a:r>
            <a:endParaRPr sz="2200" b="1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1025800" y="3936638"/>
            <a:ext cx="5562900" cy="785100"/>
          </a:xfrm>
          <a:prstGeom prst="roundRect">
            <a:avLst>
              <a:gd name="adj" fmla="val 16667"/>
            </a:avLst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215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3. Um desejo que ainda pretende realizar.</a:t>
            </a:r>
            <a:endParaRPr sz="2200" b="1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8425" y="2600800"/>
            <a:ext cx="1896200" cy="18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8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106" name="Google Shape;106;p18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8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8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934325" y="533750"/>
            <a:ext cx="766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215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 b="1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Por que é importante acolher os estudantes no ambiente escolar?</a:t>
            </a:r>
            <a:endParaRPr sz="2200">
              <a:solidFill>
                <a:srgbClr val="674EA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1178675" y="1341525"/>
            <a:ext cx="64992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marR="12150" lvl="0" indent="-330200" algn="just" rtl="0">
              <a:lnSpc>
                <a:spcPct val="150000"/>
              </a:lnSpc>
              <a:spcBef>
                <a:spcPts val="810"/>
              </a:spcBef>
              <a:spcAft>
                <a:spcPts val="0"/>
              </a:spcAft>
              <a:buClr>
                <a:srgbClr val="674EA7"/>
              </a:buClr>
              <a:buSzPts val="1600"/>
              <a:buFont typeface="Signika"/>
              <a:buChar char="●"/>
            </a:pPr>
            <a:r>
              <a:rPr lang="pt-BR"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Promover uma comunidade escolar mais segura, solidária, colaborativa e positiva;</a:t>
            </a:r>
            <a:endParaRPr sz="16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360000" marR="12150" lvl="0" indent="-330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4EA7"/>
              </a:buClr>
              <a:buSzPts val="1600"/>
              <a:buFont typeface="Signika"/>
              <a:buChar char="●"/>
            </a:pPr>
            <a:r>
              <a:rPr lang="pt-BR"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Manter relacionamentos saudáveis entre escola, professores, famílias e estudantes;</a:t>
            </a:r>
            <a:endParaRPr sz="16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360000" marR="12150" lvl="0" indent="-330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74EA7"/>
              </a:buClr>
              <a:buSzPts val="1600"/>
              <a:buFont typeface="Signika"/>
              <a:buChar char="●"/>
            </a:pPr>
            <a:r>
              <a:rPr lang="pt-BR"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Oferecer um escudo de proteção aos estudantes no ambiente escolar; </a:t>
            </a:r>
            <a:endParaRPr sz="16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360000" marR="12150" lvl="0" indent="-33020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674EA7"/>
              </a:buClr>
              <a:buSzPts val="1600"/>
              <a:buFont typeface="Signika"/>
              <a:buChar char="●"/>
            </a:pPr>
            <a:r>
              <a:rPr lang="pt-BR"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Cultivar o sentimento de pertencimento na escola.</a:t>
            </a:r>
            <a:endParaRPr sz="1600"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2882" y="3395937"/>
            <a:ext cx="1685370" cy="104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862" y="3769326"/>
            <a:ext cx="832711" cy="67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86182" y="3540139"/>
            <a:ext cx="733050" cy="67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7">
            <a:alphaModFix/>
          </a:blip>
          <a:srcRect t="19960" b="18753"/>
          <a:stretch/>
        </p:blipFill>
        <p:spPr>
          <a:xfrm>
            <a:off x="7418307" y="4776298"/>
            <a:ext cx="1725693" cy="2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9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120" name="Google Shape;120;p19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9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19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934325" y="228950"/>
            <a:ext cx="766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674EA7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Para um acolhimento diário e semanal</a:t>
            </a:r>
            <a:endParaRPr sz="2200">
              <a:solidFill>
                <a:srgbClr val="674EA7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4">
            <a:alphaModFix/>
          </a:blip>
          <a:srcRect t="19960" b="18753"/>
          <a:stretch/>
        </p:blipFill>
        <p:spPr>
          <a:xfrm>
            <a:off x="7418307" y="4776298"/>
            <a:ext cx="1725693" cy="2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1003850" y="953275"/>
            <a:ext cx="7916400" cy="3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Antes de começar a aula</a:t>
            </a:r>
            <a:endParaRPr>
              <a:solidFill>
                <a:srgbClr val="674EA7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Char char="●"/>
            </a:pPr>
            <a:r>
              <a:rPr lang="pt-BR">
                <a:latin typeface="Signika"/>
                <a:ea typeface="Signika"/>
                <a:cs typeface="Signika"/>
                <a:sym typeface="Signika"/>
              </a:rPr>
              <a:t> Como vocês estão se sentindo hoje? </a:t>
            </a:r>
            <a:endParaRPr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Char char="●"/>
            </a:pPr>
            <a:r>
              <a:rPr lang="pt-BR">
                <a:latin typeface="Signika"/>
                <a:ea typeface="Signika"/>
                <a:cs typeface="Signika"/>
                <a:sym typeface="Signika"/>
              </a:rPr>
              <a:t> O que vocês estão com muita vontade de fazer hoje? </a:t>
            </a:r>
            <a:endParaRPr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Char char="●"/>
            </a:pPr>
            <a:r>
              <a:rPr lang="pt-BR">
                <a:latin typeface="Signika"/>
                <a:ea typeface="Signika"/>
                <a:cs typeface="Signika"/>
                <a:sym typeface="Signika"/>
              </a:rPr>
              <a:t>O que vocês não gostariam de fazer hoje? </a:t>
            </a:r>
            <a:endParaRPr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Para uma reflexão semanal</a:t>
            </a:r>
            <a:endParaRPr>
              <a:solidFill>
                <a:srgbClr val="674EA7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Char char="●"/>
            </a:pPr>
            <a:r>
              <a:rPr lang="pt-BR">
                <a:latin typeface="Signika"/>
                <a:ea typeface="Signika"/>
                <a:cs typeface="Signika"/>
                <a:sym typeface="Signika"/>
              </a:rPr>
              <a:t> Qual foi a melhor parte da semana? </a:t>
            </a:r>
            <a:endParaRPr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Char char="●"/>
            </a:pPr>
            <a:r>
              <a:rPr lang="pt-BR">
                <a:latin typeface="Signika"/>
                <a:ea typeface="Signika"/>
                <a:cs typeface="Signika"/>
                <a:sym typeface="Signika"/>
              </a:rPr>
              <a:t>O que foi mais difícil? </a:t>
            </a:r>
            <a:endParaRPr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Char char="●"/>
            </a:pPr>
            <a:r>
              <a:rPr lang="pt-BR">
                <a:latin typeface="Signika"/>
                <a:ea typeface="Signika"/>
                <a:cs typeface="Signika"/>
                <a:sym typeface="Signika"/>
              </a:rPr>
              <a:t>O que vocês querem fazer neste fim de semana? </a:t>
            </a:r>
            <a:endParaRPr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74EA7"/>
                </a:solidFill>
                <a:latin typeface="Signika"/>
                <a:ea typeface="Signika"/>
                <a:cs typeface="Signika"/>
                <a:sym typeface="Signika"/>
              </a:rPr>
              <a:t>Para um acolhimento individual</a:t>
            </a:r>
            <a:endParaRPr>
              <a:solidFill>
                <a:srgbClr val="674EA7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Char char="●"/>
            </a:pPr>
            <a:r>
              <a:rPr lang="pt-BR">
                <a:latin typeface="Signika"/>
                <a:ea typeface="Signika"/>
                <a:cs typeface="Signika"/>
                <a:sym typeface="Signika"/>
              </a:rPr>
              <a:t> Como você está se sentindo hoje?</a:t>
            </a:r>
            <a:endParaRPr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Char char="●"/>
            </a:pPr>
            <a:r>
              <a:rPr lang="pt-BR">
                <a:latin typeface="Signika"/>
                <a:ea typeface="Signika"/>
                <a:cs typeface="Signika"/>
                <a:sym typeface="Signika"/>
              </a:rPr>
              <a:t>Há algo que você gostaria que eu soubesse?</a:t>
            </a:r>
            <a:endParaRPr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ignika"/>
              <a:buChar char="●"/>
            </a:pPr>
            <a:r>
              <a:rPr lang="pt-BR">
                <a:latin typeface="Signika"/>
                <a:ea typeface="Signika"/>
                <a:cs typeface="Signika"/>
                <a:sym typeface="Signika"/>
              </a:rPr>
              <a:t>Precisa de ajuda em alguma coisa?</a:t>
            </a:r>
            <a:endParaRPr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8425" y="2600800"/>
            <a:ext cx="1896200" cy="18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20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132" name="Google Shape;132;p20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0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20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934325" y="457550"/>
            <a:ext cx="7661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351C75"/>
                </a:solidFill>
                <a:latin typeface="Nunito Medium"/>
                <a:ea typeface="Nunito Medium"/>
                <a:cs typeface="Nunito Medium"/>
                <a:sym typeface="Nunito Medium"/>
              </a:rPr>
              <a:t>Pertencimento</a:t>
            </a:r>
            <a:endParaRPr sz="3000">
              <a:solidFill>
                <a:srgbClr val="351C75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351C75"/>
                </a:solidFill>
                <a:latin typeface="Nunito Medium"/>
                <a:ea typeface="Nunito Medium"/>
                <a:cs typeface="Nunito Medium"/>
                <a:sym typeface="Nunito Medium"/>
              </a:rPr>
              <a:t>Pense, vire e fale</a:t>
            </a:r>
            <a:endParaRPr sz="1300">
              <a:solidFill>
                <a:srgbClr val="351C75"/>
              </a:solidFill>
              <a:highlight>
                <a:srgbClr val="FFC72C"/>
              </a:highlight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984750" y="2001350"/>
            <a:ext cx="7315200" cy="19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Quando vocês pensam em </a:t>
            </a:r>
            <a:r>
              <a:rPr lang="pt-BR" sz="18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Pertencimento</a:t>
            </a:r>
            <a:r>
              <a:rPr lang="pt-BR" sz="1800">
                <a:solidFill>
                  <a:schemeClr val="dk1"/>
                </a:solidFill>
              </a:rPr>
              <a:t>, o que lhes vem em mente?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Como vocês sabem quando estão pertencendo a um grupo ou contexto?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Como vocês se sentem quando isso acontece?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4">
            <a:alphaModFix/>
          </a:blip>
          <a:srcRect b="19159"/>
          <a:stretch/>
        </p:blipFill>
        <p:spPr>
          <a:xfrm>
            <a:off x="5123497" y="609940"/>
            <a:ext cx="903755" cy="7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5">
            <a:alphaModFix/>
          </a:blip>
          <a:srcRect t="19960" b="18753"/>
          <a:stretch/>
        </p:blipFill>
        <p:spPr>
          <a:xfrm>
            <a:off x="7418307" y="4776298"/>
            <a:ext cx="1725693" cy="2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1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144" name="Google Shape;144;p21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1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21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934325" y="305150"/>
            <a:ext cx="7661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rgbClr val="674EA7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O sentimento de pertencimento</a:t>
            </a:r>
            <a:endParaRPr sz="1900">
              <a:solidFill>
                <a:srgbClr val="674EA7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105725" y="869675"/>
            <a:ext cx="6746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Pertencimento é o sentimento de que se é respeitado e valorizado em determinado contexto.</a:t>
            </a:r>
            <a:endParaRPr sz="13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1162925" y="1822150"/>
            <a:ext cx="3730200" cy="2899800"/>
          </a:xfrm>
          <a:prstGeom prst="rect">
            <a:avLst/>
          </a:prstGeom>
          <a:solidFill>
            <a:srgbClr val="8C70AE">
              <a:alpha val="37500"/>
            </a:srgbClr>
          </a:solidFill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            Pertencimento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• Motivados, engajados e resilientes 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• Confiam mais em seus professores e colegas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• Respondem melhor às críticas 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• Menos problemas de comportamento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• Melhora no desempenho acadêmico 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4294967295"/>
          </p:nvPr>
        </p:nvSpPr>
        <p:spPr>
          <a:xfrm>
            <a:off x="5078375" y="1809000"/>
            <a:ext cx="3730200" cy="2915400"/>
          </a:xfrm>
          <a:prstGeom prst="rect">
            <a:avLst/>
          </a:prstGeom>
          <a:solidFill>
            <a:srgbClr val="8C70AE">
              <a:alpha val="37500"/>
            </a:srgbClr>
          </a:solidFill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         Pertencimento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• Se sentem mais ansiosos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• Mais dificuldade em se relacionar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• Prestam menos atenção na aula, menos engajamento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51C75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• Queda no desempenho acadêmico</a:t>
            </a:r>
            <a:endParaRPr sz="1600">
              <a:solidFill>
                <a:srgbClr val="351C75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700">
              <a:solidFill>
                <a:srgbClr val="351C75"/>
              </a:solidFill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1389200" y="1915950"/>
            <a:ext cx="301200" cy="323700"/>
          </a:xfrm>
          <a:prstGeom prst="mathPlus">
            <a:avLst>
              <a:gd name="adj1" fmla="val 23520"/>
            </a:avLst>
          </a:prstGeom>
          <a:solidFill>
            <a:srgbClr val="674EA7"/>
          </a:solidFill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5188213" y="1915950"/>
            <a:ext cx="301200" cy="323700"/>
          </a:xfrm>
          <a:prstGeom prst="mathMinus">
            <a:avLst>
              <a:gd name="adj1" fmla="val 23520"/>
            </a:avLst>
          </a:prstGeom>
          <a:solidFill>
            <a:srgbClr val="674EA7"/>
          </a:solidFill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74EA7"/>
              </a:solidFill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7851825" y="4724400"/>
            <a:ext cx="115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2"/>
                </a:solidFill>
              </a:rPr>
              <a:t>Fonte: GGSC</a:t>
            </a:r>
            <a:endParaRPr sz="12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2"/>
          <p:cNvGrpSpPr/>
          <p:nvPr/>
        </p:nvGrpSpPr>
        <p:grpSpPr>
          <a:xfrm>
            <a:off x="0" y="125"/>
            <a:ext cx="853049" cy="5143275"/>
            <a:chOff x="655525" y="13"/>
            <a:chExt cx="853049" cy="5143275"/>
          </a:xfrm>
        </p:grpSpPr>
        <p:pic>
          <p:nvPicPr>
            <p:cNvPr id="159" name="Google Shape;159;p22"/>
            <p:cNvPicPr preferRelativeResize="0"/>
            <p:nvPr/>
          </p:nvPicPr>
          <p:blipFill rotWithShape="1">
            <a:blip r:embed="rId3">
              <a:alphaModFix/>
            </a:blip>
            <a:srcRect l="32166" t="10031" r="58503" b="722"/>
            <a:stretch/>
          </p:blipFill>
          <p:spPr>
            <a:xfrm>
              <a:off x="655525" y="13"/>
              <a:ext cx="853049" cy="467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2"/>
            <p:cNvPicPr preferRelativeResize="0"/>
            <p:nvPr/>
          </p:nvPicPr>
          <p:blipFill rotWithShape="1">
            <a:blip r:embed="rId3">
              <a:alphaModFix/>
            </a:blip>
            <a:srcRect l="32166" t="10034" r="58503" b="2177"/>
            <a:stretch/>
          </p:blipFill>
          <p:spPr>
            <a:xfrm>
              <a:off x="655525" y="542938"/>
              <a:ext cx="853049" cy="4600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22"/>
          <p:cNvSpPr/>
          <p:nvPr/>
        </p:nvSpPr>
        <p:spPr>
          <a:xfrm>
            <a:off x="0" y="5012475"/>
            <a:ext cx="9144000" cy="130800"/>
          </a:xfrm>
          <a:prstGeom prst="rect">
            <a:avLst/>
          </a:prstGeom>
          <a:solidFill>
            <a:srgbClr val="8C70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934325" y="228950"/>
            <a:ext cx="766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674EA7"/>
                </a:solidFill>
                <a:latin typeface="Signika Medium"/>
                <a:ea typeface="Signika Medium"/>
                <a:cs typeface="Signika Medium"/>
                <a:sym typeface="Signika Medium"/>
              </a:rPr>
              <a:t>O sentimento de pertencimento na prática</a:t>
            </a:r>
            <a:endParaRPr sz="2200">
              <a:solidFill>
                <a:srgbClr val="674EA7"/>
              </a:solidFill>
              <a:latin typeface="Signika Medium"/>
              <a:ea typeface="Signika Medium"/>
              <a:cs typeface="Signika Medium"/>
              <a:sym typeface="Signika Medium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4">
            <a:alphaModFix/>
          </a:blip>
          <a:srcRect t="19960" b="18753"/>
          <a:stretch/>
        </p:blipFill>
        <p:spPr>
          <a:xfrm>
            <a:off x="7418307" y="4776298"/>
            <a:ext cx="1725693" cy="2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934325" y="1350050"/>
            <a:ext cx="8038200" cy="3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259F"/>
              </a:buClr>
              <a:buSzPts val="1600"/>
              <a:buFont typeface="Signika"/>
              <a:buChar char="●"/>
            </a:pPr>
            <a:r>
              <a:rPr lang="pt-BR"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Cultivar os relacionamentos com os estudantes.</a:t>
            </a:r>
            <a:endParaRPr sz="16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259F"/>
              </a:buClr>
              <a:buSzPts val="1600"/>
              <a:buFont typeface="Signika"/>
              <a:buChar char="●"/>
            </a:pPr>
            <a:r>
              <a:rPr lang="pt-BR"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Se possível, procurar conhecer os estudantes e conversar sobre suas vidas fora da escola.</a:t>
            </a:r>
            <a:endParaRPr sz="16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259F"/>
              </a:buClr>
              <a:buSzPts val="1600"/>
              <a:buFont typeface="Signika"/>
              <a:buChar char="●"/>
            </a:pPr>
            <a:r>
              <a:rPr lang="pt-BR"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Validar e tentar compreender os sentimentos desafiadores dos estudantes.</a:t>
            </a:r>
            <a:endParaRPr sz="16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259F"/>
              </a:buClr>
              <a:buSzPts val="1600"/>
              <a:buFont typeface="Signika"/>
              <a:buChar char="●"/>
            </a:pPr>
            <a:r>
              <a:rPr lang="pt-BR"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Demonstrar e apoiar os comportamentos respeitosos.</a:t>
            </a:r>
            <a:endParaRPr sz="16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259F"/>
              </a:buClr>
              <a:buSzPts val="1600"/>
              <a:buFont typeface="Signika"/>
              <a:buChar char="●"/>
            </a:pPr>
            <a:r>
              <a:rPr lang="pt-BR"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Observar e reforçar as interações positivas entre os estudantes.</a:t>
            </a:r>
            <a:endParaRPr sz="16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5F259F"/>
              </a:buClr>
              <a:buSzPts val="1600"/>
              <a:buFont typeface="Signika"/>
              <a:buChar char="●"/>
            </a:pPr>
            <a:r>
              <a:rPr lang="pt-BR" sz="16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Ensinar integralmente as aulas do Projeto de Convivência.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2175" y="578538"/>
            <a:ext cx="1191900" cy="119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2054</Words>
  <Application>Microsoft Office PowerPoint</Application>
  <PresentationFormat>Apresentação na tela (16:9)</PresentationFormat>
  <Paragraphs>169</Paragraphs>
  <Slides>20</Slides>
  <Notes>20</Notes>
  <HiddenSlides>0</HiddenSlides>
  <MMClips>3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Calibri</vt:lpstr>
      <vt:lpstr>Signika</vt:lpstr>
      <vt:lpstr>Arial</vt:lpstr>
      <vt:lpstr>Nunito Medium</vt:lpstr>
      <vt:lpstr>Impact</vt:lpstr>
      <vt:lpstr>Nunito</vt:lpstr>
      <vt:lpstr>Montserrat</vt:lpstr>
      <vt:lpstr>Montserrat ExtraBold</vt:lpstr>
      <vt:lpstr>Signika Medium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"Não podemos direcionar o vento, mas podemos ajustar as velas."                                                                  — Thomas S. Monson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Karina Silva</dc:creator>
  <cp:lastModifiedBy>PAULO HENRIQUE DE SOUZA</cp:lastModifiedBy>
  <cp:revision>12</cp:revision>
  <dcterms:modified xsi:type="dcterms:W3CDTF">2024-08-16T20:31:07Z</dcterms:modified>
</cp:coreProperties>
</file>