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0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2" r:id="rId45"/>
    <p:sldId id="298" r:id="rId46"/>
    <p:sldId id="299" r:id="rId47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8190" y="219913"/>
            <a:ext cx="1107561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67483" y="1700783"/>
            <a:ext cx="8257032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26708"/>
            <a:ext cx="12192000" cy="431800"/>
          </a:xfrm>
          <a:custGeom>
            <a:avLst/>
            <a:gdLst/>
            <a:ahLst/>
            <a:cxnLst/>
            <a:rect l="l" t="t" r="r" b="b"/>
            <a:pathLst>
              <a:path w="12192000" h="431800">
                <a:moveTo>
                  <a:pt x="12192000" y="0"/>
                </a:moveTo>
                <a:lnTo>
                  <a:pt x="0" y="0"/>
                </a:lnTo>
                <a:lnTo>
                  <a:pt x="0" y="431291"/>
                </a:lnTo>
                <a:lnTo>
                  <a:pt x="12192000" y="4312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3316" y="746759"/>
            <a:ext cx="10849610" cy="0"/>
          </a:xfrm>
          <a:custGeom>
            <a:avLst/>
            <a:gdLst/>
            <a:ahLst/>
            <a:cxnLst/>
            <a:rect l="l" t="t" r="r" b="b"/>
            <a:pathLst>
              <a:path w="10849610">
                <a:moveTo>
                  <a:pt x="0" y="0"/>
                </a:moveTo>
                <a:lnTo>
                  <a:pt x="1084922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21704" y="181897"/>
            <a:ext cx="1817716" cy="510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190" y="212293"/>
            <a:ext cx="1107561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8336" y="2245412"/>
            <a:ext cx="6815327" cy="1687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9117" y="4592573"/>
            <a:ext cx="80308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Programa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Dinheiro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Direto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na Escola -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PDDE </a:t>
            </a:r>
            <a:r>
              <a:rPr sz="2800" b="1" spc="-25" dirty="0">
                <a:solidFill>
                  <a:srgbClr val="FFFFFF"/>
                </a:solidFill>
                <a:latin typeface="Carlito"/>
                <a:cs typeface="Carlito"/>
              </a:rPr>
              <a:t>Paulista 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Manual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Execução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e </a:t>
            </a:r>
            <a:r>
              <a:rPr sz="2800" b="1" spc="-25" dirty="0">
                <a:solidFill>
                  <a:srgbClr val="FFFFFF"/>
                </a:solidFill>
                <a:latin typeface="Carlito"/>
                <a:cs typeface="Carlito"/>
              </a:rPr>
              <a:t>Tutorial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Prestação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sz="2800" b="1" spc="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Contas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46350" y="955399"/>
            <a:ext cx="6908800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latin typeface="Arial"/>
                <a:cs typeface="Arial"/>
              </a:rPr>
              <a:t>Nesta aba, o sistema permitirá que sejam lançadas todas </a:t>
            </a:r>
            <a:r>
              <a:rPr sz="1800" spc="-10" dirty="0">
                <a:latin typeface="Arial"/>
                <a:cs typeface="Arial"/>
              </a:rPr>
              <a:t>as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formas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Receita </a:t>
            </a:r>
            <a:r>
              <a:rPr sz="1800" spc="-5" dirty="0">
                <a:latin typeface="Arial"/>
                <a:cs typeface="Arial"/>
              </a:rPr>
              <a:t>referentes </a:t>
            </a:r>
            <a:r>
              <a:rPr sz="1800" dirty="0">
                <a:latin typeface="Arial"/>
                <a:cs typeface="Arial"/>
              </a:rPr>
              <a:t>à </a:t>
            </a:r>
            <a:r>
              <a:rPr sz="1800" spc="-5" dirty="0">
                <a:latin typeface="Arial"/>
                <a:cs typeface="Arial"/>
              </a:rPr>
              <a:t>Prestação de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58795" y="1836420"/>
            <a:ext cx="7074534" cy="4505325"/>
            <a:chOff x="2558795" y="1836420"/>
            <a:chExt cx="7074534" cy="4505325"/>
          </a:xfrm>
        </p:grpSpPr>
        <p:sp>
          <p:nvSpPr>
            <p:cNvPr id="6" name="object 6"/>
            <p:cNvSpPr/>
            <p:nvPr/>
          </p:nvSpPr>
          <p:spPr>
            <a:xfrm>
              <a:off x="2654731" y="1845564"/>
              <a:ext cx="6951970" cy="44345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3367" y="1840992"/>
              <a:ext cx="7065645" cy="4495800"/>
            </a:xfrm>
            <a:custGeom>
              <a:avLst/>
              <a:gdLst/>
              <a:ahLst/>
              <a:cxnLst/>
              <a:rect l="l" t="t" r="r" b="b"/>
              <a:pathLst>
                <a:path w="7065645" h="4495800">
                  <a:moveTo>
                    <a:pt x="0" y="4495800"/>
                  </a:moveTo>
                  <a:lnTo>
                    <a:pt x="7065264" y="4495800"/>
                  </a:lnTo>
                  <a:lnTo>
                    <a:pt x="7065264" y="0"/>
                  </a:lnTo>
                  <a:lnTo>
                    <a:pt x="0" y="0"/>
                  </a:lnTo>
                  <a:lnTo>
                    <a:pt x="0" y="449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9201" y="2061210"/>
              <a:ext cx="673735" cy="352425"/>
            </a:xfrm>
            <a:custGeom>
              <a:avLst/>
              <a:gdLst/>
              <a:ahLst/>
              <a:cxnLst/>
              <a:rect l="l" t="t" r="r" b="b"/>
              <a:pathLst>
                <a:path w="673735" h="352425">
                  <a:moveTo>
                    <a:pt x="0" y="58674"/>
                  </a:moveTo>
                  <a:lnTo>
                    <a:pt x="4613" y="35843"/>
                  </a:lnTo>
                  <a:lnTo>
                    <a:pt x="17192" y="17192"/>
                  </a:lnTo>
                  <a:lnTo>
                    <a:pt x="35843" y="4613"/>
                  </a:lnTo>
                  <a:lnTo>
                    <a:pt x="58674" y="0"/>
                  </a:lnTo>
                  <a:lnTo>
                    <a:pt x="614934" y="0"/>
                  </a:lnTo>
                  <a:lnTo>
                    <a:pt x="637764" y="4613"/>
                  </a:lnTo>
                  <a:lnTo>
                    <a:pt x="656415" y="17192"/>
                  </a:lnTo>
                  <a:lnTo>
                    <a:pt x="668994" y="35843"/>
                  </a:lnTo>
                  <a:lnTo>
                    <a:pt x="673608" y="58674"/>
                  </a:lnTo>
                  <a:lnTo>
                    <a:pt x="673608" y="293369"/>
                  </a:lnTo>
                  <a:lnTo>
                    <a:pt x="668994" y="316200"/>
                  </a:lnTo>
                  <a:lnTo>
                    <a:pt x="656415" y="334851"/>
                  </a:lnTo>
                  <a:lnTo>
                    <a:pt x="637764" y="347430"/>
                  </a:lnTo>
                  <a:lnTo>
                    <a:pt x="614934" y="352043"/>
                  </a:lnTo>
                  <a:lnTo>
                    <a:pt x="58674" y="352043"/>
                  </a:lnTo>
                  <a:lnTo>
                    <a:pt x="35843" y="347430"/>
                  </a:lnTo>
                  <a:lnTo>
                    <a:pt x="17192" y="334851"/>
                  </a:lnTo>
                  <a:lnTo>
                    <a:pt x="4613" y="316200"/>
                  </a:lnTo>
                  <a:lnTo>
                    <a:pt x="0" y="293369"/>
                  </a:lnTo>
                  <a:lnTo>
                    <a:pt x="0" y="58674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4437" y="1995678"/>
              <a:ext cx="838200" cy="483234"/>
            </a:xfrm>
            <a:custGeom>
              <a:avLst/>
              <a:gdLst/>
              <a:ahLst/>
              <a:cxnLst/>
              <a:rect l="l" t="t" r="r" b="b"/>
              <a:pathLst>
                <a:path w="838200" h="483235">
                  <a:moveTo>
                    <a:pt x="241553" y="0"/>
                  </a:moveTo>
                  <a:lnTo>
                    <a:pt x="0" y="241554"/>
                  </a:lnTo>
                  <a:lnTo>
                    <a:pt x="241553" y="483108"/>
                  </a:lnTo>
                  <a:lnTo>
                    <a:pt x="241553" y="362331"/>
                  </a:lnTo>
                  <a:lnTo>
                    <a:pt x="838200" y="362331"/>
                  </a:lnTo>
                  <a:lnTo>
                    <a:pt x="838200" y="120776"/>
                  </a:lnTo>
                  <a:lnTo>
                    <a:pt x="241553" y="120776"/>
                  </a:lnTo>
                  <a:lnTo>
                    <a:pt x="241553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4437" y="1995678"/>
              <a:ext cx="838200" cy="483234"/>
            </a:xfrm>
            <a:custGeom>
              <a:avLst/>
              <a:gdLst/>
              <a:ahLst/>
              <a:cxnLst/>
              <a:rect l="l" t="t" r="r" b="b"/>
              <a:pathLst>
                <a:path w="838200" h="483235">
                  <a:moveTo>
                    <a:pt x="0" y="241554"/>
                  </a:moveTo>
                  <a:lnTo>
                    <a:pt x="241553" y="0"/>
                  </a:lnTo>
                  <a:lnTo>
                    <a:pt x="241553" y="120776"/>
                  </a:lnTo>
                  <a:lnTo>
                    <a:pt x="838200" y="120776"/>
                  </a:lnTo>
                  <a:lnTo>
                    <a:pt x="838200" y="362331"/>
                  </a:lnTo>
                  <a:lnTo>
                    <a:pt x="241553" y="362331"/>
                  </a:lnTo>
                  <a:lnTo>
                    <a:pt x="241553" y="483108"/>
                  </a:lnTo>
                  <a:lnTo>
                    <a:pt x="0" y="24155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3480" y="903808"/>
            <a:ext cx="8305800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Recursos PDDE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 Paulista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Esta </a:t>
            </a:r>
            <a:r>
              <a:rPr sz="1800" spc="-5" dirty="0">
                <a:latin typeface="Arial"/>
                <a:cs typeface="Arial"/>
              </a:rPr>
              <a:t>aba é somente de consulta, </a:t>
            </a:r>
            <a:r>
              <a:rPr sz="1800" spc="-10" dirty="0">
                <a:latin typeface="Arial"/>
                <a:cs typeface="Arial"/>
              </a:rPr>
              <a:t>exibe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saldo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exercício anterior</a:t>
            </a:r>
            <a:r>
              <a:rPr sz="1800" spc="-5" dirty="0">
                <a:latin typeface="Arial"/>
                <a:cs typeface="Arial"/>
              </a:rPr>
              <a:t>, se </a:t>
            </a:r>
            <a:r>
              <a:rPr sz="1800" spc="-20" dirty="0">
                <a:latin typeface="Arial"/>
                <a:cs typeface="Arial"/>
              </a:rPr>
              <a:t>houver,  </a:t>
            </a:r>
            <a:r>
              <a:rPr sz="1800" spc="-5" dirty="0">
                <a:latin typeface="Arial"/>
                <a:cs typeface="Arial"/>
              </a:rPr>
              <a:t>e </a:t>
            </a:r>
            <a:r>
              <a:rPr sz="1800" spc="-10" dirty="0">
                <a:latin typeface="Arial"/>
                <a:cs typeface="Arial"/>
              </a:rPr>
              <a:t>os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recursos repassados </a:t>
            </a:r>
            <a:r>
              <a:rPr sz="1800" spc="-5" dirty="0">
                <a:latin typeface="Arial"/>
                <a:cs typeface="Arial"/>
              </a:rPr>
              <a:t>no exercício da prestação de contas, se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houver.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42388" y="2339339"/>
            <a:ext cx="7579359" cy="3898900"/>
            <a:chOff x="2342388" y="2339339"/>
            <a:chExt cx="7579359" cy="3898900"/>
          </a:xfrm>
        </p:grpSpPr>
        <p:sp>
          <p:nvSpPr>
            <p:cNvPr id="6" name="object 6"/>
            <p:cNvSpPr/>
            <p:nvPr/>
          </p:nvSpPr>
          <p:spPr>
            <a:xfrm>
              <a:off x="2383199" y="2348483"/>
              <a:ext cx="7505146" cy="38563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46960" y="2343911"/>
              <a:ext cx="7569834" cy="3889375"/>
            </a:xfrm>
            <a:custGeom>
              <a:avLst/>
              <a:gdLst/>
              <a:ahLst/>
              <a:cxnLst/>
              <a:rect l="l" t="t" r="r" b="b"/>
              <a:pathLst>
                <a:path w="7569834" h="3889375">
                  <a:moveTo>
                    <a:pt x="0" y="3889248"/>
                  </a:moveTo>
                  <a:lnTo>
                    <a:pt x="7569708" y="3889248"/>
                  </a:lnTo>
                  <a:lnTo>
                    <a:pt x="7569708" y="0"/>
                  </a:lnTo>
                  <a:lnTo>
                    <a:pt x="0" y="0"/>
                  </a:lnTo>
                  <a:lnTo>
                    <a:pt x="0" y="38892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9642" y="2442209"/>
              <a:ext cx="2475230" cy="2009139"/>
            </a:xfrm>
            <a:custGeom>
              <a:avLst/>
              <a:gdLst/>
              <a:ahLst/>
              <a:cxnLst/>
              <a:rect l="l" t="t" r="r" b="b"/>
              <a:pathLst>
                <a:path w="2475229" h="2009139">
                  <a:moveTo>
                    <a:pt x="99059" y="609853"/>
                  </a:moveTo>
                  <a:lnTo>
                    <a:pt x="103630" y="587210"/>
                  </a:lnTo>
                  <a:lnTo>
                    <a:pt x="116093" y="568721"/>
                  </a:lnTo>
                  <a:lnTo>
                    <a:pt x="134582" y="556258"/>
                  </a:lnTo>
                  <a:lnTo>
                    <a:pt x="157225" y="551688"/>
                  </a:lnTo>
                  <a:lnTo>
                    <a:pt x="1552702" y="551688"/>
                  </a:lnTo>
                  <a:lnTo>
                    <a:pt x="1575345" y="556258"/>
                  </a:lnTo>
                  <a:lnTo>
                    <a:pt x="1593834" y="568721"/>
                  </a:lnTo>
                  <a:lnTo>
                    <a:pt x="1606297" y="587210"/>
                  </a:lnTo>
                  <a:lnTo>
                    <a:pt x="1610868" y="609853"/>
                  </a:lnTo>
                  <a:lnTo>
                    <a:pt x="1610868" y="842517"/>
                  </a:lnTo>
                  <a:lnTo>
                    <a:pt x="1606297" y="865161"/>
                  </a:lnTo>
                  <a:lnTo>
                    <a:pt x="1593834" y="883650"/>
                  </a:lnTo>
                  <a:lnTo>
                    <a:pt x="1575345" y="896113"/>
                  </a:lnTo>
                  <a:lnTo>
                    <a:pt x="1552702" y="900684"/>
                  </a:lnTo>
                  <a:lnTo>
                    <a:pt x="157225" y="900684"/>
                  </a:lnTo>
                  <a:lnTo>
                    <a:pt x="134582" y="896113"/>
                  </a:lnTo>
                  <a:lnTo>
                    <a:pt x="116093" y="883650"/>
                  </a:lnTo>
                  <a:lnTo>
                    <a:pt x="103630" y="865161"/>
                  </a:lnTo>
                  <a:lnTo>
                    <a:pt x="99059" y="842517"/>
                  </a:lnTo>
                  <a:lnTo>
                    <a:pt x="99059" y="609853"/>
                  </a:lnTo>
                  <a:close/>
                </a:path>
                <a:path w="2475229" h="2009139">
                  <a:moveTo>
                    <a:pt x="89915" y="1217421"/>
                  </a:moveTo>
                  <a:lnTo>
                    <a:pt x="97985" y="1167412"/>
                  </a:lnTo>
                  <a:lnTo>
                    <a:pt x="120452" y="1123974"/>
                  </a:lnTo>
                  <a:lnTo>
                    <a:pt x="154710" y="1089716"/>
                  </a:lnTo>
                  <a:lnTo>
                    <a:pt x="198148" y="1067249"/>
                  </a:lnTo>
                  <a:lnTo>
                    <a:pt x="248157" y="1059179"/>
                  </a:lnTo>
                  <a:lnTo>
                    <a:pt x="2316734" y="1059179"/>
                  </a:lnTo>
                  <a:lnTo>
                    <a:pt x="2366743" y="1067249"/>
                  </a:lnTo>
                  <a:lnTo>
                    <a:pt x="2410181" y="1089716"/>
                  </a:lnTo>
                  <a:lnTo>
                    <a:pt x="2444439" y="1123974"/>
                  </a:lnTo>
                  <a:lnTo>
                    <a:pt x="2466906" y="1167412"/>
                  </a:lnTo>
                  <a:lnTo>
                    <a:pt x="2474975" y="1217421"/>
                  </a:lnTo>
                  <a:lnTo>
                    <a:pt x="2474975" y="1850389"/>
                  </a:lnTo>
                  <a:lnTo>
                    <a:pt x="2466906" y="1900399"/>
                  </a:lnTo>
                  <a:lnTo>
                    <a:pt x="2444439" y="1943837"/>
                  </a:lnTo>
                  <a:lnTo>
                    <a:pt x="2410181" y="1978095"/>
                  </a:lnTo>
                  <a:lnTo>
                    <a:pt x="2366743" y="2000562"/>
                  </a:lnTo>
                  <a:lnTo>
                    <a:pt x="2316734" y="2008632"/>
                  </a:lnTo>
                  <a:lnTo>
                    <a:pt x="248157" y="2008632"/>
                  </a:lnTo>
                  <a:lnTo>
                    <a:pt x="198148" y="2000562"/>
                  </a:lnTo>
                  <a:lnTo>
                    <a:pt x="154710" y="1978095"/>
                  </a:lnTo>
                  <a:lnTo>
                    <a:pt x="120452" y="1943837"/>
                  </a:lnTo>
                  <a:lnTo>
                    <a:pt x="97985" y="1900399"/>
                  </a:lnTo>
                  <a:lnTo>
                    <a:pt x="89915" y="1850389"/>
                  </a:lnTo>
                  <a:lnTo>
                    <a:pt x="89915" y="1217421"/>
                  </a:lnTo>
                  <a:close/>
                </a:path>
                <a:path w="2475229" h="2009139">
                  <a:moveTo>
                    <a:pt x="0" y="58419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19" y="0"/>
                  </a:lnTo>
                  <a:lnTo>
                    <a:pt x="545083" y="0"/>
                  </a:lnTo>
                  <a:lnTo>
                    <a:pt x="567820" y="4591"/>
                  </a:lnTo>
                  <a:lnTo>
                    <a:pt x="586390" y="17113"/>
                  </a:lnTo>
                  <a:lnTo>
                    <a:pt x="598912" y="35683"/>
                  </a:lnTo>
                  <a:lnTo>
                    <a:pt x="603503" y="58419"/>
                  </a:lnTo>
                  <a:lnTo>
                    <a:pt x="603503" y="292100"/>
                  </a:lnTo>
                  <a:lnTo>
                    <a:pt x="598912" y="314836"/>
                  </a:lnTo>
                  <a:lnTo>
                    <a:pt x="586390" y="333406"/>
                  </a:lnTo>
                  <a:lnTo>
                    <a:pt x="567820" y="345928"/>
                  </a:lnTo>
                  <a:lnTo>
                    <a:pt x="545083" y="350519"/>
                  </a:lnTo>
                  <a:lnTo>
                    <a:pt x="58419" y="350519"/>
                  </a:lnTo>
                  <a:lnTo>
                    <a:pt x="35683" y="345928"/>
                  </a:lnTo>
                  <a:lnTo>
                    <a:pt x="17113" y="333406"/>
                  </a:lnTo>
                  <a:lnTo>
                    <a:pt x="4591" y="314836"/>
                  </a:lnTo>
                  <a:lnTo>
                    <a:pt x="0" y="292100"/>
                  </a:lnTo>
                  <a:lnTo>
                    <a:pt x="0" y="58419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4330" y="2946653"/>
              <a:ext cx="840105" cy="483234"/>
            </a:xfrm>
            <a:custGeom>
              <a:avLst/>
              <a:gdLst/>
              <a:ahLst/>
              <a:cxnLst/>
              <a:rect l="l" t="t" r="r" b="b"/>
              <a:pathLst>
                <a:path w="840104" h="483235">
                  <a:moveTo>
                    <a:pt x="241554" y="0"/>
                  </a:moveTo>
                  <a:lnTo>
                    <a:pt x="0" y="241554"/>
                  </a:lnTo>
                  <a:lnTo>
                    <a:pt x="241554" y="483108"/>
                  </a:lnTo>
                  <a:lnTo>
                    <a:pt x="241554" y="362331"/>
                  </a:lnTo>
                  <a:lnTo>
                    <a:pt x="839724" y="362331"/>
                  </a:lnTo>
                  <a:lnTo>
                    <a:pt x="839724" y="120776"/>
                  </a:lnTo>
                  <a:lnTo>
                    <a:pt x="241554" y="120776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64330" y="2946653"/>
              <a:ext cx="840105" cy="483234"/>
            </a:xfrm>
            <a:custGeom>
              <a:avLst/>
              <a:gdLst/>
              <a:ahLst/>
              <a:cxnLst/>
              <a:rect l="l" t="t" r="r" b="b"/>
              <a:pathLst>
                <a:path w="840104" h="483235">
                  <a:moveTo>
                    <a:pt x="0" y="241554"/>
                  </a:moveTo>
                  <a:lnTo>
                    <a:pt x="241554" y="0"/>
                  </a:lnTo>
                  <a:lnTo>
                    <a:pt x="241554" y="120776"/>
                  </a:lnTo>
                  <a:lnTo>
                    <a:pt x="839724" y="120776"/>
                  </a:lnTo>
                  <a:lnTo>
                    <a:pt x="839724" y="362331"/>
                  </a:lnTo>
                  <a:lnTo>
                    <a:pt x="241554" y="362331"/>
                  </a:lnTo>
                  <a:lnTo>
                    <a:pt x="241554" y="483108"/>
                  </a:lnTo>
                  <a:lnTo>
                    <a:pt x="0" y="24155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9558" y="4609338"/>
              <a:ext cx="7137400" cy="1053465"/>
            </a:xfrm>
            <a:custGeom>
              <a:avLst/>
              <a:gdLst/>
              <a:ahLst/>
              <a:cxnLst/>
              <a:rect l="l" t="t" r="r" b="b"/>
              <a:pathLst>
                <a:path w="7137400" h="1053464">
                  <a:moveTo>
                    <a:pt x="0" y="175513"/>
                  </a:moveTo>
                  <a:lnTo>
                    <a:pt x="6271" y="128866"/>
                  </a:lnTo>
                  <a:lnTo>
                    <a:pt x="23970" y="86943"/>
                  </a:lnTo>
                  <a:lnTo>
                    <a:pt x="51419" y="51419"/>
                  </a:lnTo>
                  <a:lnTo>
                    <a:pt x="86943" y="23970"/>
                  </a:lnTo>
                  <a:lnTo>
                    <a:pt x="128866" y="6271"/>
                  </a:lnTo>
                  <a:lnTo>
                    <a:pt x="175514" y="0"/>
                  </a:lnTo>
                  <a:lnTo>
                    <a:pt x="6961378" y="0"/>
                  </a:lnTo>
                  <a:lnTo>
                    <a:pt x="7008025" y="6271"/>
                  </a:lnTo>
                  <a:lnTo>
                    <a:pt x="7049948" y="23970"/>
                  </a:lnTo>
                  <a:lnTo>
                    <a:pt x="7085472" y="51419"/>
                  </a:lnTo>
                  <a:lnTo>
                    <a:pt x="7112921" y="86943"/>
                  </a:lnTo>
                  <a:lnTo>
                    <a:pt x="7130620" y="128866"/>
                  </a:lnTo>
                  <a:lnTo>
                    <a:pt x="7136892" y="175513"/>
                  </a:lnTo>
                  <a:lnTo>
                    <a:pt x="7136892" y="877570"/>
                  </a:lnTo>
                  <a:lnTo>
                    <a:pt x="7130620" y="924217"/>
                  </a:lnTo>
                  <a:lnTo>
                    <a:pt x="7112921" y="966140"/>
                  </a:lnTo>
                  <a:lnTo>
                    <a:pt x="7085472" y="1001664"/>
                  </a:lnTo>
                  <a:lnTo>
                    <a:pt x="7049948" y="1029113"/>
                  </a:lnTo>
                  <a:lnTo>
                    <a:pt x="7008025" y="1046812"/>
                  </a:lnTo>
                  <a:lnTo>
                    <a:pt x="6961378" y="1053084"/>
                  </a:lnTo>
                  <a:lnTo>
                    <a:pt x="175514" y="1053084"/>
                  </a:lnTo>
                  <a:lnTo>
                    <a:pt x="128866" y="1046812"/>
                  </a:lnTo>
                  <a:lnTo>
                    <a:pt x="86943" y="1029113"/>
                  </a:lnTo>
                  <a:lnTo>
                    <a:pt x="51419" y="1001664"/>
                  </a:lnTo>
                  <a:lnTo>
                    <a:pt x="23970" y="966140"/>
                  </a:lnTo>
                  <a:lnTo>
                    <a:pt x="6271" y="924217"/>
                  </a:lnTo>
                  <a:lnTo>
                    <a:pt x="0" y="877570"/>
                  </a:lnTo>
                  <a:lnTo>
                    <a:pt x="0" y="175513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06344" y="944372"/>
            <a:ext cx="6180455" cy="1110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459AD5"/>
                </a:solidFill>
                <a:latin typeface="Arial"/>
                <a:cs typeface="Arial"/>
              </a:rPr>
              <a:t>Valores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Ressarcidos na</a:t>
            </a:r>
            <a:r>
              <a:rPr sz="1600" b="1" spc="2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59AD5"/>
                </a:solidFill>
                <a:latin typeface="Arial"/>
                <a:cs typeface="Arial"/>
              </a:rPr>
              <a:t>Conta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Nesta aba, deverão ser incluídos os </a:t>
            </a:r>
            <a:r>
              <a:rPr sz="1600" b="1" spc="-10" dirty="0">
                <a:solidFill>
                  <a:srgbClr val="459AD5"/>
                </a:solidFill>
                <a:latin typeface="Arial"/>
                <a:cs typeface="Arial"/>
              </a:rPr>
              <a:t>valores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ressarcidos na</a:t>
            </a:r>
            <a:r>
              <a:rPr sz="1600" b="1" spc="18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conta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latin typeface="Arial"/>
                <a:cs typeface="Arial"/>
              </a:rPr>
              <a:t>Para adicionar clique em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59AD5"/>
                </a:solidFill>
                <a:latin typeface="Arial"/>
                <a:cs typeface="Arial"/>
              </a:rPr>
              <a:t>Novo</a:t>
            </a:r>
            <a:r>
              <a:rPr sz="1600" spc="-1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0119" y="2196083"/>
            <a:ext cx="10271760" cy="3977640"/>
            <a:chOff x="960119" y="2196083"/>
            <a:chExt cx="10271760" cy="3977640"/>
          </a:xfrm>
        </p:grpSpPr>
        <p:sp>
          <p:nvSpPr>
            <p:cNvPr id="6" name="object 6"/>
            <p:cNvSpPr/>
            <p:nvPr/>
          </p:nvSpPr>
          <p:spPr>
            <a:xfrm>
              <a:off x="990827" y="2263453"/>
              <a:ext cx="10221126" cy="39011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4691" y="2200655"/>
              <a:ext cx="10262870" cy="3968750"/>
            </a:xfrm>
            <a:custGeom>
              <a:avLst/>
              <a:gdLst/>
              <a:ahLst/>
              <a:cxnLst/>
              <a:rect l="l" t="t" r="r" b="b"/>
              <a:pathLst>
                <a:path w="10262870" h="3968750">
                  <a:moveTo>
                    <a:pt x="0" y="3968496"/>
                  </a:moveTo>
                  <a:lnTo>
                    <a:pt x="10262616" y="3968496"/>
                  </a:lnTo>
                  <a:lnTo>
                    <a:pt x="10262616" y="0"/>
                  </a:lnTo>
                  <a:lnTo>
                    <a:pt x="0" y="0"/>
                  </a:lnTo>
                  <a:lnTo>
                    <a:pt x="0" y="39684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04793" y="3190494"/>
              <a:ext cx="7531734" cy="1085215"/>
            </a:xfrm>
            <a:custGeom>
              <a:avLst/>
              <a:gdLst/>
              <a:ahLst/>
              <a:cxnLst/>
              <a:rect l="l" t="t" r="r" b="b"/>
              <a:pathLst>
                <a:path w="7531734" h="1085214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2292350" y="0"/>
                  </a:lnTo>
                  <a:lnTo>
                    <a:pt x="2321897" y="5972"/>
                  </a:lnTo>
                  <a:lnTo>
                    <a:pt x="2346039" y="22256"/>
                  </a:lnTo>
                  <a:lnTo>
                    <a:pt x="2362323" y="46398"/>
                  </a:lnTo>
                  <a:lnTo>
                    <a:pt x="2368295" y="75945"/>
                  </a:lnTo>
                  <a:lnTo>
                    <a:pt x="2368295" y="379729"/>
                  </a:lnTo>
                  <a:lnTo>
                    <a:pt x="2362323" y="409277"/>
                  </a:lnTo>
                  <a:lnTo>
                    <a:pt x="2346039" y="433419"/>
                  </a:lnTo>
                  <a:lnTo>
                    <a:pt x="2321897" y="449703"/>
                  </a:lnTo>
                  <a:lnTo>
                    <a:pt x="2292350" y="455675"/>
                  </a:lnTo>
                  <a:lnTo>
                    <a:pt x="75945" y="455675"/>
                  </a:lnTo>
                  <a:lnTo>
                    <a:pt x="46398" y="449703"/>
                  </a:lnTo>
                  <a:lnTo>
                    <a:pt x="22256" y="433419"/>
                  </a:lnTo>
                  <a:lnTo>
                    <a:pt x="5972" y="409277"/>
                  </a:lnTo>
                  <a:lnTo>
                    <a:pt x="0" y="379729"/>
                  </a:lnTo>
                  <a:lnTo>
                    <a:pt x="0" y="75945"/>
                  </a:lnTo>
                  <a:close/>
                </a:path>
                <a:path w="7531734" h="1085214">
                  <a:moveTo>
                    <a:pt x="6684263" y="770127"/>
                  </a:moveTo>
                  <a:lnTo>
                    <a:pt x="6689213" y="745605"/>
                  </a:lnTo>
                  <a:lnTo>
                    <a:pt x="6702710" y="725582"/>
                  </a:lnTo>
                  <a:lnTo>
                    <a:pt x="6722733" y="712085"/>
                  </a:lnTo>
                  <a:lnTo>
                    <a:pt x="6747256" y="707135"/>
                  </a:lnTo>
                  <a:lnTo>
                    <a:pt x="7468615" y="707135"/>
                  </a:lnTo>
                  <a:lnTo>
                    <a:pt x="7493138" y="712085"/>
                  </a:lnTo>
                  <a:lnTo>
                    <a:pt x="7513161" y="725582"/>
                  </a:lnTo>
                  <a:lnTo>
                    <a:pt x="7526658" y="745605"/>
                  </a:lnTo>
                  <a:lnTo>
                    <a:pt x="7531608" y="770127"/>
                  </a:lnTo>
                  <a:lnTo>
                    <a:pt x="7531608" y="1022095"/>
                  </a:lnTo>
                  <a:lnTo>
                    <a:pt x="7526658" y="1046618"/>
                  </a:lnTo>
                  <a:lnTo>
                    <a:pt x="7513161" y="1066641"/>
                  </a:lnTo>
                  <a:lnTo>
                    <a:pt x="7493138" y="1080138"/>
                  </a:lnTo>
                  <a:lnTo>
                    <a:pt x="7468615" y="1085087"/>
                  </a:lnTo>
                  <a:lnTo>
                    <a:pt x="6747256" y="1085087"/>
                  </a:lnTo>
                  <a:lnTo>
                    <a:pt x="6722733" y="1080138"/>
                  </a:lnTo>
                  <a:lnTo>
                    <a:pt x="6702710" y="1066641"/>
                  </a:lnTo>
                  <a:lnTo>
                    <a:pt x="6689213" y="1046618"/>
                  </a:lnTo>
                  <a:lnTo>
                    <a:pt x="6684263" y="1022095"/>
                  </a:lnTo>
                  <a:lnTo>
                    <a:pt x="6684263" y="770127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1461" y="3137153"/>
              <a:ext cx="1271270" cy="562610"/>
            </a:xfrm>
            <a:custGeom>
              <a:avLst/>
              <a:gdLst/>
              <a:ahLst/>
              <a:cxnLst/>
              <a:rect l="l" t="t" r="r" b="b"/>
              <a:pathLst>
                <a:path w="1271270" h="562610">
                  <a:moveTo>
                    <a:pt x="989838" y="0"/>
                  </a:moveTo>
                  <a:lnTo>
                    <a:pt x="989838" y="140588"/>
                  </a:lnTo>
                  <a:lnTo>
                    <a:pt x="0" y="140588"/>
                  </a:lnTo>
                  <a:lnTo>
                    <a:pt x="0" y="421767"/>
                  </a:lnTo>
                  <a:lnTo>
                    <a:pt x="989838" y="421767"/>
                  </a:lnTo>
                  <a:lnTo>
                    <a:pt x="989838" y="562356"/>
                  </a:lnTo>
                  <a:lnTo>
                    <a:pt x="1271015" y="281178"/>
                  </a:lnTo>
                  <a:lnTo>
                    <a:pt x="98983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1461" y="3137153"/>
              <a:ext cx="1271270" cy="562610"/>
            </a:xfrm>
            <a:custGeom>
              <a:avLst/>
              <a:gdLst/>
              <a:ahLst/>
              <a:cxnLst/>
              <a:rect l="l" t="t" r="r" b="b"/>
              <a:pathLst>
                <a:path w="1271270" h="562610">
                  <a:moveTo>
                    <a:pt x="1271015" y="281178"/>
                  </a:moveTo>
                  <a:lnTo>
                    <a:pt x="989838" y="562356"/>
                  </a:lnTo>
                  <a:lnTo>
                    <a:pt x="989838" y="421767"/>
                  </a:lnTo>
                  <a:lnTo>
                    <a:pt x="0" y="421767"/>
                  </a:lnTo>
                  <a:lnTo>
                    <a:pt x="0" y="140588"/>
                  </a:lnTo>
                  <a:lnTo>
                    <a:pt x="989838" y="140588"/>
                  </a:lnTo>
                  <a:lnTo>
                    <a:pt x="989838" y="0"/>
                  </a:lnTo>
                  <a:lnTo>
                    <a:pt x="1271015" y="281178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50401" y="3804666"/>
              <a:ext cx="1271270" cy="563880"/>
            </a:xfrm>
            <a:custGeom>
              <a:avLst/>
              <a:gdLst/>
              <a:ahLst/>
              <a:cxnLst/>
              <a:rect l="l" t="t" r="r" b="b"/>
              <a:pathLst>
                <a:path w="1271270" h="563879">
                  <a:moveTo>
                    <a:pt x="989076" y="0"/>
                  </a:moveTo>
                  <a:lnTo>
                    <a:pt x="989076" y="140969"/>
                  </a:lnTo>
                  <a:lnTo>
                    <a:pt x="0" y="140969"/>
                  </a:lnTo>
                  <a:lnTo>
                    <a:pt x="0" y="422909"/>
                  </a:lnTo>
                  <a:lnTo>
                    <a:pt x="989076" y="422909"/>
                  </a:lnTo>
                  <a:lnTo>
                    <a:pt x="989076" y="563879"/>
                  </a:lnTo>
                  <a:lnTo>
                    <a:pt x="1271016" y="281939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50401" y="3804666"/>
              <a:ext cx="1271270" cy="563880"/>
            </a:xfrm>
            <a:custGeom>
              <a:avLst/>
              <a:gdLst/>
              <a:ahLst/>
              <a:cxnLst/>
              <a:rect l="l" t="t" r="r" b="b"/>
              <a:pathLst>
                <a:path w="1271270" h="563879">
                  <a:moveTo>
                    <a:pt x="1271016" y="281939"/>
                  </a:moveTo>
                  <a:lnTo>
                    <a:pt x="989076" y="563879"/>
                  </a:lnTo>
                  <a:lnTo>
                    <a:pt x="989076" y="422909"/>
                  </a:lnTo>
                  <a:lnTo>
                    <a:pt x="0" y="422909"/>
                  </a:lnTo>
                  <a:lnTo>
                    <a:pt x="0" y="140969"/>
                  </a:lnTo>
                  <a:lnTo>
                    <a:pt x="989076" y="140969"/>
                  </a:lnTo>
                  <a:lnTo>
                    <a:pt x="989076" y="0"/>
                  </a:lnTo>
                  <a:lnTo>
                    <a:pt x="1271016" y="281939"/>
                  </a:lnTo>
                  <a:close/>
                </a:path>
              </a:pathLst>
            </a:custGeom>
            <a:ln w="2590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68978" y="1021841"/>
            <a:ext cx="4655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Preencha as informações e clique em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Salvar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20952" y="1548383"/>
            <a:ext cx="9150350" cy="4601210"/>
            <a:chOff x="1520952" y="1548383"/>
            <a:chExt cx="9150350" cy="4601210"/>
          </a:xfrm>
        </p:grpSpPr>
        <p:sp>
          <p:nvSpPr>
            <p:cNvPr id="6" name="object 6"/>
            <p:cNvSpPr/>
            <p:nvPr/>
          </p:nvSpPr>
          <p:spPr>
            <a:xfrm>
              <a:off x="1530096" y="1557527"/>
              <a:ext cx="9131808" cy="45826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5524" y="1552955"/>
              <a:ext cx="9141460" cy="4592320"/>
            </a:xfrm>
            <a:custGeom>
              <a:avLst/>
              <a:gdLst/>
              <a:ahLst/>
              <a:cxnLst/>
              <a:rect l="l" t="t" r="r" b="b"/>
              <a:pathLst>
                <a:path w="9141460" h="4592320">
                  <a:moveTo>
                    <a:pt x="0" y="4591812"/>
                  </a:moveTo>
                  <a:lnTo>
                    <a:pt x="9140952" y="4591812"/>
                  </a:lnTo>
                  <a:lnTo>
                    <a:pt x="9140952" y="0"/>
                  </a:lnTo>
                  <a:lnTo>
                    <a:pt x="0" y="0"/>
                  </a:lnTo>
                  <a:lnTo>
                    <a:pt x="0" y="45918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8858" y="5577077"/>
              <a:ext cx="733425" cy="413384"/>
            </a:xfrm>
            <a:custGeom>
              <a:avLst/>
              <a:gdLst/>
              <a:ahLst/>
              <a:cxnLst/>
              <a:rect l="l" t="t" r="r" b="b"/>
              <a:pathLst>
                <a:path w="733425" h="413385">
                  <a:moveTo>
                    <a:pt x="0" y="68834"/>
                  </a:moveTo>
                  <a:lnTo>
                    <a:pt x="5415" y="42042"/>
                  </a:lnTo>
                  <a:lnTo>
                    <a:pt x="20177" y="20162"/>
                  </a:lnTo>
                  <a:lnTo>
                    <a:pt x="42058" y="5410"/>
                  </a:lnTo>
                  <a:lnTo>
                    <a:pt x="68834" y="0"/>
                  </a:lnTo>
                  <a:lnTo>
                    <a:pt x="664210" y="0"/>
                  </a:lnTo>
                  <a:lnTo>
                    <a:pt x="690985" y="5410"/>
                  </a:lnTo>
                  <a:lnTo>
                    <a:pt x="712866" y="20162"/>
                  </a:lnTo>
                  <a:lnTo>
                    <a:pt x="727628" y="42042"/>
                  </a:lnTo>
                  <a:lnTo>
                    <a:pt x="733044" y="68834"/>
                  </a:lnTo>
                  <a:lnTo>
                    <a:pt x="733044" y="344170"/>
                  </a:lnTo>
                  <a:lnTo>
                    <a:pt x="727628" y="370961"/>
                  </a:lnTo>
                  <a:lnTo>
                    <a:pt x="712866" y="392841"/>
                  </a:lnTo>
                  <a:lnTo>
                    <a:pt x="690985" y="407593"/>
                  </a:lnTo>
                  <a:lnTo>
                    <a:pt x="664210" y="413004"/>
                  </a:lnTo>
                  <a:lnTo>
                    <a:pt x="68834" y="413004"/>
                  </a:lnTo>
                  <a:lnTo>
                    <a:pt x="42058" y="407593"/>
                  </a:lnTo>
                  <a:lnTo>
                    <a:pt x="20177" y="392841"/>
                  </a:lnTo>
                  <a:lnTo>
                    <a:pt x="5415" y="370961"/>
                  </a:lnTo>
                  <a:lnTo>
                    <a:pt x="0" y="344170"/>
                  </a:lnTo>
                  <a:lnTo>
                    <a:pt x="0" y="68834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97090" y="5561837"/>
              <a:ext cx="988060" cy="441959"/>
            </a:xfrm>
            <a:custGeom>
              <a:avLst/>
              <a:gdLst/>
              <a:ahLst/>
              <a:cxnLst/>
              <a:rect l="l" t="t" r="r" b="b"/>
              <a:pathLst>
                <a:path w="988059" h="441960">
                  <a:moveTo>
                    <a:pt x="766571" y="0"/>
                  </a:moveTo>
                  <a:lnTo>
                    <a:pt x="766571" y="110490"/>
                  </a:lnTo>
                  <a:lnTo>
                    <a:pt x="0" y="110490"/>
                  </a:lnTo>
                  <a:lnTo>
                    <a:pt x="0" y="331470"/>
                  </a:lnTo>
                  <a:lnTo>
                    <a:pt x="766571" y="331470"/>
                  </a:lnTo>
                  <a:lnTo>
                    <a:pt x="766571" y="441959"/>
                  </a:lnTo>
                  <a:lnTo>
                    <a:pt x="987551" y="220980"/>
                  </a:lnTo>
                  <a:lnTo>
                    <a:pt x="76657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97090" y="5561837"/>
              <a:ext cx="988060" cy="441959"/>
            </a:xfrm>
            <a:custGeom>
              <a:avLst/>
              <a:gdLst/>
              <a:ahLst/>
              <a:cxnLst/>
              <a:rect l="l" t="t" r="r" b="b"/>
              <a:pathLst>
                <a:path w="988059" h="441960">
                  <a:moveTo>
                    <a:pt x="0" y="110490"/>
                  </a:moveTo>
                  <a:lnTo>
                    <a:pt x="766571" y="110490"/>
                  </a:lnTo>
                  <a:lnTo>
                    <a:pt x="766571" y="0"/>
                  </a:lnTo>
                  <a:lnTo>
                    <a:pt x="987551" y="220980"/>
                  </a:lnTo>
                  <a:lnTo>
                    <a:pt x="766571" y="441959"/>
                  </a:lnTo>
                  <a:lnTo>
                    <a:pt x="766571" y="331470"/>
                  </a:lnTo>
                  <a:lnTo>
                    <a:pt x="0" y="331470"/>
                  </a:lnTo>
                  <a:lnTo>
                    <a:pt x="0" y="11049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1307" y="868806"/>
            <a:ext cx="828738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Rendimentos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Nesta aba, deverão ser incluídos os valores referentes aos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rendimentos da aplicação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2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quais serão somados às Receitas da PC. Para adicionar um novo recurso, clique em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59AD5"/>
                </a:solidFill>
                <a:latin typeface="Arial"/>
                <a:cs typeface="Arial"/>
              </a:rPr>
              <a:t>Novo.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5236" y="2124455"/>
            <a:ext cx="10701655" cy="3834765"/>
            <a:chOff x="745236" y="2124455"/>
            <a:chExt cx="10701655" cy="3834765"/>
          </a:xfrm>
        </p:grpSpPr>
        <p:sp>
          <p:nvSpPr>
            <p:cNvPr id="6" name="object 6"/>
            <p:cNvSpPr/>
            <p:nvPr/>
          </p:nvSpPr>
          <p:spPr>
            <a:xfrm>
              <a:off x="799552" y="2133599"/>
              <a:ext cx="10592895" cy="38160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9808" y="2129027"/>
              <a:ext cx="10692765" cy="3825240"/>
            </a:xfrm>
            <a:custGeom>
              <a:avLst/>
              <a:gdLst/>
              <a:ahLst/>
              <a:cxnLst/>
              <a:rect l="l" t="t" r="r" b="b"/>
              <a:pathLst>
                <a:path w="10692765" h="3825240">
                  <a:moveTo>
                    <a:pt x="0" y="3825240"/>
                  </a:moveTo>
                  <a:lnTo>
                    <a:pt x="10692384" y="3825240"/>
                  </a:lnTo>
                  <a:lnTo>
                    <a:pt x="10692384" y="0"/>
                  </a:lnTo>
                  <a:lnTo>
                    <a:pt x="0" y="0"/>
                  </a:lnTo>
                  <a:lnTo>
                    <a:pt x="0" y="382524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0277" y="3044189"/>
              <a:ext cx="1069975" cy="478790"/>
            </a:xfrm>
            <a:custGeom>
              <a:avLst/>
              <a:gdLst/>
              <a:ahLst/>
              <a:cxnLst/>
              <a:rect l="l" t="t" r="r" b="b"/>
              <a:pathLst>
                <a:path w="1069975" h="478789">
                  <a:moveTo>
                    <a:pt x="830580" y="0"/>
                  </a:moveTo>
                  <a:lnTo>
                    <a:pt x="830580" y="119634"/>
                  </a:lnTo>
                  <a:lnTo>
                    <a:pt x="0" y="119634"/>
                  </a:lnTo>
                  <a:lnTo>
                    <a:pt x="0" y="358901"/>
                  </a:lnTo>
                  <a:lnTo>
                    <a:pt x="830580" y="358901"/>
                  </a:lnTo>
                  <a:lnTo>
                    <a:pt x="830580" y="478536"/>
                  </a:lnTo>
                  <a:lnTo>
                    <a:pt x="1069848" y="239268"/>
                  </a:lnTo>
                  <a:lnTo>
                    <a:pt x="83058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0277" y="3044189"/>
              <a:ext cx="1069975" cy="478790"/>
            </a:xfrm>
            <a:custGeom>
              <a:avLst/>
              <a:gdLst/>
              <a:ahLst/>
              <a:cxnLst/>
              <a:rect l="l" t="t" r="r" b="b"/>
              <a:pathLst>
                <a:path w="1069975" h="478789">
                  <a:moveTo>
                    <a:pt x="0" y="119634"/>
                  </a:moveTo>
                  <a:lnTo>
                    <a:pt x="830580" y="119634"/>
                  </a:lnTo>
                  <a:lnTo>
                    <a:pt x="830580" y="0"/>
                  </a:lnTo>
                  <a:lnTo>
                    <a:pt x="1069848" y="239268"/>
                  </a:lnTo>
                  <a:lnTo>
                    <a:pt x="830580" y="478536"/>
                  </a:lnTo>
                  <a:lnTo>
                    <a:pt x="830580" y="358901"/>
                  </a:lnTo>
                  <a:lnTo>
                    <a:pt x="0" y="358901"/>
                  </a:lnTo>
                  <a:lnTo>
                    <a:pt x="0" y="11963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5094" y="3012186"/>
              <a:ext cx="1384300" cy="510540"/>
            </a:xfrm>
            <a:custGeom>
              <a:avLst/>
              <a:gdLst/>
              <a:ahLst/>
              <a:cxnLst/>
              <a:rect l="l" t="t" r="r" b="b"/>
              <a:pathLst>
                <a:path w="1384300" h="510539">
                  <a:moveTo>
                    <a:pt x="0" y="85089"/>
                  </a:moveTo>
                  <a:lnTo>
                    <a:pt x="6687" y="51970"/>
                  </a:lnTo>
                  <a:lnTo>
                    <a:pt x="24923" y="24923"/>
                  </a:lnTo>
                  <a:lnTo>
                    <a:pt x="51970" y="6687"/>
                  </a:lnTo>
                  <a:lnTo>
                    <a:pt x="85089" y="0"/>
                  </a:lnTo>
                  <a:lnTo>
                    <a:pt x="1298702" y="0"/>
                  </a:lnTo>
                  <a:lnTo>
                    <a:pt x="1331821" y="6687"/>
                  </a:lnTo>
                  <a:lnTo>
                    <a:pt x="1358868" y="24923"/>
                  </a:lnTo>
                  <a:lnTo>
                    <a:pt x="1377104" y="51970"/>
                  </a:lnTo>
                  <a:lnTo>
                    <a:pt x="1383791" y="85089"/>
                  </a:lnTo>
                  <a:lnTo>
                    <a:pt x="1383791" y="425450"/>
                  </a:lnTo>
                  <a:lnTo>
                    <a:pt x="1377104" y="458569"/>
                  </a:lnTo>
                  <a:lnTo>
                    <a:pt x="1358868" y="485616"/>
                  </a:lnTo>
                  <a:lnTo>
                    <a:pt x="1331821" y="503852"/>
                  </a:lnTo>
                  <a:lnTo>
                    <a:pt x="1298702" y="510539"/>
                  </a:lnTo>
                  <a:lnTo>
                    <a:pt x="85089" y="510539"/>
                  </a:lnTo>
                  <a:lnTo>
                    <a:pt x="51970" y="503852"/>
                  </a:lnTo>
                  <a:lnTo>
                    <a:pt x="24923" y="485616"/>
                  </a:lnTo>
                  <a:lnTo>
                    <a:pt x="6687" y="458569"/>
                  </a:lnTo>
                  <a:lnTo>
                    <a:pt x="0" y="425450"/>
                  </a:lnTo>
                  <a:lnTo>
                    <a:pt x="0" y="85089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75954" y="3713225"/>
              <a:ext cx="1069975" cy="477520"/>
            </a:xfrm>
            <a:custGeom>
              <a:avLst/>
              <a:gdLst/>
              <a:ahLst/>
              <a:cxnLst/>
              <a:rect l="l" t="t" r="r" b="b"/>
              <a:pathLst>
                <a:path w="1069975" h="477520">
                  <a:moveTo>
                    <a:pt x="831342" y="0"/>
                  </a:moveTo>
                  <a:lnTo>
                    <a:pt x="831342" y="119253"/>
                  </a:lnTo>
                  <a:lnTo>
                    <a:pt x="0" y="119253"/>
                  </a:lnTo>
                  <a:lnTo>
                    <a:pt x="0" y="357759"/>
                  </a:lnTo>
                  <a:lnTo>
                    <a:pt x="831342" y="357759"/>
                  </a:lnTo>
                  <a:lnTo>
                    <a:pt x="831342" y="477012"/>
                  </a:lnTo>
                  <a:lnTo>
                    <a:pt x="1069848" y="238506"/>
                  </a:lnTo>
                  <a:lnTo>
                    <a:pt x="83134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5954" y="3713225"/>
              <a:ext cx="1069975" cy="477520"/>
            </a:xfrm>
            <a:custGeom>
              <a:avLst/>
              <a:gdLst/>
              <a:ahLst/>
              <a:cxnLst/>
              <a:rect l="l" t="t" r="r" b="b"/>
              <a:pathLst>
                <a:path w="1069975" h="477520">
                  <a:moveTo>
                    <a:pt x="0" y="119253"/>
                  </a:moveTo>
                  <a:lnTo>
                    <a:pt x="831342" y="119253"/>
                  </a:lnTo>
                  <a:lnTo>
                    <a:pt x="831342" y="0"/>
                  </a:lnTo>
                  <a:lnTo>
                    <a:pt x="1069848" y="238506"/>
                  </a:lnTo>
                  <a:lnTo>
                    <a:pt x="831342" y="477012"/>
                  </a:lnTo>
                  <a:lnTo>
                    <a:pt x="831342" y="357759"/>
                  </a:lnTo>
                  <a:lnTo>
                    <a:pt x="0" y="357759"/>
                  </a:lnTo>
                  <a:lnTo>
                    <a:pt x="0" y="119253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74402" y="3739133"/>
              <a:ext cx="893444" cy="411480"/>
            </a:xfrm>
            <a:custGeom>
              <a:avLst/>
              <a:gdLst/>
              <a:ahLst/>
              <a:cxnLst/>
              <a:rect l="l" t="t" r="r" b="b"/>
              <a:pathLst>
                <a:path w="893445" h="411479">
                  <a:moveTo>
                    <a:pt x="0" y="68580"/>
                  </a:moveTo>
                  <a:lnTo>
                    <a:pt x="5393" y="41898"/>
                  </a:lnTo>
                  <a:lnTo>
                    <a:pt x="20097" y="20097"/>
                  </a:lnTo>
                  <a:lnTo>
                    <a:pt x="41898" y="5393"/>
                  </a:lnTo>
                  <a:lnTo>
                    <a:pt x="68579" y="0"/>
                  </a:lnTo>
                  <a:lnTo>
                    <a:pt x="824483" y="0"/>
                  </a:lnTo>
                  <a:lnTo>
                    <a:pt x="851165" y="5393"/>
                  </a:lnTo>
                  <a:lnTo>
                    <a:pt x="872966" y="20097"/>
                  </a:lnTo>
                  <a:lnTo>
                    <a:pt x="887670" y="41898"/>
                  </a:lnTo>
                  <a:lnTo>
                    <a:pt x="893064" y="68580"/>
                  </a:lnTo>
                  <a:lnTo>
                    <a:pt x="893064" y="342900"/>
                  </a:lnTo>
                  <a:lnTo>
                    <a:pt x="887670" y="369581"/>
                  </a:lnTo>
                  <a:lnTo>
                    <a:pt x="872966" y="391382"/>
                  </a:lnTo>
                  <a:lnTo>
                    <a:pt x="851165" y="406086"/>
                  </a:lnTo>
                  <a:lnTo>
                    <a:pt x="824483" y="411480"/>
                  </a:lnTo>
                  <a:lnTo>
                    <a:pt x="68579" y="411480"/>
                  </a:lnTo>
                  <a:lnTo>
                    <a:pt x="41898" y="406086"/>
                  </a:lnTo>
                  <a:lnTo>
                    <a:pt x="20097" y="391382"/>
                  </a:lnTo>
                  <a:lnTo>
                    <a:pt x="5393" y="369581"/>
                  </a:lnTo>
                  <a:lnTo>
                    <a:pt x="0" y="342900"/>
                  </a:lnTo>
                  <a:lnTo>
                    <a:pt x="0" y="68580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4629" y="1165605"/>
            <a:ext cx="4144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Preencha as informações e clique em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59AD5"/>
                </a:solidFill>
                <a:latin typeface="Arial"/>
                <a:cs typeface="Arial"/>
              </a:rPr>
              <a:t>Salvar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50619" y="1763267"/>
            <a:ext cx="9890760" cy="3718560"/>
            <a:chOff x="1150619" y="1763267"/>
            <a:chExt cx="9890760" cy="3718560"/>
          </a:xfrm>
        </p:grpSpPr>
        <p:sp>
          <p:nvSpPr>
            <p:cNvPr id="6" name="object 6"/>
            <p:cNvSpPr/>
            <p:nvPr/>
          </p:nvSpPr>
          <p:spPr>
            <a:xfrm>
              <a:off x="1159763" y="1772412"/>
              <a:ext cx="9872471" cy="3566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5191" y="1767839"/>
              <a:ext cx="9881870" cy="3709670"/>
            </a:xfrm>
            <a:custGeom>
              <a:avLst/>
              <a:gdLst/>
              <a:ahLst/>
              <a:cxnLst/>
              <a:rect l="l" t="t" r="r" b="b"/>
              <a:pathLst>
                <a:path w="9881870" h="3709670">
                  <a:moveTo>
                    <a:pt x="0" y="3709415"/>
                  </a:moveTo>
                  <a:lnTo>
                    <a:pt x="9881616" y="3709415"/>
                  </a:lnTo>
                  <a:lnTo>
                    <a:pt x="9881616" y="0"/>
                  </a:lnTo>
                  <a:lnTo>
                    <a:pt x="0" y="0"/>
                  </a:lnTo>
                  <a:lnTo>
                    <a:pt x="0" y="37094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88529" y="4898897"/>
              <a:ext cx="1167765" cy="521334"/>
            </a:xfrm>
            <a:custGeom>
              <a:avLst/>
              <a:gdLst/>
              <a:ahLst/>
              <a:cxnLst/>
              <a:rect l="l" t="t" r="r" b="b"/>
              <a:pathLst>
                <a:path w="1167765" h="521335">
                  <a:moveTo>
                    <a:pt x="906779" y="0"/>
                  </a:moveTo>
                  <a:lnTo>
                    <a:pt x="906779" y="130301"/>
                  </a:lnTo>
                  <a:lnTo>
                    <a:pt x="0" y="130301"/>
                  </a:lnTo>
                  <a:lnTo>
                    <a:pt x="0" y="390905"/>
                  </a:lnTo>
                  <a:lnTo>
                    <a:pt x="906779" y="390905"/>
                  </a:lnTo>
                  <a:lnTo>
                    <a:pt x="906779" y="521207"/>
                  </a:lnTo>
                  <a:lnTo>
                    <a:pt x="1167384" y="260603"/>
                  </a:lnTo>
                  <a:lnTo>
                    <a:pt x="906779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88529" y="4898897"/>
              <a:ext cx="1167765" cy="521334"/>
            </a:xfrm>
            <a:custGeom>
              <a:avLst/>
              <a:gdLst/>
              <a:ahLst/>
              <a:cxnLst/>
              <a:rect l="l" t="t" r="r" b="b"/>
              <a:pathLst>
                <a:path w="1167765" h="521335">
                  <a:moveTo>
                    <a:pt x="0" y="130301"/>
                  </a:moveTo>
                  <a:lnTo>
                    <a:pt x="906779" y="130301"/>
                  </a:lnTo>
                  <a:lnTo>
                    <a:pt x="906779" y="0"/>
                  </a:lnTo>
                  <a:lnTo>
                    <a:pt x="1167384" y="260603"/>
                  </a:lnTo>
                  <a:lnTo>
                    <a:pt x="906779" y="521207"/>
                  </a:lnTo>
                  <a:lnTo>
                    <a:pt x="906779" y="390905"/>
                  </a:lnTo>
                  <a:lnTo>
                    <a:pt x="0" y="390905"/>
                  </a:lnTo>
                  <a:lnTo>
                    <a:pt x="0" y="13030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86977" y="4953761"/>
              <a:ext cx="867410" cy="411480"/>
            </a:xfrm>
            <a:custGeom>
              <a:avLst/>
              <a:gdLst/>
              <a:ahLst/>
              <a:cxnLst/>
              <a:rect l="l" t="t" r="r" b="b"/>
              <a:pathLst>
                <a:path w="867409" h="411479">
                  <a:moveTo>
                    <a:pt x="0" y="68580"/>
                  </a:moveTo>
                  <a:lnTo>
                    <a:pt x="5393" y="41898"/>
                  </a:lnTo>
                  <a:lnTo>
                    <a:pt x="20097" y="20097"/>
                  </a:lnTo>
                  <a:lnTo>
                    <a:pt x="41898" y="5393"/>
                  </a:lnTo>
                  <a:lnTo>
                    <a:pt x="68579" y="0"/>
                  </a:lnTo>
                  <a:lnTo>
                    <a:pt x="798576" y="0"/>
                  </a:lnTo>
                  <a:lnTo>
                    <a:pt x="825257" y="5393"/>
                  </a:lnTo>
                  <a:lnTo>
                    <a:pt x="847058" y="20097"/>
                  </a:lnTo>
                  <a:lnTo>
                    <a:pt x="861762" y="41898"/>
                  </a:lnTo>
                  <a:lnTo>
                    <a:pt x="867155" y="68580"/>
                  </a:lnTo>
                  <a:lnTo>
                    <a:pt x="867155" y="342900"/>
                  </a:lnTo>
                  <a:lnTo>
                    <a:pt x="861762" y="369581"/>
                  </a:lnTo>
                  <a:lnTo>
                    <a:pt x="847058" y="391382"/>
                  </a:lnTo>
                  <a:lnTo>
                    <a:pt x="825257" y="406086"/>
                  </a:lnTo>
                  <a:lnTo>
                    <a:pt x="798576" y="411479"/>
                  </a:lnTo>
                  <a:lnTo>
                    <a:pt x="68579" y="411479"/>
                  </a:lnTo>
                  <a:lnTo>
                    <a:pt x="41898" y="406086"/>
                  </a:lnTo>
                  <a:lnTo>
                    <a:pt x="20097" y="391382"/>
                  </a:lnTo>
                  <a:lnTo>
                    <a:pt x="5393" y="369581"/>
                  </a:lnTo>
                  <a:lnTo>
                    <a:pt x="0" y="342900"/>
                  </a:lnTo>
                  <a:lnTo>
                    <a:pt x="0" y="68580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7276" y="937386"/>
            <a:ext cx="70529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Nesta aba, o sistema permitirá que sejam lançadas as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Despesas. </a:t>
            </a:r>
            <a:r>
              <a:rPr sz="1600" spc="-5" dirty="0">
                <a:latin typeface="Arial"/>
                <a:cs typeface="Arial"/>
              </a:rPr>
              <a:t>Para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incluir</a:t>
            </a:r>
            <a:endParaRPr sz="1600">
              <a:latin typeface="Arial"/>
              <a:cs typeface="Arial"/>
            </a:endParaRPr>
          </a:p>
          <a:p>
            <a:pPr marR="45720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uma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Nota Fiscal</a:t>
            </a:r>
            <a:r>
              <a:rPr sz="1600" spc="-5" dirty="0">
                <a:latin typeface="Arial"/>
                <a:cs typeface="Arial"/>
              </a:rPr>
              <a:t>, clique em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59AD5"/>
                </a:solidFill>
                <a:latin typeface="Arial"/>
                <a:cs typeface="Arial"/>
              </a:rPr>
              <a:t>Novo.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8536" y="1659635"/>
            <a:ext cx="11235055" cy="4535805"/>
            <a:chOff x="478536" y="1659635"/>
            <a:chExt cx="11235055" cy="4535805"/>
          </a:xfrm>
        </p:grpSpPr>
        <p:sp>
          <p:nvSpPr>
            <p:cNvPr id="6" name="object 6"/>
            <p:cNvSpPr/>
            <p:nvPr/>
          </p:nvSpPr>
          <p:spPr>
            <a:xfrm>
              <a:off x="478536" y="1659635"/>
              <a:ext cx="11234928" cy="453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4253" y="1858517"/>
              <a:ext cx="1112520" cy="421005"/>
            </a:xfrm>
            <a:custGeom>
              <a:avLst/>
              <a:gdLst/>
              <a:ahLst/>
              <a:cxnLst/>
              <a:rect l="l" t="t" r="r" b="b"/>
              <a:pathLst>
                <a:path w="1112520" h="421005">
                  <a:moveTo>
                    <a:pt x="210312" y="0"/>
                  </a:moveTo>
                  <a:lnTo>
                    <a:pt x="0" y="210312"/>
                  </a:lnTo>
                  <a:lnTo>
                    <a:pt x="210312" y="420624"/>
                  </a:lnTo>
                  <a:lnTo>
                    <a:pt x="210312" y="315468"/>
                  </a:lnTo>
                  <a:lnTo>
                    <a:pt x="1112520" y="315468"/>
                  </a:lnTo>
                  <a:lnTo>
                    <a:pt x="1112520" y="105156"/>
                  </a:lnTo>
                  <a:lnTo>
                    <a:pt x="210312" y="10515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4253" y="1858517"/>
              <a:ext cx="1112520" cy="421005"/>
            </a:xfrm>
            <a:custGeom>
              <a:avLst/>
              <a:gdLst/>
              <a:ahLst/>
              <a:cxnLst/>
              <a:rect l="l" t="t" r="r" b="b"/>
              <a:pathLst>
                <a:path w="1112520" h="421005">
                  <a:moveTo>
                    <a:pt x="1112520" y="315468"/>
                  </a:moveTo>
                  <a:lnTo>
                    <a:pt x="210312" y="315468"/>
                  </a:lnTo>
                  <a:lnTo>
                    <a:pt x="210312" y="420624"/>
                  </a:lnTo>
                  <a:lnTo>
                    <a:pt x="0" y="210312"/>
                  </a:lnTo>
                  <a:lnTo>
                    <a:pt x="210312" y="0"/>
                  </a:lnTo>
                  <a:lnTo>
                    <a:pt x="210312" y="105156"/>
                  </a:lnTo>
                  <a:lnTo>
                    <a:pt x="1112520" y="105156"/>
                  </a:lnTo>
                  <a:lnTo>
                    <a:pt x="1112520" y="315468"/>
                  </a:lnTo>
                  <a:close/>
                </a:path>
              </a:pathLst>
            </a:custGeom>
            <a:ln w="2590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961" y="1806701"/>
              <a:ext cx="1813560" cy="1304925"/>
            </a:xfrm>
            <a:custGeom>
              <a:avLst/>
              <a:gdLst/>
              <a:ahLst/>
              <a:cxnLst/>
              <a:rect l="l" t="t" r="r" b="b"/>
              <a:pathLst>
                <a:path w="1813560" h="1304925">
                  <a:moveTo>
                    <a:pt x="701040" y="87122"/>
                  </a:moveTo>
                  <a:lnTo>
                    <a:pt x="707884" y="53203"/>
                  </a:lnTo>
                  <a:lnTo>
                    <a:pt x="726551" y="25511"/>
                  </a:lnTo>
                  <a:lnTo>
                    <a:pt x="754243" y="6844"/>
                  </a:lnTo>
                  <a:lnTo>
                    <a:pt x="788162" y="0"/>
                  </a:lnTo>
                  <a:lnTo>
                    <a:pt x="1726438" y="0"/>
                  </a:lnTo>
                  <a:lnTo>
                    <a:pt x="1760356" y="6844"/>
                  </a:lnTo>
                  <a:lnTo>
                    <a:pt x="1788048" y="25511"/>
                  </a:lnTo>
                  <a:lnTo>
                    <a:pt x="1806715" y="53203"/>
                  </a:lnTo>
                  <a:lnTo>
                    <a:pt x="1813560" y="87122"/>
                  </a:lnTo>
                  <a:lnTo>
                    <a:pt x="1813560" y="435610"/>
                  </a:lnTo>
                  <a:lnTo>
                    <a:pt x="1806715" y="469528"/>
                  </a:lnTo>
                  <a:lnTo>
                    <a:pt x="1788048" y="497220"/>
                  </a:lnTo>
                  <a:lnTo>
                    <a:pt x="1760356" y="515887"/>
                  </a:lnTo>
                  <a:lnTo>
                    <a:pt x="1726438" y="522732"/>
                  </a:lnTo>
                  <a:lnTo>
                    <a:pt x="788162" y="522732"/>
                  </a:lnTo>
                  <a:lnTo>
                    <a:pt x="754243" y="515887"/>
                  </a:lnTo>
                  <a:lnTo>
                    <a:pt x="726551" y="497220"/>
                  </a:lnTo>
                  <a:lnTo>
                    <a:pt x="707884" y="469528"/>
                  </a:lnTo>
                  <a:lnTo>
                    <a:pt x="701040" y="435610"/>
                  </a:lnTo>
                  <a:lnTo>
                    <a:pt x="701040" y="87122"/>
                  </a:lnTo>
                  <a:close/>
                </a:path>
                <a:path w="1813560" h="1304925">
                  <a:moveTo>
                    <a:pt x="0" y="868934"/>
                  </a:moveTo>
                  <a:lnTo>
                    <a:pt x="6845" y="835015"/>
                  </a:lnTo>
                  <a:lnTo>
                    <a:pt x="25515" y="807323"/>
                  </a:lnTo>
                  <a:lnTo>
                    <a:pt x="53208" y="788656"/>
                  </a:lnTo>
                  <a:lnTo>
                    <a:pt x="87122" y="781812"/>
                  </a:lnTo>
                  <a:lnTo>
                    <a:pt x="1046733" y="781812"/>
                  </a:lnTo>
                  <a:lnTo>
                    <a:pt x="1080652" y="788656"/>
                  </a:lnTo>
                  <a:lnTo>
                    <a:pt x="1108344" y="807323"/>
                  </a:lnTo>
                  <a:lnTo>
                    <a:pt x="1127011" y="835015"/>
                  </a:lnTo>
                  <a:lnTo>
                    <a:pt x="1133856" y="868934"/>
                  </a:lnTo>
                  <a:lnTo>
                    <a:pt x="1133856" y="1217422"/>
                  </a:lnTo>
                  <a:lnTo>
                    <a:pt x="1127011" y="1251340"/>
                  </a:lnTo>
                  <a:lnTo>
                    <a:pt x="1108344" y="1279032"/>
                  </a:lnTo>
                  <a:lnTo>
                    <a:pt x="1080652" y="1297699"/>
                  </a:lnTo>
                  <a:lnTo>
                    <a:pt x="1046733" y="1304544"/>
                  </a:lnTo>
                  <a:lnTo>
                    <a:pt x="87122" y="1304544"/>
                  </a:lnTo>
                  <a:lnTo>
                    <a:pt x="53208" y="1297699"/>
                  </a:lnTo>
                  <a:lnTo>
                    <a:pt x="25515" y="1279032"/>
                  </a:lnTo>
                  <a:lnTo>
                    <a:pt x="6845" y="1251340"/>
                  </a:lnTo>
                  <a:lnTo>
                    <a:pt x="0" y="1217422"/>
                  </a:lnTo>
                  <a:lnTo>
                    <a:pt x="0" y="868934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86850" y="3309365"/>
              <a:ext cx="1112520" cy="495300"/>
            </a:xfrm>
            <a:custGeom>
              <a:avLst/>
              <a:gdLst/>
              <a:ahLst/>
              <a:cxnLst/>
              <a:rect l="l" t="t" r="r" b="b"/>
              <a:pathLst>
                <a:path w="1112520" h="495300">
                  <a:moveTo>
                    <a:pt x="864870" y="0"/>
                  </a:moveTo>
                  <a:lnTo>
                    <a:pt x="864870" y="123825"/>
                  </a:lnTo>
                  <a:lnTo>
                    <a:pt x="0" y="123825"/>
                  </a:lnTo>
                  <a:lnTo>
                    <a:pt x="0" y="371475"/>
                  </a:lnTo>
                  <a:lnTo>
                    <a:pt x="864870" y="371475"/>
                  </a:lnTo>
                  <a:lnTo>
                    <a:pt x="864870" y="495300"/>
                  </a:lnTo>
                  <a:lnTo>
                    <a:pt x="1112520" y="247650"/>
                  </a:lnTo>
                  <a:lnTo>
                    <a:pt x="86487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86850" y="3309365"/>
              <a:ext cx="1112520" cy="495300"/>
            </a:xfrm>
            <a:custGeom>
              <a:avLst/>
              <a:gdLst/>
              <a:ahLst/>
              <a:cxnLst/>
              <a:rect l="l" t="t" r="r" b="b"/>
              <a:pathLst>
                <a:path w="1112520" h="495300">
                  <a:moveTo>
                    <a:pt x="0" y="123825"/>
                  </a:moveTo>
                  <a:lnTo>
                    <a:pt x="864870" y="123825"/>
                  </a:lnTo>
                  <a:lnTo>
                    <a:pt x="864870" y="0"/>
                  </a:lnTo>
                  <a:lnTo>
                    <a:pt x="1112520" y="247650"/>
                  </a:lnTo>
                  <a:lnTo>
                    <a:pt x="864870" y="495300"/>
                  </a:lnTo>
                  <a:lnTo>
                    <a:pt x="864870" y="371475"/>
                  </a:lnTo>
                  <a:lnTo>
                    <a:pt x="0" y="371475"/>
                  </a:lnTo>
                  <a:lnTo>
                    <a:pt x="0" y="123825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24338" y="3361181"/>
              <a:ext cx="928369" cy="391795"/>
            </a:xfrm>
            <a:custGeom>
              <a:avLst/>
              <a:gdLst/>
              <a:ahLst/>
              <a:cxnLst/>
              <a:rect l="l" t="t" r="r" b="b"/>
              <a:pathLst>
                <a:path w="928370" h="391795">
                  <a:moveTo>
                    <a:pt x="0" y="65277"/>
                  </a:moveTo>
                  <a:lnTo>
                    <a:pt x="5127" y="39862"/>
                  </a:lnTo>
                  <a:lnTo>
                    <a:pt x="19113" y="19113"/>
                  </a:lnTo>
                  <a:lnTo>
                    <a:pt x="39862" y="5127"/>
                  </a:lnTo>
                  <a:lnTo>
                    <a:pt x="65277" y="0"/>
                  </a:lnTo>
                  <a:lnTo>
                    <a:pt x="862837" y="0"/>
                  </a:lnTo>
                  <a:lnTo>
                    <a:pt x="888253" y="5127"/>
                  </a:lnTo>
                  <a:lnTo>
                    <a:pt x="909002" y="19113"/>
                  </a:lnTo>
                  <a:lnTo>
                    <a:pt x="922988" y="39862"/>
                  </a:lnTo>
                  <a:lnTo>
                    <a:pt x="928115" y="65277"/>
                  </a:lnTo>
                  <a:lnTo>
                    <a:pt x="928115" y="326389"/>
                  </a:lnTo>
                  <a:lnTo>
                    <a:pt x="922988" y="351805"/>
                  </a:lnTo>
                  <a:lnTo>
                    <a:pt x="909002" y="372554"/>
                  </a:lnTo>
                  <a:lnTo>
                    <a:pt x="888253" y="386540"/>
                  </a:lnTo>
                  <a:lnTo>
                    <a:pt x="862837" y="391667"/>
                  </a:lnTo>
                  <a:lnTo>
                    <a:pt x="65277" y="391667"/>
                  </a:lnTo>
                  <a:lnTo>
                    <a:pt x="39862" y="386540"/>
                  </a:lnTo>
                  <a:lnTo>
                    <a:pt x="19113" y="372554"/>
                  </a:lnTo>
                  <a:lnTo>
                    <a:pt x="5127" y="351805"/>
                  </a:lnTo>
                  <a:lnTo>
                    <a:pt x="0" y="326389"/>
                  </a:lnTo>
                  <a:lnTo>
                    <a:pt x="0" y="65277"/>
                  </a:lnTo>
                  <a:close/>
                </a:path>
              </a:pathLst>
            </a:custGeom>
            <a:ln w="380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14700" y="1475232"/>
            <a:ext cx="5562600" cy="4465320"/>
            <a:chOff x="3314700" y="1475232"/>
            <a:chExt cx="5562600" cy="4465320"/>
          </a:xfrm>
        </p:grpSpPr>
        <p:sp>
          <p:nvSpPr>
            <p:cNvPr id="5" name="object 5"/>
            <p:cNvSpPr/>
            <p:nvPr/>
          </p:nvSpPr>
          <p:spPr>
            <a:xfrm>
              <a:off x="3323844" y="1484376"/>
              <a:ext cx="5544311" cy="41205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9272" y="1479804"/>
              <a:ext cx="5553710" cy="4456430"/>
            </a:xfrm>
            <a:custGeom>
              <a:avLst/>
              <a:gdLst/>
              <a:ahLst/>
              <a:cxnLst/>
              <a:rect l="l" t="t" r="r" b="b"/>
              <a:pathLst>
                <a:path w="5553709" h="4456430">
                  <a:moveTo>
                    <a:pt x="0" y="4456176"/>
                  </a:moveTo>
                  <a:lnTo>
                    <a:pt x="5553456" y="4456176"/>
                  </a:lnTo>
                  <a:lnTo>
                    <a:pt x="5553456" y="0"/>
                  </a:lnTo>
                  <a:lnTo>
                    <a:pt x="0" y="0"/>
                  </a:lnTo>
                  <a:lnTo>
                    <a:pt x="0" y="44561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75684" y="909269"/>
            <a:ext cx="5042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Principais campos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lançamento da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</a:t>
            </a:r>
            <a:r>
              <a:rPr sz="1800" b="1" spc="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940" y="800480"/>
            <a:ext cx="1050417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Condição 1</a:t>
            </a:r>
            <a:r>
              <a:rPr sz="1800" spc="-5" dirty="0">
                <a:latin typeface="Arial"/>
                <a:cs typeface="Arial"/>
              </a:rPr>
              <a:t>: Caso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campo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seja 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SIM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 no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tipo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serviço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eletrônica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serviço</a:t>
            </a:r>
            <a:r>
              <a:rPr sz="1800" spc="-10" dirty="0">
                <a:latin typeface="Arial"/>
                <a:cs typeface="Arial"/>
              </a:rPr>
              <a:t>;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sistema  permitirá a inclusão do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INSS </a:t>
            </a:r>
            <a:r>
              <a:rPr sz="1800" spc="-5" dirty="0">
                <a:latin typeface="Arial"/>
                <a:cs typeface="Arial"/>
              </a:rPr>
              <a:t>a ser pago, conforme tela a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14700" y="1908048"/>
            <a:ext cx="5562600" cy="4465320"/>
            <a:chOff x="3314700" y="1908048"/>
            <a:chExt cx="5562600" cy="4465320"/>
          </a:xfrm>
        </p:grpSpPr>
        <p:sp>
          <p:nvSpPr>
            <p:cNvPr id="6" name="object 6"/>
            <p:cNvSpPr/>
            <p:nvPr/>
          </p:nvSpPr>
          <p:spPr>
            <a:xfrm>
              <a:off x="3323844" y="1917192"/>
              <a:ext cx="5544311" cy="41205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9272" y="1912620"/>
              <a:ext cx="5553710" cy="4456430"/>
            </a:xfrm>
            <a:custGeom>
              <a:avLst/>
              <a:gdLst/>
              <a:ahLst/>
              <a:cxnLst/>
              <a:rect l="l" t="t" r="r" b="b"/>
              <a:pathLst>
                <a:path w="5553709" h="4456430">
                  <a:moveTo>
                    <a:pt x="0" y="4456176"/>
                  </a:moveTo>
                  <a:lnTo>
                    <a:pt x="5553456" y="4456176"/>
                  </a:lnTo>
                  <a:lnTo>
                    <a:pt x="5553456" y="0"/>
                  </a:lnTo>
                  <a:lnTo>
                    <a:pt x="0" y="0"/>
                  </a:lnTo>
                  <a:lnTo>
                    <a:pt x="0" y="44561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8881" y="2545842"/>
              <a:ext cx="3312160" cy="3168650"/>
            </a:xfrm>
            <a:custGeom>
              <a:avLst/>
              <a:gdLst/>
              <a:ahLst/>
              <a:cxnLst/>
              <a:rect l="l" t="t" r="r" b="b"/>
              <a:pathLst>
                <a:path w="3312159" h="3168650">
                  <a:moveTo>
                    <a:pt x="0" y="576072"/>
                  </a:moveTo>
                  <a:lnTo>
                    <a:pt x="3311652" y="576072"/>
                  </a:lnTo>
                  <a:lnTo>
                    <a:pt x="3311652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  <a:path w="3312159" h="3168650">
                  <a:moveTo>
                    <a:pt x="0" y="3168396"/>
                  </a:moveTo>
                  <a:lnTo>
                    <a:pt x="3311652" y="3168396"/>
                  </a:lnTo>
                  <a:lnTo>
                    <a:pt x="3311652" y="2592324"/>
                  </a:lnTo>
                  <a:lnTo>
                    <a:pt x="0" y="2592324"/>
                  </a:lnTo>
                  <a:lnTo>
                    <a:pt x="0" y="3168396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8703" y="822198"/>
            <a:ext cx="1050417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Condição 2</a:t>
            </a:r>
            <a:r>
              <a:rPr sz="1800" spc="-5" dirty="0">
                <a:latin typeface="Arial"/>
                <a:cs typeface="Arial"/>
              </a:rPr>
              <a:t>: Caso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campo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seja 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SIM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 no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tipo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venda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eletrônica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venda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então, o sistema  permitirá a inclusão 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frete </a:t>
            </a:r>
            <a:r>
              <a:rPr sz="1800" spc="-5" dirty="0">
                <a:latin typeface="Arial"/>
                <a:cs typeface="Arial"/>
              </a:rPr>
              <a:t>a ser pago, conforme tela 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26664" y="1950720"/>
            <a:ext cx="6139180" cy="4253865"/>
            <a:chOff x="3026664" y="1950720"/>
            <a:chExt cx="6139180" cy="4253865"/>
          </a:xfrm>
        </p:grpSpPr>
        <p:sp>
          <p:nvSpPr>
            <p:cNvPr id="6" name="object 6"/>
            <p:cNvSpPr/>
            <p:nvPr/>
          </p:nvSpPr>
          <p:spPr>
            <a:xfrm>
              <a:off x="3035808" y="1959864"/>
              <a:ext cx="6120384" cy="3892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31236" y="1955292"/>
              <a:ext cx="6129655" cy="4244340"/>
            </a:xfrm>
            <a:custGeom>
              <a:avLst/>
              <a:gdLst/>
              <a:ahLst/>
              <a:cxnLst/>
              <a:rect l="l" t="t" r="r" b="b"/>
              <a:pathLst>
                <a:path w="6129655" h="4244340">
                  <a:moveTo>
                    <a:pt x="0" y="4244339"/>
                  </a:moveTo>
                  <a:lnTo>
                    <a:pt x="6129527" y="4244339"/>
                  </a:lnTo>
                  <a:lnTo>
                    <a:pt x="6129527" y="0"/>
                  </a:lnTo>
                  <a:lnTo>
                    <a:pt x="0" y="0"/>
                  </a:lnTo>
                  <a:lnTo>
                    <a:pt x="0" y="42443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7066" y="2652522"/>
              <a:ext cx="3295015" cy="2880360"/>
            </a:xfrm>
            <a:custGeom>
              <a:avLst/>
              <a:gdLst/>
              <a:ahLst/>
              <a:cxnLst/>
              <a:rect l="l" t="t" r="r" b="b"/>
              <a:pathLst>
                <a:path w="3295015" h="2880360">
                  <a:moveTo>
                    <a:pt x="0" y="502920"/>
                  </a:moveTo>
                  <a:lnTo>
                    <a:pt x="3294888" y="502920"/>
                  </a:lnTo>
                  <a:lnTo>
                    <a:pt x="3294888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  <a:path w="3295015" h="2880360">
                  <a:moveTo>
                    <a:pt x="0" y="2880360"/>
                  </a:moveTo>
                  <a:lnTo>
                    <a:pt x="3294888" y="2880360"/>
                  </a:lnTo>
                  <a:lnTo>
                    <a:pt x="3294888" y="2375916"/>
                  </a:lnTo>
                  <a:lnTo>
                    <a:pt x="0" y="2375916"/>
                  </a:lnTo>
                  <a:lnTo>
                    <a:pt x="0" y="2880360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00584"/>
            <a:ext cx="1834133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123" y="212293"/>
            <a:ext cx="1327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</a:t>
            </a:r>
            <a:r>
              <a:rPr spc="-20" dirty="0"/>
              <a:t>g</a:t>
            </a:r>
            <a:r>
              <a:rPr spc="-5" dirty="0"/>
              <a:t>enda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529590" indent="-342900">
              <a:lnSpc>
                <a:spcPct val="100000"/>
              </a:lnSpc>
              <a:spcBef>
                <a:spcPts val="1100"/>
              </a:spcBef>
              <a:buChar char="•"/>
              <a:tabLst>
                <a:tab pos="529590" algn="l"/>
                <a:tab pos="530225" algn="l"/>
              </a:tabLst>
            </a:pPr>
            <a:r>
              <a:rPr spc="-5" dirty="0"/>
              <a:t>Manual </a:t>
            </a:r>
            <a:r>
              <a:rPr dirty="0"/>
              <a:t>de Execução </a:t>
            </a:r>
            <a:r>
              <a:rPr spc="-5" dirty="0"/>
              <a:t>do </a:t>
            </a:r>
            <a:r>
              <a:rPr spc="-10" dirty="0"/>
              <a:t>PDDE</a:t>
            </a:r>
            <a:r>
              <a:rPr spc="45" dirty="0"/>
              <a:t> </a:t>
            </a:r>
            <a:r>
              <a:rPr spc="-5" dirty="0"/>
              <a:t>Paulista</a:t>
            </a:r>
          </a:p>
          <a:p>
            <a:pPr marL="529590" indent="-342900">
              <a:lnSpc>
                <a:spcPct val="100000"/>
              </a:lnSpc>
              <a:spcBef>
                <a:spcPts val="1000"/>
              </a:spcBef>
              <a:buChar char="•"/>
              <a:tabLst>
                <a:tab pos="529590" algn="l"/>
                <a:tab pos="530225" algn="l"/>
              </a:tabLst>
            </a:pPr>
            <a:r>
              <a:rPr spc="-5" dirty="0"/>
              <a:t>Manual de Prestação de</a:t>
            </a:r>
            <a:r>
              <a:rPr spc="60" dirty="0"/>
              <a:t> </a:t>
            </a:r>
            <a:r>
              <a:rPr spc="-5" dirty="0"/>
              <a:t>Contas</a:t>
            </a:r>
          </a:p>
          <a:p>
            <a:pPr marL="52959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529590" algn="l"/>
                <a:tab pos="530225" algn="l"/>
              </a:tabLst>
            </a:pPr>
            <a:r>
              <a:rPr spc="-5" dirty="0"/>
              <a:t>Sistema de Prestação de</a:t>
            </a:r>
            <a:r>
              <a:rPr spc="50" dirty="0"/>
              <a:t> </a:t>
            </a:r>
            <a:r>
              <a:rPr spc="-5" dirty="0"/>
              <a:t>Contas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258" y="854710"/>
            <a:ext cx="10605135" cy="97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95"/>
              </a:spcBef>
            </a:pPr>
            <a:r>
              <a:rPr sz="1800" b="1" dirty="0">
                <a:solidFill>
                  <a:srgbClr val="F79546"/>
                </a:solidFill>
                <a:latin typeface="Arial"/>
                <a:cs typeface="Arial"/>
              </a:rPr>
              <a:t>Condição </a:t>
            </a: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: Caso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campo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seja selecionada a opção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NÃO</a:t>
            </a:r>
            <a:r>
              <a:rPr sz="1800" spc="-5" dirty="0">
                <a:latin typeface="Arial"/>
                <a:cs typeface="Arial"/>
              </a:rPr>
              <a:t>, e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tipo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serviço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eletrônica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serviço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então, o sistema  permitirá a inclusão dos impostos de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INSS, ISS, IRRF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PIS/COFINS/CSLL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conforme tela a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06495" y="1997964"/>
            <a:ext cx="5634355" cy="4284345"/>
            <a:chOff x="3206495" y="1997964"/>
            <a:chExt cx="5634355" cy="4284345"/>
          </a:xfrm>
        </p:grpSpPr>
        <p:sp>
          <p:nvSpPr>
            <p:cNvPr id="6" name="object 6"/>
            <p:cNvSpPr/>
            <p:nvPr/>
          </p:nvSpPr>
          <p:spPr>
            <a:xfrm>
              <a:off x="3215639" y="2007108"/>
              <a:ext cx="5615940" cy="4003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1067" y="2002536"/>
              <a:ext cx="5625465" cy="4274820"/>
            </a:xfrm>
            <a:custGeom>
              <a:avLst/>
              <a:gdLst/>
              <a:ahLst/>
              <a:cxnLst/>
              <a:rect l="l" t="t" r="r" b="b"/>
              <a:pathLst>
                <a:path w="5625465" h="4274820">
                  <a:moveTo>
                    <a:pt x="0" y="4274820"/>
                  </a:moveTo>
                  <a:lnTo>
                    <a:pt x="5625083" y="4274820"/>
                  </a:lnTo>
                  <a:lnTo>
                    <a:pt x="5625083" y="0"/>
                  </a:lnTo>
                  <a:lnTo>
                    <a:pt x="0" y="0"/>
                  </a:lnTo>
                  <a:lnTo>
                    <a:pt x="0" y="42748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4101" y="2666238"/>
              <a:ext cx="3295015" cy="3284220"/>
            </a:xfrm>
            <a:custGeom>
              <a:avLst/>
              <a:gdLst/>
              <a:ahLst/>
              <a:cxnLst/>
              <a:rect l="l" t="t" r="r" b="b"/>
              <a:pathLst>
                <a:path w="3295015" h="3284220">
                  <a:moveTo>
                    <a:pt x="0" y="502920"/>
                  </a:moveTo>
                  <a:lnTo>
                    <a:pt x="3294888" y="502920"/>
                  </a:lnTo>
                  <a:lnTo>
                    <a:pt x="3294888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  <a:path w="3295015" h="3284220">
                  <a:moveTo>
                    <a:pt x="0" y="3284220"/>
                  </a:moveTo>
                  <a:lnTo>
                    <a:pt x="3294888" y="3284220"/>
                  </a:lnTo>
                  <a:lnTo>
                    <a:pt x="3294888" y="2491740"/>
                  </a:lnTo>
                  <a:lnTo>
                    <a:pt x="0" y="2491740"/>
                  </a:lnTo>
                  <a:lnTo>
                    <a:pt x="0" y="3284220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8411" y="816102"/>
            <a:ext cx="1060513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Condição 4</a:t>
            </a:r>
            <a:r>
              <a:rPr sz="1800" spc="-5" dirty="0">
                <a:latin typeface="Arial"/>
                <a:cs typeface="Arial"/>
              </a:rPr>
              <a:t>: Caso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campo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seja selecionada a opção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NÃO</a:t>
            </a:r>
            <a:r>
              <a:rPr sz="1800" spc="-5" dirty="0">
                <a:latin typeface="Arial"/>
                <a:cs typeface="Arial"/>
              </a:rPr>
              <a:t>, e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tipo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venda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eletrônica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venda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então, o sistema  permitirá a inclusão 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frete </a:t>
            </a:r>
            <a:r>
              <a:rPr sz="1800" spc="-5" dirty="0">
                <a:latin typeface="Arial"/>
                <a:cs typeface="Arial"/>
              </a:rPr>
              <a:t>a ser pago, conforme tela 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1800" y="1938527"/>
            <a:ext cx="5960745" cy="4182110"/>
            <a:chOff x="2971800" y="1938527"/>
            <a:chExt cx="5960745" cy="4182110"/>
          </a:xfrm>
        </p:grpSpPr>
        <p:sp>
          <p:nvSpPr>
            <p:cNvPr id="6" name="object 6"/>
            <p:cNvSpPr/>
            <p:nvPr/>
          </p:nvSpPr>
          <p:spPr>
            <a:xfrm>
              <a:off x="2980944" y="1947671"/>
              <a:ext cx="5942076" cy="38566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6372" y="1943099"/>
              <a:ext cx="5951220" cy="4173220"/>
            </a:xfrm>
            <a:custGeom>
              <a:avLst/>
              <a:gdLst/>
              <a:ahLst/>
              <a:cxnLst/>
              <a:rect l="l" t="t" r="r" b="b"/>
              <a:pathLst>
                <a:path w="5951220" h="4173220">
                  <a:moveTo>
                    <a:pt x="0" y="4172712"/>
                  </a:moveTo>
                  <a:lnTo>
                    <a:pt x="5951220" y="4172712"/>
                  </a:lnTo>
                  <a:lnTo>
                    <a:pt x="5951220" y="0"/>
                  </a:lnTo>
                  <a:lnTo>
                    <a:pt x="0" y="0"/>
                  </a:lnTo>
                  <a:lnTo>
                    <a:pt x="0" y="41727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65981" y="2637281"/>
              <a:ext cx="3295015" cy="2809240"/>
            </a:xfrm>
            <a:custGeom>
              <a:avLst/>
              <a:gdLst/>
              <a:ahLst/>
              <a:cxnLst/>
              <a:rect l="l" t="t" r="r" b="b"/>
              <a:pathLst>
                <a:path w="3295015" h="2809240">
                  <a:moveTo>
                    <a:pt x="0" y="504444"/>
                  </a:moveTo>
                  <a:lnTo>
                    <a:pt x="3294888" y="504444"/>
                  </a:lnTo>
                  <a:lnTo>
                    <a:pt x="329488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  <a:path w="3295015" h="2809240">
                  <a:moveTo>
                    <a:pt x="0" y="2808732"/>
                  </a:moveTo>
                  <a:lnTo>
                    <a:pt x="3294888" y="2808732"/>
                  </a:lnTo>
                  <a:lnTo>
                    <a:pt x="3294888" y="2304288"/>
                  </a:lnTo>
                  <a:lnTo>
                    <a:pt x="0" y="2304288"/>
                  </a:lnTo>
                  <a:lnTo>
                    <a:pt x="0" y="2808732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77108" y="944117"/>
            <a:ext cx="6676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Após a inclusão da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</a:t>
            </a:r>
            <a:r>
              <a:rPr sz="1800" spc="-5" dirty="0">
                <a:latin typeface="Arial"/>
                <a:cs typeface="Arial"/>
              </a:rPr>
              <a:t>, ela será </a:t>
            </a:r>
            <a:r>
              <a:rPr sz="1800" spc="-10" dirty="0">
                <a:latin typeface="Arial"/>
                <a:cs typeface="Arial"/>
              </a:rPr>
              <a:t>exibida </a:t>
            </a:r>
            <a:r>
              <a:rPr sz="1800" spc="-5" dirty="0">
                <a:latin typeface="Arial"/>
                <a:cs typeface="Arial"/>
              </a:rPr>
              <a:t>na tabela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abaixo: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0572" y="1412747"/>
            <a:ext cx="7610856" cy="3378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3761" y="4924425"/>
            <a:ext cx="7363459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OBS</a:t>
            </a:r>
            <a:r>
              <a:rPr sz="1800" spc="-5" dirty="0">
                <a:latin typeface="Arial"/>
                <a:cs typeface="Arial"/>
              </a:rPr>
              <a:t>.: Caso a </a:t>
            </a:r>
            <a:r>
              <a:rPr sz="1800" dirty="0">
                <a:latin typeface="Arial"/>
                <a:cs typeface="Arial"/>
              </a:rPr>
              <a:t>NF </a:t>
            </a:r>
            <a:r>
              <a:rPr sz="1800" spc="-5" dirty="0">
                <a:latin typeface="Arial"/>
                <a:cs typeface="Arial"/>
              </a:rPr>
              <a:t>tenha sido do tipo </a:t>
            </a:r>
            <a:r>
              <a:rPr sz="1800" dirty="0"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e possuir valor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INSS, </a:t>
            </a:r>
            <a:r>
              <a:rPr sz="1800" spc="-5" dirty="0">
                <a:latin typeface="Arial"/>
                <a:cs typeface="Arial"/>
              </a:rPr>
              <a:t>então,  o sistema indica que o valor </a:t>
            </a:r>
            <a:r>
              <a:rPr sz="1800" dirty="0">
                <a:latin typeface="Arial"/>
                <a:cs typeface="Arial"/>
              </a:rPr>
              <a:t>total </a:t>
            </a:r>
            <a:r>
              <a:rPr sz="1800" spc="-5" dirty="0">
                <a:latin typeface="Arial"/>
                <a:cs typeface="Arial"/>
              </a:rPr>
              <a:t>dos itens deverá ser referente ao valor  da </a:t>
            </a:r>
            <a:r>
              <a:rPr sz="1800" spc="-70" dirty="0">
                <a:latin typeface="Arial"/>
                <a:cs typeface="Arial"/>
              </a:rPr>
              <a:t>NF,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sem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contabilizar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o</a:t>
            </a:r>
            <a:r>
              <a:rPr sz="1800" b="1" spc="6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imposto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2108073"/>
            <a:ext cx="10401300" cy="416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92241" y="734009"/>
            <a:ext cx="1496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59AD5"/>
                </a:solidFill>
                <a:latin typeface="Carlito"/>
                <a:cs typeface="Carlito"/>
              </a:rPr>
              <a:t>Pesquisa</a:t>
            </a:r>
            <a:r>
              <a:rPr sz="1800" b="1" spc="-70" dirty="0">
                <a:solidFill>
                  <a:srgbClr val="459AD5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Carlito"/>
                <a:cs typeface="Carlito"/>
              </a:rPr>
              <a:t>Prévia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0895" y="1283334"/>
            <a:ext cx="1577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Clique no </a:t>
            </a:r>
            <a:r>
              <a:rPr sz="1800" spc="-10" dirty="0">
                <a:latin typeface="Carlito"/>
                <a:cs typeface="Carlito"/>
              </a:rPr>
              <a:t>ícone </a:t>
            </a:r>
            <a:r>
              <a:rPr sz="1800" dirty="0">
                <a:latin typeface="Carlito"/>
                <a:cs typeface="Carlito"/>
              </a:rPr>
              <a:t>(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2099" y="1283334"/>
            <a:ext cx="5017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105" marR="5080" indent="-5740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) </a:t>
            </a:r>
            <a:r>
              <a:rPr sz="1800" spc="-15" dirty="0">
                <a:latin typeface="Carlito"/>
                <a:cs typeface="Carlito"/>
              </a:rPr>
              <a:t>para </a:t>
            </a:r>
            <a:r>
              <a:rPr sz="1800" spc="-5" dirty="0">
                <a:latin typeface="Carlito"/>
                <a:cs typeface="Carlito"/>
              </a:rPr>
              <a:t>adicionar </a:t>
            </a:r>
            <a:r>
              <a:rPr sz="1800" dirty="0">
                <a:latin typeface="Carlito"/>
                <a:cs typeface="Carlito"/>
              </a:rPr>
              <a:t>as </a:t>
            </a:r>
            <a:r>
              <a:rPr sz="1800" spc="-10" dirty="0">
                <a:latin typeface="Carlito"/>
                <a:cs typeface="Carlito"/>
              </a:rPr>
              <a:t>informações sobre </a:t>
            </a:r>
            <a:r>
              <a:rPr sz="1800" dirty="0">
                <a:latin typeface="Carlito"/>
                <a:cs typeface="Carlito"/>
              </a:rPr>
              <a:t>as </a:t>
            </a:r>
            <a:r>
              <a:rPr sz="1800" b="1" spc="-5" dirty="0">
                <a:solidFill>
                  <a:srgbClr val="459AD5"/>
                </a:solidFill>
                <a:latin typeface="Carlito"/>
                <a:cs typeface="Carlito"/>
              </a:rPr>
              <a:t>pesquisas </a:t>
            </a:r>
            <a:r>
              <a:rPr sz="1800" b="1" dirty="0">
                <a:solidFill>
                  <a:srgbClr val="459AD5"/>
                </a:solidFill>
                <a:latin typeface="Carlito"/>
                <a:cs typeface="Carlito"/>
              </a:rPr>
              <a:t>de  </a:t>
            </a:r>
            <a:r>
              <a:rPr sz="1800" b="1" spc="-10" dirty="0">
                <a:solidFill>
                  <a:srgbClr val="459AD5"/>
                </a:solidFill>
                <a:latin typeface="Carlito"/>
                <a:cs typeface="Carlito"/>
              </a:rPr>
              <a:t>orçamento</a:t>
            </a:r>
            <a:r>
              <a:rPr sz="1800" b="1" spc="-15" dirty="0">
                <a:solidFill>
                  <a:srgbClr val="459AD5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Carlito"/>
                <a:cs typeface="Carlito"/>
              </a:rPr>
              <a:t>realizadas</a:t>
            </a:r>
            <a:r>
              <a:rPr sz="1800" spc="-10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9411" y="1367027"/>
            <a:ext cx="19050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6182" y="1067920"/>
            <a:ext cx="6261735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latin typeface="Arial"/>
                <a:cs typeface="Arial"/>
              </a:rPr>
              <a:t>Será </a:t>
            </a:r>
            <a:r>
              <a:rPr sz="1800" spc="-10" dirty="0">
                <a:latin typeface="Arial"/>
                <a:cs typeface="Arial"/>
              </a:rPr>
              <a:t>exibida </a:t>
            </a:r>
            <a:r>
              <a:rPr sz="1800" spc="-5" dirty="0">
                <a:latin typeface="Arial"/>
                <a:cs typeface="Arial"/>
              </a:rPr>
              <a:t>a tela </a:t>
            </a:r>
            <a:r>
              <a:rPr sz="1800" spc="-10" dirty="0">
                <a:latin typeface="Arial"/>
                <a:cs typeface="Arial"/>
              </a:rPr>
              <a:t>abaixo. </a:t>
            </a:r>
            <a:r>
              <a:rPr sz="1800" spc="-5" dirty="0">
                <a:latin typeface="Arial"/>
                <a:cs typeface="Arial"/>
              </a:rPr>
              <a:t>Clique em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Novo </a:t>
            </a:r>
            <a:r>
              <a:rPr sz="1800" spc="-5" dirty="0">
                <a:latin typeface="Arial"/>
                <a:cs typeface="Arial"/>
              </a:rPr>
              <a:t>para adicionar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Arial"/>
                <a:cs typeface="Arial"/>
              </a:rPr>
              <a:t>informações de um dos orçamentos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realizados.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0041" y="2328700"/>
            <a:ext cx="11372651" cy="267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9535" y="1038605"/>
            <a:ext cx="5391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Preencha as informações </a:t>
            </a:r>
            <a:r>
              <a:rPr sz="1800" spc="-10" dirty="0">
                <a:latin typeface="Arial"/>
                <a:cs typeface="Arial"/>
              </a:rPr>
              <a:t>abaixo </a:t>
            </a:r>
            <a:r>
              <a:rPr sz="1800" spc="-5" dirty="0">
                <a:latin typeface="Arial"/>
                <a:cs typeface="Arial"/>
              </a:rPr>
              <a:t>e clique em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Salvar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80885" y="1599889"/>
            <a:ext cx="4817110" cy="4396740"/>
            <a:chOff x="3580885" y="1599889"/>
            <a:chExt cx="4817110" cy="4396740"/>
          </a:xfrm>
        </p:grpSpPr>
        <p:sp>
          <p:nvSpPr>
            <p:cNvPr id="4" name="object 4"/>
            <p:cNvSpPr/>
            <p:nvPr/>
          </p:nvSpPr>
          <p:spPr>
            <a:xfrm>
              <a:off x="3590043" y="1609026"/>
              <a:ext cx="4798419" cy="43096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5458" y="1604462"/>
              <a:ext cx="4807585" cy="4379595"/>
            </a:xfrm>
            <a:custGeom>
              <a:avLst/>
              <a:gdLst/>
              <a:ahLst/>
              <a:cxnLst/>
              <a:rect l="l" t="t" r="r" b="b"/>
              <a:pathLst>
                <a:path w="4807584" h="4379595">
                  <a:moveTo>
                    <a:pt x="0" y="4379507"/>
                  </a:moveTo>
                  <a:lnTo>
                    <a:pt x="4807587" y="4379507"/>
                  </a:lnTo>
                  <a:lnTo>
                    <a:pt x="4807587" y="0"/>
                  </a:lnTo>
                  <a:lnTo>
                    <a:pt x="0" y="0"/>
                  </a:lnTo>
                  <a:lnTo>
                    <a:pt x="0" y="4379507"/>
                  </a:lnTo>
                  <a:close/>
                </a:path>
              </a:pathLst>
            </a:custGeom>
            <a:ln w="9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75868" y="5657675"/>
              <a:ext cx="568960" cy="314960"/>
            </a:xfrm>
            <a:custGeom>
              <a:avLst/>
              <a:gdLst/>
              <a:ahLst/>
              <a:cxnLst/>
              <a:rect l="l" t="t" r="r" b="b"/>
              <a:pathLst>
                <a:path w="568959" h="314960">
                  <a:moveTo>
                    <a:pt x="0" y="52481"/>
                  </a:moveTo>
                  <a:lnTo>
                    <a:pt x="4136" y="32055"/>
                  </a:lnTo>
                  <a:lnTo>
                    <a:pt x="15424" y="15373"/>
                  </a:lnTo>
                  <a:lnTo>
                    <a:pt x="32180" y="4125"/>
                  </a:lnTo>
                  <a:lnTo>
                    <a:pt x="52721" y="0"/>
                  </a:lnTo>
                  <a:lnTo>
                    <a:pt x="515753" y="0"/>
                  </a:lnTo>
                  <a:lnTo>
                    <a:pt x="536294" y="4125"/>
                  </a:lnTo>
                  <a:lnTo>
                    <a:pt x="553050" y="15373"/>
                  </a:lnTo>
                  <a:lnTo>
                    <a:pt x="564338" y="32055"/>
                  </a:lnTo>
                  <a:lnTo>
                    <a:pt x="568475" y="52481"/>
                  </a:lnTo>
                  <a:lnTo>
                    <a:pt x="568475" y="262405"/>
                  </a:lnTo>
                  <a:lnTo>
                    <a:pt x="564338" y="282836"/>
                  </a:lnTo>
                  <a:lnTo>
                    <a:pt x="553050" y="299517"/>
                  </a:lnTo>
                  <a:lnTo>
                    <a:pt x="536294" y="310763"/>
                  </a:lnTo>
                  <a:lnTo>
                    <a:pt x="515753" y="314886"/>
                  </a:lnTo>
                  <a:lnTo>
                    <a:pt x="52721" y="314886"/>
                  </a:lnTo>
                  <a:lnTo>
                    <a:pt x="32180" y="310763"/>
                  </a:lnTo>
                  <a:lnTo>
                    <a:pt x="15424" y="299517"/>
                  </a:lnTo>
                  <a:lnTo>
                    <a:pt x="4136" y="282836"/>
                  </a:lnTo>
                  <a:lnTo>
                    <a:pt x="0" y="262405"/>
                  </a:lnTo>
                  <a:lnTo>
                    <a:pt x="0" y="52481"/>
                  </a:lnTo>
                  <a:close/>
                </a:path>
              </a:pathLst>
            </a:custGeom>
            <a:ln w="2588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2116" y="5597563"/>
              <a:ext cx="762000" cy="398780"/>
            </a:xfrm>
            <a:custGeom>
              <a:avLst/>
              <a:gdLst/>
              <a:ahLst/>
              <a:cxnLst/>
              <a:rect l="l" t="t" r="r" b="b"/>
              <a:pathLst>
                <a:path w="762000" h="398779">
                  <a:moveTo>
                    <a:pt x="761784" y="199301"/>
                  </a:moveTo>
                  <a:lnTo>
                    <a:pt x="752602" y="190169"/>
                  </a:lnTo>
                  <a:lnTo>
                    <a:pt x="592950" y="31216"/>
                  </a:lnTo>
                  <a:lnTo>
                    <a:pt x="561594" y="0"/>
                  </a:lnTo>
                  <a:lnTo>
                    <a:pt x="561594" y="102336"/>
                  </a:lnTo>
                  <a:lnTo>
                    <a:pt x="0" y="102336"/>
                  </a:lnTo>
                  <a:lnTo>
                    <a:pt x="0" y="296278"/>
                  </a:lnTo>
                  <a:lnTo>
                    <a:pt x="561594" y="296278"/>
                  </a:lnTo>
                  <a:lnTo>
                    <a:pt x="561594" y="398614"/>
                  </a:lnTo>
                  <a:lnTo>
                    <a:pt x="592963" y="367398"/>
                  </a:lnTo>
                  <a:lnTo>
                    <a:pt x="752614" y="208445"/>
                  </a:lnTo>
                  <a:lnTo>
                    <a:pt x="761784" y="199301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4357" y="2712599"/>
              <a:ext cx="842010" cy="83820"/>
            </a:xfrm>
            <a:custGeom>
              <a:avLst/>
              <a:gdLst/>
              <a:ahLst/>
              <a:cxnLst/>
              <a:rect l="l" t="t" r="r" b="b"/>
              <a:pathLst>
                <a:path w="842010" h="83819">
                  <a:moveTo>
                    <a:pt x="842015" y="0"/>
                  </a:moveTo>
                  <a:lnTo>
                    <a:pt x="0" y="0"/>
                  </a:lnTo>
                  <a:lnTo>
                    <a:pt x="0" y="83665"/>
                  </a:lnTo>
                  <a:lnTo>
                    <a:pt x="842015" y="83665"/>
                  </a:lnTo>
                  <a:lnTo>
                    <a:pt x="8420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4357" y="2712599"/>
              <a:ext cx="842010" cy="83820"/>
            </a:xfrm>
            <a:custGeom>
              <a:avLst/>
              <a:gdLst/>
              <a:ahLst/>
              <a:cxnLst/>
              <a:rect l="l" t="t" r="r" b="b"/>
              <a:pathLst>
                <a:path w="842010" h="83819">
                  <a:moveTo>
                    <a:pt x="0" y="83665"/>
                  </a:moveTo>
                  <a:lnTo>
                    <a:pt x="842015" y="83665"/>
                  </a:lnTo>
                  <a:lnTo>
                    <a:pt x="842015" y="0"/>
                  </a:lnTo>
                  <a:lnTo>
                    <a:pt x="0" y="0"/>
                  </a:lnTo>
                  <a:lnTo>
                    <a:pt x="0" y="83665"/>
                  </a:lnTo>
                  <a:close/>
                </a:path>
              </a:pathLst>
            </a:custGeom>
            <a:ln w="258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75885" y="3007710"/>
              <a:ext cx="1942464" cy="85725"/>
            </a:xfrm>
            <a:custGeom>
              <a:avLst/>
              <a:gdLst/>
              <a:ahLst/>
              <a:cxnLst/>
              <a:rect l="l" t="t" r="r" b="b"/>
              <a:pathLst>
                <a:path w="1942465" h="85725">
                  <a:moveTo>
                    <a:pt x="1942289" y="0"/>
                  </a:moveTo>
                  <a:lnTo>
                    <a:pt x="0" y="0"/>
                  </a:lnTo>
                  <a:lnTo>
                    <a:pt x="0" y="85186"/>
                  </a:lnTo>
                  <a:lnTo>
                    <a:pt x="1942289" y="85186"/>
                  </a:lnTo>
                  <a:lnTo>
                    <a:pt x="19422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75885" y="3007710"/>
              <a:ext cx="1942464" cy="85725"/>
            </a:xfrm>
            <a:custGeom>
              <a:avLst/>
              <a:gdLst/>
              <a:ahLst/>
              <a:cxnLst/>
              <a:rect l="l" t="t" r="r" b="b"/>
              <a:pathLst>
                <a:path w="1942465" h="85725">
                  <a:moveTo>
                    <a:pt x="0" y="85186"/>
                  </a:moveTo>
                  <a:lnTo>
                    <a:pt x="1942289" y="85186"/>
                  </a:lnTo>
                  <a:lnTo>
                    <a:pt x="1942289" y="0"/>
                  </a:lnTo>
                  <a:lnTo>
                    <a:pt x="0" y="0"/>
                  </a:lnTo>
                  <a:lnTo>
                    <a:pt x="0" y="85186"/>
                  </a:lnTo>
                  <a:close/>
                </a:path>
              </a:pathLst>
            </a:custGeom>
            <a:ln w="25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75885" y="3587283"/>
              <a:ext cx="840740" cy="85725"/>
            </a:xfrm>
            <a:custGeom>
              <a:avLst/>
              <a:gdLst/>
              <a:ahLst/>
              <a:cxnLst/>
              <a:rect l="l" t="t" r="r" b="b"/>
              <a:pathLst>
                <a:path w="840739" h="85725">
                  <a:moveTo>
                    <a:pt x="840487" y="0"/>
                  </a:moveTo>
                  <a:lnTo>
                    <a:pt x="0" y="0"/>
                  </a:lnTo>
                  <a:lnTo>
                    <a:pt x="0" y="85186"/>
                  </a:lnTo>
                  <a:lnTo>
                    <a:pt x="840487" y="85186"/>
                  </a:lnTo>
                  <a:lnTo>
                    <a:pt x="840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5885" y="3587283"/>
              <a:ext cx="840740" cy="85725"/>
            </a:xfrm>
            <a:custGeom>
              <a:avLst/>
              <a:gdLst/>
              <a:ahLst/>
              <a:cxnLst/>
              <a:rect l="l" t="t" r="r" b="b"/>
              <a:pathLst>
                <a:path w="840739" h="85725">
                  <a:moveTo>
                    <a:pt x="0" y="85186"/>
                  </a:moveTo>
                  <a:lnTo>
                    <a:pt x="840487" y="85186"/>
                  </a:lnTo>
                  <a:lnTo>
                    <a:pt x="840487" y="0"/>
                  </a:lnTo>
                  <a:lnTo>
                    <a:pt x="0" y="0"/>
                  </a:lnTo>
                  <a:lnTo>
                    <a:pt x="0" y="85186"/>
                  </a:lnTo>
                  <a:close/>
                </a:path>
              </a:pathLst>
            </a:custGeom>
            <a:ln w="258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5885" y="3885437"/>
              <a:ext cx="530860" cy="83820"/>
            </a:xfrm>
            <a:custGeom>
              <a:avLst/>
              <a:gdLst/>
              <a:ahLst/>
              <a:cxnLst/>
              <a:rect l="l" t="t" r="r" b="b"/>
              <a:pathLst>
                <a:path w="530860" h="83820">
                  <a:moveTo>
                    <a:pt x="530271" y="0"/>
                  </a:moveTo>
                  <a:lnTo>
                    <a:pt x="0" y="0"/>
                  </a:lnTo>
                  <a:lnTo>
                    <a:pt x="0" y="83665"/>
                  </a:lnTo>
                  <a:lnTo>
                    <a:pt x="530271" y="83665"/>
                  </a:lnTo>
                  <a:lnTo>
                    <a:pt x="5302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75885" y="3885437"/>
              <a:ext cx="530860" cy="83820"/>
            </a:xfrm>
            <a:custGeom>
              <a:avLst/>
              <a:gdLst/>
              <a:ahLst/>
              <a:cxnLst/>
              <a:rect l="l" t="t" r="r" b="b"/>
              <a:pathLst>
                <a:path w="530860" h="83820">
                  <a:moveTo>
                    <a:pt x="0" y="83665"/>
                  </a:moveTo>
                  <a:lnTo>
                    <a:pt x="530271" y="83665"/>
                  </a:lnTo>
                  <a:lnTo>
                    <a:pt x="530271" y="0"/>
                  </a:lnTo>
                  <a:lnTo>
                    <a:pt x="0" y="0"/>
                  </a:lnTo>
                  <a:lnTo>
                    <a:pt x="0" y="83665"/>
                  </a:lnTo>
                  <a:close/>
                </a:path>
              </a:pathLst>
            </a:custGeom>
            <a:ln w="2586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17146" y="4499998"/>
              <a:ext cx="530860" cy="83820"/>
            </a:xfrm>
            <a:custGeom>
              <a:avLst/>
              <a:gdLst/>
              <a:ahLst/>
              <a:cxnLst/>
              <a:rect l="l" t="t" r="r" b="b"/>
              <a:pathLst>
                <a:path w="530860" h="83820">
                  <a:moveTo>
                    <a:pt x="530271" y="0"/>
                  </a:moveTo>
                  <a:lnTo>
                    <a:pt x="0" y="0"/>
                  </a:lnTo>
                  <a:lnTo>
                    <a:pt x="0" y="83665"/>
                  </a:lnTo>
                  <a:lnTo>
                    <a:pt x="530271" y="83665"/>
                  </a:lnTo>
                  <a:lnTo>
                    <a:pt x="5302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17146" y="4499998"/>
              <a:ext cx="530860" cy="83820"/>
            </a:xfrm>
            <a:custGeom>
              <a:avLst/>
              <a:gdLst/>
              <a:ahLst/>
              <a:cxnLst/>
              <a:rect l="l" t="t" r="r" b="b"/>
              <a:pathLst>
                <a:path w="530860" h="83820">
                  <a:moveTo>
                    <a:pt x="0" y="83665"/>
                  </a:moveTo>
                  <a:lnTo>
                    <a:pt x="530271" y="83665"/>
                  </a:lnTo>
                  <a:lnTo>
                    <a:pt x="530271" y="0"/>
                  </a:lnTo>
                  <a:lnTo>
                    <a:pt x="0" y="0"/>
                  </a:lnTo>
                  <a:lnTo>
                    <a:pt x="0" y="83665"/>
                  </a:lnTo>
                  <a:close/>
                </a:path>
              </a:pathLst>
            </a:custGeom>
            <a:ln w="2586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1033" y="4194238"/>
              <a:ext cx="528955" cy="82550"/>
            </a:xfrm>
            <a:custGeom>
              <a:avLst/>
              <a:gdLst/>
              <a:ahLst/>
              <a:cxnLst/>
              <a:rect l="l" t="t" r="r" b="b"/>
              <a:pathLst>
                <a:path w="528954" h="82550">
                  <a:moveTo>
                    <a:pt x="528742" y="0"/>
                  </a:moveTo>
                  <a:lnTo>
                    <a:pt x="0" y="0"/>
                  </a:lnTo>
                  <a:lnTo>
                    <a:pt x="0" y="82144"/>
                  </a:lnTo>
                  <a:lnTo>
                    <a:pt x="528742" y="82144"/>
                  </a:lnTo>
                  <a:lnTo>
                    <a:pt x="52874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11033" y="4194238"/>
              <a:ext cx="528955" cy="82550"/>
            </a:xfrm>
            <a:custGeom>
              <a:avLst/>
              <a:gdLst/>
              <a:ahLst/>
              <a:cxnLst/>
              <a:rect l="l" t="t" r="r" b="b"/>
              <a:pathLst>
                <a:path w="528954" h="82550">
                  <a:moveTo>
                    <a:pt x="0" y="82144"/>
                  </a:moveTo>
                  <a:lnTo>
                    <a:pt x="528742" y="82144"/>
                  </a:lnTo>
                  <a:lnTo>
                    <a:pt x="528742" y="0"/>
                  </a:lnTo>
                  <a:lnTo>
                    <a:pt x="0" y="0"/>
                  </a:lnTo>
                  <a:lnTo>
                    <a:pt x="0" y="82144"/>
                  </a:lnTo>
                  <a:close/>
                </a:path>
              </a:pathLst>
            </a:custGeom>
            <a:ln w="2586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7776" y="987933"/>
            <a:ext cx="66167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r>
              <a:rPr sz="1800" spc="-5" dirty="0">
                <a:latin typeface="Arial"/>
                <a:cs typeface="Arial"/>
              </a:rPr>
              <a:t>Após cadastrar a pesquisa prévia clique no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ícone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	) </a:t>
            </a:r>
            <a:r>
              <a:rPr sz="1800" spc="-5" dirty="0">
                <a:latin typeface="Arial"/>
                <a:cs typeface="Arial"/>
              </a:rPr>
              <a:t>para  enviar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comprovante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orçamento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</a:t>
            </a:r>
            <a:r>
              <a:rPr sz="1800" spc="-5" dirty="0">
                <a:latin typeface="Arial"/>
                <a:cs typeface="Arial"/>
              </a:rPr>
              <a:t>. Caso </a:t>
            </a:r>
            <a:r>
              <a:rPr sz="1800" spc="-10" dirty="0">
                <a:latin typeface="Arial"/>
                <a:cs typeface="Arial"/>
              </a:rPr>
              <a:t>não  </a:t>
            </a:r>
            <a:r>
              <a:rPr sz="1800" spc="-5" dirty="0">
                <a:latin typeface="Arial"/>
                <a:cs typeface="Arial"/>
              </a:rPr>
              <a:t>haja comprovação, deve-se justificar e </a:t>
            </a:r>
            <a:r>
              <a:rPr sz="1800" spc="-10" dirty="0">
                <a:latin typeface="Arial"/>
                <a:cs typeface="Arial"/>
              </a:rPr>
              <a:t>anexar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arquivo.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32647" y="1042416"/>
            <a:ext cx="284988" cy="277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411" y="2133600"/>
            <a:ext cx="11189386" cy="3959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7776" y="987933"/>
            <a:ext cx="661670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r>
              <a:rPr lang="pt-BR" sz="2400" spc="-5" dirty="0">
                <a:solidFill>
                  <a:srgbClr val="FF0000"/>
                </a:solidFill>
                <a:latin typeface="Arial"/>
                <a:cs typeface="Arial"/>
              </a:rPr>
              <a:t>ATENÇÃO !</a:t>
            </a: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endParaRPr lang="pt-BR" sz="2400" spc="-5" dirty="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r>
              <a:rPr lang="pt-BR" sz="2400" spc="-5" dirty="0">
                <a:latin typeface="Arial"/>
                <a:cs typeface="Arial"/>
              </a:rPr>
              <a:t>No orçamento deve constar o carimbo da empresa com o CNPJ.</a:t>
            </a: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endParaRPr lang="pt-BR" sz="2400" spc="-5" dirty="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r>
              <a:rPr lang="pt-BR" sz="2400" spc="-5" dirty="0">
                <a:latin typeface="Arial"/>
                <a:cs typeface="Arial"/>
              </a:rPr>
              <a:t>Se for pela internet, deve ter elementos que comprove a veracidade do orçamento.</a:t>
            </a: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endParaRPr lang="pt-BR" sz="2400" spc="-5" dirty="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r>
              <a:rPr lang="pt-BR" sz="2400" spc="-5" dirty="0">
                <a:latin typeface="Arial"/>
                <a:cs typeface="Arial"/>
              </a:rPr>
              <a:t>Dados da empresa, razão social, endereço, CNPJ, nome da pessoa com quem está negociando e contato telefônico ou eletrônico.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60557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073" y="1080008"/>
            <a:ext cx="568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9665" marR="5080" indent="-1117600">
              <a:lnSpc>
                <a:spcPct val="100000"/>
              </a:lnSpc>
              <a:spcBef>
                <a:spcPts val="100"/>
              </a:spcBef>
              <a:tabLst>
                <a:tab pos="5599430" algn="l"/>
              </a:tabLst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ós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es</a:t>
            </a:r>
            <a:r>
              <a:rPr sz="1800" spc="-15" dirty="0">
                <a:latin typeface="Arial"/>
                <a:cs typeface="Arial"/>
              </a:rPr>
              <a:t>q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sas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</a:t>
            </a:r>
            <a:r>
              <a:rPr sz="1800" spc="-15" dirty="0">
                <a:latin typeface="Arial"/>
                <a:cs typeface="Arial"/>
              </a:rPr>
              <a:t>é</a:t>
            </a:r>
            <a:r>
              <a:rPr sz="1800" spc="-5" dirty="0">
                <a:latin typeface="Arial"/>
                <a:cs typeface="Arial"/>
              </a:rPr>
              <a:t>vi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q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í</a:t>
            </a:r>
            <a:r>
              <a:rPr sz="1800" spc="-5" dirty="0">
                <a:latin typeface="Arial"/>
                <a:cs typeface="Arial"/>
              </a:rPr>
              <a:t>co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	)  </a:t>
            </a:r>
            <a:r>
              <a:rPr sz="1800" spc="-5" dirty="0">
                <a:latin typeface="Arial"/>
                <a:cs typeface="Arial"/>
              </a:rPr>
              <a:t>para iniciar 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inclusão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dos</a:t>
            </a:r>
            <a:r>
              <a:rPr sz="1800" b="1" spc="10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itens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00930" y="1193186"/>
            <a:ext cx="153030" cy="123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727" y="1917192"/>
            <a:ext cx="11210544" cy="4018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4601" y="1151890"/>
            <a:ext cx="5624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Será </a:t>
            </a:r>
            <a:r>
              <a:rPr sz="1800" spc="-10" dirty="0">
                <a:latin typeface="Arial"/>
                <a:cs typeface="Arial"/>
              </a:rPr>
              <a:t>exibida </a:t>
            </a:r>
            <a:r>
              <a:rPr sz="1800" spc="-5" dirty="0">
                <a:latin typeface="Arial"/>
                <a:cs typeface="Arial"/>
              </a:rPr>
              <a:t>a tela </a:t>
            </a:r>
            <a:r>
              <a:rPr sz="1800" spc="-10" dirty="0">
                <a:latin typeface="Arial"/>
                <a:cs typeface="Arial"/>
              </a:rPr>
              <a:t>abaixo. </a:t>
            </a:r>
            <a:r>
              <a:rPr sz="1800" spc="-5" dirty="0">
                <a:latin typeface="Arial"/>
                <a:cs typeface="Arial"/>
              </a:rPr>
              <a:t>Clique em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Novo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incluir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um item </a:t>
            </a:r>
            <a:r>
              <a:rPr sz="1800" dirty="0">
                <a:latin typeface="Arial"/>
                <a:cs typeface="Arial"/>
              </a:rPr>
              <a:t>da </a:t>
            </a:r>
            <a:r>
              <a:rPr sz="1800" spc="-5" dirty="0">
                <a:latin typeface="Arial"/>
                <a:cs typeface="Arial"/>
              </a:rPr>
              <a:t>nota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fiscal.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7763" y="2205227"/>
            <a:ext cx="11396472" cy="2772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00584"/>
            <a:ext cx="9518142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123" y="212293"/>
            <a:ext cx="662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Prestação </a:t>
            </a:r>
            <a:r>
              <a:rPr spc="-5" dirty="0"/>
              <a:t>de Contas do </a:t>
            </a:r>
            <a:r>
              <a:rPr spc="-10" dirty="0"/>
              <a:t>PDDE</a:t>
            </a:r>
            <a:r>
              <a:rPr spc="50" dirty="0"/>
              <a:t> </a:t>
            </a:r>
            <a:r>
              <a:rPr spc="-5" dirty="0"/>
              <a:t>Paulista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6463" y="1366519"/>
            <a:ext cx="6094730" cy="3585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A9344"/>
                </a:solidFill>
                <a:latin typeface="Arial"/>
                <a:cs typeface="Arial"/>
              </a:rPr>
              <a:t>Documentação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193675" marR="913130" indent="-181610">
              <a:lnSpc>
                <a:spcPct val="100000"/>
              </a:lnSpc>
              <a:buSzPct val="130000"/>
              <a:buChar char="•"/>
              <a:tabLst>
                <a:tab pos="194310" algn="l"/>
              </a:tabLst>
            </a:pPr>
            <a:r>
              <a:rPr sz="2000" spc="-5" dirty="0">
                <a:latin typeface="Arial"/>
                <a:cs typeface="Arial"/>
              </a:rPr>
              <a:t>Ata </a:t>
            </a:r>
            <a:r>
              <a:rPr sz="2000" dirty="0">
                <a:latin typeface="Arial"/>
                <a:cs typeface="Arial"/>
              </a:rPr>
              <a:t>de destinação dos recursos ou Plano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 Aplicação Financeira –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PAF;</a:t>
            </a:r>
            <a:endParaRPr sz="20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Demonstrativo de execução de receita 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despesa;</a:t>
            </a:r>
            <a:endParaRPr sz="20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Parecer do Conselho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Fiscal;</a:t>
            </a:r>
            <a:endParaRPr sz="20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Extratos bancários da(s) conta(s)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corrente(s);</a:t>
            </a:r>
            <a:endParaRPr sz="20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spc="-5" dirty="0">
                <a:latin typeface="Arial"/>
                <a:cs typeface="Arial"/>
              </a:rPr>
              <a:t>Extratos </a:t>
            </a:r>
            <a:r>
              <a:rPr sz="2000" dirty="0">
                <a:latin typeface="Arial"/>
                <a:cs typeface="Arial"/>
              </a:rPr>
              <a:t>bancários da(s) conta(s) de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aplicação(ões);</a:t>
            </a:r>
            <a:endParaRPr sz="20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205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Consolidação das pesquisas de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preço;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9790" y="1025144"/>
            <a:ext cx="5392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Preencha as informações </a:t>
            </a:r>
            <a:r>
              <a:rPr sz="1800" spc="-10" dirty="0">
                <a:latin typeface="Arial"/>
                <a:cs typeface="Arial"/>
              </a:rPr>
              <a:t>abaixo </a:t>
            </a:r>
            <a:r>
              <a:rPr sz="1800" spc="-5" dirty="0">
                <a:latin typeface="Arial"/>
                <a:cs typeface="Arial"/>
              </a:rPr>
              <a:t>e clique em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Salvar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20" y="1629155"/>
            <a:ext cx="8595360" cy="470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8061" y="913333"/>
            <a:ext cx="20567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Pesquisa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</a:t>
            </a:r>
            <a:r>
              <a:rPr sz="1800" b="1" spc="-6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Preço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1177" y="1462532"/>
            <a:ext cx="175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no ícone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1767" y="1462532"/>
            <a:ext cx="3569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</a:t>
            </a:r>
            <a:r>
              <a:rPr sz="1800" spc="-10" dirty="0">
                <a:latin typeface="Arial"/>
                <a:cs typeface="Arial"/>
              </a:rPr>
              <a:t>baixar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pesquisa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</a:t>
            </a:r>
            <a:r>
              <a:rPr sz="1800" b="1" spc="40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preço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0150" y="1736852"/>
            <a:ext cx="2171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emitida pelo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sistema.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7488" y="1484375"/>
            <a:ext cx="256032" cy="25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091" y="2237232"/>
            <a:ext cx="10719816" cy="3854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0" y="1424177"/>
            <a:ext cx="8305800" cy="4214623"/>
            <a:chOff x="2612135" y="1476755"/>
            <a:chExt cx="6967855" cy="4699000"/>
          </a:xfrm>
        </p:grpSpPr>
        <p:sp>
          <p:nvSpPr>
            <p:cNvPr id="3" name="object 3"/>
            <p:cNvSpPr/>
            <p:nvPr/>
          </p:nvSpPr>
          <p:spPr>
            <a:xfrm>
              <a:off x="2667302" y="1577926"/>
              <a:ext cx="6863969" cy="4430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16707" y="1481327"/>
              <a:ext cx="6958965" cy="4689475"/>
            </a:xfrm>
            <a:custGeom>
              <a:avLst/>
              <a:gdLst/>
              <a:ahLst/>
              <a:cxnLst/>
              <a:rect l="l" t="t" r="r" b="b"/>
              <a:pathLst>
                <a:path w="6958965" h="4689475">
                  <a:moveTo>
                    <a:pt x="0" y="4689348"/>
                  </a:moveTo>
                  <a:lnTo>
                    <a:pt x="6958583" y="4689348"/>
                  </a:lnTo>
                  <a:lnTo>
                    <a:pt x="6958583" y="0"/>
                  </a:lnTo>
                  <a:lnTo>
                    <a:pt x="0" y="0"/>
                  </a:lnTo>
                  <a:lnTo>
                    <a:pt x="0" y="46893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44259" y="953770"/>
            <a:ext cx="63807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Documento referente a </a:t>
            </a:r>
            <a:r>
              <a:rPr sz="2400" b="1" spc="-5" dirty="0">
                <a:solidFill>
                  <a:srgbClr val="459AD5"/>
                </a:solidFill>
                <a:latin typeface="Arial"/>
                <a:cs typeface="Arial"/>
              </a:rPr>
              <a:t>pesquisa </a:t>
            </a:r>
            <a:r>
              <a:rPr sz="2400" b="1" dirty="0">
                <a:solidFill>
                  <a:srgbClr val="459AD5"/>
                </a:solidFill>
                <a:latin typeface="Arial"/>
                <a:cs typeface="Arial"/>
              </a:rPr>
              <a:t>de</a:t>
            </a:r>
            <a:r>
              <a:rPr sz="2400" b="1" spc="1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59AD5"/>
                </a:solidFill>
                <a:latin typeface="Arial"/>
                <a:cs typeface="Arial"/>
              </a:rPr>
              <a:t>preço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213A8B-9A55-4BFC-947B-617EE49587F9}"/>
              </a:ext>
            </a:extLst>
          </p:cNvPr>
          <p:cNvSpPr txBox="1"/>
          <p:nvPr/>
        </p:nvSpPr>
        <p:spPr>
          <a:xfrm>
            <a:off x="558190" y="5752907"/>
            <a:ext cx="1094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Imprimir o documento, datar e colher as assinaturas antes de digitalizar.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5176" y="1196085"/>
            <a:ext cx="1751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no ícone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9545" y="1196085"/>
            <a:ext cx="439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enviar 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pesquisa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prévia</a:t>
            </a:r>
            <a:r>
              <a:rPr sz="1800" b="1" spc="6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assinada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2133600"/>
            <a:ext cx="11049000" cy="3299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8086" y="1280087"/>
            <a:ext cx="124275" cy="123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1541" y="1237869"/>
            <a:ext cx="1751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no ícone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18124" y="1237869"/>
            <a:ext cx="287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anexar 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</a:t>
            </a:r>
            <a:r>
              <a:rPr sz="1800" b="1" spc="-2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1395" y="1845564"/>
            <a:ext cx="11189208" cy="395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0011" y="1295400"/>
            <a:ext cx="208787" cy="19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B1CE23-0E49-499F-9915-570BBF8A327E}"/>
              </a:ext>
            </a:extLst>
          </p:cNvPr>
          <p:cNvSpPr txBox="1"/>
          <p:nvPr/>
        </p:nvSpPr>
        <p:spPr>
          <a:xfrm>
            <a:off x="558190" y="953262"/>
            <a:ext cx="1087181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Observação:</a:t>
            </a:r>
          </a:p>
          <a:p>
            <a:endParaRPr lang="pt-BR" dirty="0"/>
          </a:p>
          <a:p>
            <a:r>
              <a:rPr lang="pt-BR" sz="2800" dirty="0"/>
              <a:t>Antes de digitalizar e anexar a nota fiscal verificar se está com o carimbo de “atesto o recebimento dos materiais/serviço” devidamente datado e assinado e o carimbo de identificação da verba. </a:t>
            </a:r>
          </a:p>
          <a:p>
            <a:endParaRPr lang="pt-BR" sz="2800" dirty="0"/>
          </a:p>
          <a:p>
            <a:r>
              <a:rPr lang="pt-BR" sz="2800" dirty="0"/>
              <a:t>Digitalizar a Nota fiscal junto com as guias de impostos, as consultas do Sintegra, Receita Federal e simples nacional. Tudo em um único arquivo PDF.</a:t>
            </a:r>
          </a:p>
        </p:txBody>
      </p:sp>
    </p:spTree>
    <p:extLst>
      <p:ext uri="{BB962C8B-B14F-4D97-AF65-F5344CB8AC3E}">
        <p14:creationId xmlns:p14="http://schemas.microsoft.com/office/powerpoint/2010/main" val="3182305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9661" y="949578"/>
            <a:ext cx="7391400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95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Saldo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Nesta aba, é possível realizar 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reprogramação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dos saldos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houver.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2350" y="2554511"/>
            <a:ext cx="7896662" cy="3759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130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Sa</a:t>
            </a:r>
            <a:r>
              <a:rPr dirty="0">
                <a:latin typeface="Verdana"/>
                <a:cs typeface="Verdana"/>
              </a:rPr>
              <a:t>l</a:t>
            </a:r>
            <a:r>
              <a:rPr spc="-10" dirty="0">
                <a:latin typeface="Verdana"/>
                <a:cs typeface="Verdana"/>
              </a:rPr>
              <a:t>do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8045" y="969645"/>
            <a:ext cx="8915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Extrato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Bancário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Nesta </a:t>
            </a:r>
            <a:r>
              <a:rPr sz="1800" spc="-10" dirty="0">
                <a:latin typeface="Arial"/>
                <a:cs typeface="Arial"/>
              </a:rPr>
              <a:t>aba,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sistema permitirá </a:t>
            </a:r>
            <a:r>
              <a:rPr sz="1800" spc="-10" dirty="0">
                <a:latin typeface="Arial"/>
                <a:cs typeface="Arial"/>
              </a:rPr>
              <a:t>que </a:t>
            </a:r>
            <a:r>
              <a:rPr sz="1800" spc="-5" dirty="0">
                <a:latin typeface="Arial"/>
                <a:cs typeface="Arial"/>
              </a:rPr>
              <a:t>sejam </a:t>
            </a:r>
            <a:r>
              <a:rPr sz="1800" spc="-10" dirty="0">
                <a:latin typeface="Arial"/>
                <a:cs typeface="Arial"/>
              </a:rPr>
              <a:t>lançados </a:t>
            </a:r>
            <a:r>
              <a:rPr sz="1800" spc="-5" dirty="0">
                <a:latin typeface="Arial"/>
                <a:cs typeface="Arial"/>
              </a:rPr>
              <a:t>os extratos </a:t>
            </a:r>
            <a:r>
              <a:rPr sz="1800" spc="-10" dirty="0">
                <a:latin typeface="Arial"/>
                <a:cs typeface="Arial"/>
              </a:rPr>
              <a:t>bancários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informado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saldo atual em conta. Clique em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Novo </a:t>
            </a:r>
            <a:r>
              <a:rPr sz="1800" spc="-5" dirty="0">
                <a:latin typeface="Arial"/>
                <a:cs typeface="Arial"/>
              </a:rPr>
              <a:t>para informar 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saldo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da</a:t>
            </a:r>
            <a:r>
              <a:rPr sz="1800" b="1" spc="13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conta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1760" y="2330195"/>
            <a:ext cx="6888480" cy="367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333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Extrato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bancário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0602" y="1093723"/>
            <a:ext cx="4593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Preencha as informações e clique em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Salvar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9771" y="1760220"/>
            <a:ext cx="5172456" cy="4315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8190" y="219913"/>
            <a:ext cx="333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Extrato</a:t>
            </a:r>
            <a:r>
              <a:rPr sz="2800" b="1" spc="-20" dirty="0">
                <a:latin typeface="Verdana"/>
                <a:cs typeface="Verdana"/>
              </a:rPr>
              <a:t> </a:t>
            </a:r>
            <a:r>
              <a:rPr sz="2800" b="1" spc="-10" dirty="0">
                <a:latin typeface="Verdana"/>
                <a:cs typeface="Verdana"/>
              </a:rPr>
              <a:t>bancário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918794"/>
            <a:ext cx="1097279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406265" algn="l"/>
              </a:tabLst>
            </a:pPr>
            <a:r>
              <a:rPr sz="1800" spc="-5" dirty="0">
                <a:latin typeface="Arial"/>
                <a:cs typeface="Arial"/>
              </a:rPr>
              <a:t>Após informar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saldo, clique no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ícone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	) </a:t>
            </a:r>
            <a:r>
              <a:rPr sz="1800" spc="-5" dirty="0">
                <a:latin typeface="Arial"/>
                <a:cs typeface="Arial"/>
              </a:rPr>
              <a:t>para enviar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extrato bancário</a:t>
            </a:r>
            <a:r>
              <a:rPr sz="1800" spc="-5" dirty="0">
                <a:latin typeface="Arial"/>
                <a:cs typeface="Arial"/>
              </a:rPr>
              <a:t>, que comprova o saldo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informado.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76516" y="952500"/>
            <a:ext cx="359664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0800" y="1527175"/>
            <a:ext cx="6858000" cy="3571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333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Extrato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bancário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A8CACF-9143-4E6A-BEB6-4BD1D61011FC}"/>
              </a:ext>
            </a:extLst>
          </p:cNvPr>
          <p:cNvSpPr txBox="1"/>
          <p:nvPr/>
        </p:nvSpPr>
        <p:spPr>
          <a:xfrm>
            <a:off x="685800" y="5132299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Digitalizar o extrato do ano todo em um único arquivo em PDF. </a:t>
            </a:r>
          </a:p>
          <a:p>
            <a:r>
              <a:rPr lang="pt-BR" dirty="0"/>
              <a:t>Um arquivo para conta corrente e outro para o rendimento.</a:t>
            </a:r>
          </a:p>
          <a:p>
            <a:r>
              <a:rPr lang="pt-BR" dirty="0"/>
              <a:t>Não tirar extrato de dezembro antes do encerramento do mês. Extrato de dezembro retira em janeiro de 2021.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00584"/>
            <a:ext cx="9518142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123" y="212293"/>
            <a:ext cx="662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Prestação </a:t>
            </a:r>
            <a:r>
              <a:rPr spc="-5" dirty="0"/>
              <a:t>de Contas do </a:t>
            </a:r>
            <a:r>
              <a:rPr spc="-10" dirty="0"/>
              <a:t>PDDE</a:t>
            </a:r>
            <a:r>
              <a:rPr spc="50" dirty="0"/>
              <a:t> </a:t>
            </a:r>
            <a:r>
              <a:rPr spc="-5" dirty="0"/>
              <a:t>Paulista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8726" y="1367958"/>
            <a:ext cx="6262370" cy="352044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R="4228465" algn="ctr">
              <a:lnSpc>
                <a:spcPct val="100000"/>
              </a:lnSpc>
              <a:spcBef>
                <a:spcPts val="715"/>
              </a:spcBef>
            </a:pPr>
            <a:r>
              <a:rPr sz="2200" b="1" spc="-5" dirty="0">
                <a:solidFill>
                  <a:srgbClr val="0A9344"/>
                </a:solidFill>
                <a:latin typeface="Arial"/>
                <a:cs typeface="Arial"/>
              </a:rPr>
              <a:t>Documentação</a:t>
            </a:r>
            <a:endParaRPr sz="2200" dirty="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335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Comprovantes das despesas e guias de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recolhimento</a:t>
            </a:r>
          </a:p>
          <a:p>
            <a:pPr marR="429577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dos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impostos;</a:t>
            </a:r>
          </a:p>
          <a:p>
            <a:pPr marL="193675" indent="-181610">
              <a:lnSpc>
                <a:spcPct val="100000"/>
              </a:lnSpc>
              <a:spcBef>
                <a:spcPts val="1205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Comprovantes de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pagamentos;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highlight>
                  <a:srgbClr val="FFFF00"/>
                </a:highlight>
                <a:latin typeface="Arial"/>
                <a:cs typeface="Arial"/>
              </a:rPr>
              <a:t>Pesquisa no Simples</a:t>
            </a:r>
            <a:r>
              <a:rPr sz="2000" spc="-4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FFFF00"/>
                </a:highlight>
                <a:latin typeface="Arial"/>
                <a:cs typeface="Arial"/>
              </a:rPr>
              <a:t>Nacional</a:t>
            </a:r>
            <a:r>
              <a:rPr sz="2000" dirty="0">
                <a:latin typeface="Arial"/>
                <a:cs typeface="Arial"/>
              </a:rPr>
              <a:t>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Relação de bens adquiridos ou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produzidos;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spc="-45" dirty="0">
                <a:latin typeface="Arial"/>
                <a:cs typeface="Arial"/>
              </a:rPr>
              <a:t>Termo </a:t>
            </a:r>
            <a:r>
              <a:rPr sz="2000" dirty="0">
                <a:latin typeface="Arial"/>
                <a:cs typeface="Arial"/>
              </a:rPr>
              <a:t>de doação de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bens;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Comprovante de devolução de recursos (caso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haja);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2973" y="863853"/>
            <a:ext cx="576516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Documentos assinados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Para obter alguns dos documentos </a:t>
            </a:r>
            <a:r>
              <a:rPr sz="1800" spc="-10" dirty="0">
                <a:latin typeface="Arial"/>
                <a:cs typeface="Arial"/>
              </a:rPr>
              <a:t>exigidos </a:t>
            </a:r>
            <a:r>
              <a:rPr sz="1800" spc="-5" dirty="0">
                <a:latin typeface="Arial"/>
                <a:cs typeface="Arial"/>
              </a:rPr>
              <a:t>clique sobre  o nome do documento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3451" y="2636519"/>
            <a:ext cx="7245095" cy="3630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527075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4608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Documentos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assinados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1746" y="1057097"/>
            <a:ext cx="55797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na aba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documentos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Assinados </a:t>
            </a:r>
            <a:r>
              <a:rPr sz="1800" spc="-5" dirty="0">
                <a:latin typeface="Arial"/>
                <a:cs typeface="Arial"/>
              </a:rPr>
              <a:t>para enviar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documentos </a:t>
            </a:r>
            <a:r>
              <a:rPr sz="1800" spc="-10" dirty="0">
                <a:latin typeface="Arial"/>
                <a:cs typeface="Arial"/>
              </a:rPr>
              <a:t>exigidos </a:t>
            </a:r>
            <a:r>
              <a:rPr sz="1800" spc="-5" dirty="0">
                <a:latin typeface="Arial"/>
                <a:cs typeface="Arial"/>
              </a:rPr>
              <a:t>na prestação de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3332" y="1994916"/>
            <a:ext cx="9157716" cy="422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527075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4608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Documentos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assinados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24955"/>
            <a:ext cx="6134862" cy="85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37236"/>
            <a:ext cx="383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Enviar para</a:t>
            </a:r>
            <a:r>
              <a:rPr spc="-35" dirty="0"/>
              <a:t> </a:t>
            </a:r>
            <a:r>
              <a:rPr spc="-5" dirty="0"/>
              <a:t>aprovação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85407" y="1474718"/>
            <a:ext cx="7916385" cy="4087882"/>
            <a:chOff x="1615439" y="1475232"/>
            <a:chExt cx="8961120" cy="4121150"/>
          </a:xfrm>
        </p:grpSpPr>
        <p:sp>
          <p:nvSpPr>
            <p:cNvPr id="5" name="object 5"/>
            <p:cNvSpPr/>
            <p:nvPr/>
          </p:nvSpPr>
          <p:spPr>
            <a:xfrm>
              <a:off x="1761466" y="1479804"/>
              <a:ext cx="8749899" cy="406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5439" y="1475232"/>
              <a:ext cx="8961120" cy="4121150"/>
            </a:xfrm>
            <a:custGeom>
              <a:avLst/>
              <a:gdLst/>
              <a:ahLst/>
              <a:cxnLst/>
              <a:rect l="l" t="t" r="r" b="b"/>
              <a:pathLst>
                <a:path w="8961120" h="4121150">
                  <a:moveTo>
                    <a:pt x="0" y="4120896"/>
                  </a:moveTo>
                  <a:lnTo>
                    <a:pt x="8961120" y="4120896"/>
                  </a:lnTo>
                  <a:lnTo>
                    <a:pt x="8961120" y="0"/>
                  </a:lnTo>
                  <a:lnTo>
                    <a:pt x="0" y="0"/>
                  </a:lnTo>
                  <a:lnTo>
                    <a:pt x="0" y="41208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26830" y="3374898"/>
              <a:ext cx="422275" cy="330835"/>
            </a:xfrm>
            <a:custGeom>
              <a:avLst/>
              <a:gdLst/>
              <a:ahLst/>
              <a:cxnLst/>
              <a:rect l="l" t="t" r="r" b="b"/>
              <a:pathLst>
                <a:path w="422275" h="330835">
                  <a:moveTo>
                    <a:pt x="0" y="55117"/>
                  </a:moveTo>
                  <a:lnTo>
                    <a:pt x="4325" y="33647"/>
                  </a:lnTo>
                  <a:lnTo>
                    <a:pt x="16129" y="16128"/>
                  </a:lnTo>
                  <a:lnTo>
                    <a:pt x="33647" y="4325"/>
                  </a:lnTo>
                  <a:lnTo>
                    <a:pt x="55118" y="0"/>
                  </a:lnTo>
                  <a:lnTo>
                    <a:pt x="367029" y="0"/>
                  </a:lnTo>
                  <a:lnTo>
                    <a:pt x="388500" y="4325"/>
                  </a:lnTo>
                  <a:lnTo>
                    <a:pt x="406019" y="16128"/>
                  </a:lnTo>
                  <a:lnTo>
                    <a:pt x="417822" y="33647"/>
                  </a:lnTo>
                  <a:lnTo>
                    <a:pt x="422148" y="55117"/>
                  </a:lnTo>
                  <a:lnTo>
                    <a:pt x="422148" y="275589"/>
                  </a:lnTo>
                  <a:lnTo>
                    <a:pt x="417822" y="297060"/>
                  </a:lnTo>
                  <a:lnTo>
                    <a:pt x="406019" y="314579"/>
                  </a:lnTo>
                  <a:lnTo>
                    <a:pt x="388500" y="326382"/>
                  </a:lnTo>
                  <a:lnTo>
                    <a:pt x="367029" y="330707"/>
                  </a:lnTo>
                  <a:lnTo>
                    <a:pt x="55118" y="330707"/>
                  </a:lnTo>
                  <a:lnTo>
                    <a:pt x="33647" y="326382"/>
                  </a:lnTo>
                  <a:lnTo>
                    <a:pt x="16129" y="314579"/>
                  </a:lnTo>
                  <a:lnTo>
                    <a:pt x="4325" y="297060"/>
                  </a:lnTo>
                  <a:lnTo>
                    <a:pt x="0" y="275589"/>
                  </a:lnTo>
                  <a:lnTo>
                    <a:pt x="0" y="55117"/>
                  </a:lnTo>
                  <a:close/>
                </a:path>
              </a:pathLst>
            </a:custGeom>
            <a:ln w="25908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92745" y="3207258"/>
              <a:ext cx="1245235" cy="661670"/>
            </a:xfrm>
            <a:custGeom>
              <a:avLst/>
              <a:gdLst/>
              <a:ahLst/>
              <a:cxnLst/>
              <a:rect l="l" t="t" r="r" b="b"/>
              <a:pathLst>
                <a:path w="1245234" h="661670">
                  <a:moveTo>
                    <a:pt x="914400" y="0"/>
                  </a:moveTo>
                  <a:lnTo>
                    <a:pt x="914400" y="165353"/>
                  </a:lnTo>
                  <a:lnTo>
                    <a:pt x="0" y="165353"/>
                  </a:lnTo>
                  <a:lnTo>
                    <a:pt x="0" y="496061"/>
                  </a:lnTo>
                  <a:lnTo>
                    <a:pt x="914400" y="496061"/>
                  </a:lnTo>
                  <a:lnTo>
                    <a:pt x="914400" y="661415"/>
                  </a:lnTo>
                  <a:lnTo>
                    <a:pt x="1245107" y="330707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92745" y="3207258"/>
              <a:ext cx="1245235" cy="661670"/>
            </a:xfrm>
            <a:custGeom>
              <a:avLst/>
              <a:gdLst/>
              <a:ahLst/>
              <a:cxnLst/>
              <a:rect l="l" t="t" r="r" b="b"/>
              <a:pathLst>
                <a:path w="1245234" h="661670">
                  <a:moveTo>
                    <a:pt x="0" y="165353"/>
                  </a:moveTo>
                  <a:lnTo>
                    <a:pt x="914400" y="165353"/>
                  </a:lnTo>
                  <a:lnTo>
                    <a:pt x="914400" y="0"/>
                  </a:lnTo>
                  <a:lnTo>
                    <a:pt x="1245107" y="330707"/>
                  </a:lnTo>
                  <a:lnTo>
                    <a:pt x="914400" y="661415"/>
                  </a:lnTo>
                  <a:lnTo>
                    <a:pt x="914400" y="496061"/>
                  </a:lnTo>
                  <a:lnTo>
                    <a:pt x="0" y="496061"/>
                  </a:lnTo>
                  <a:lnTo>
                    <a:pt x="0" y="165353"/>
                  </a:lnTo>
                  <a:close/>
                </a:path>
              </a:pathLst>
            </a:custGeom>
            <a:ln w="25908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90208" y="4332732"/>
            <a:ext cx="1245980" cy="923330"/>
          </a:xfrm>
          <a:prstGeom prst="rect">
            <a:avLst/>
          </a:prstGeom>
          <a:solidFill>
            <a:srgbClr val="FCEADA"/>
          </a:solidFill>
          <a:ln w="6096">
            <a:solidFill>
              <a:srgbClr val="F795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pt-BR" sz="80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rlito"/>
                <a:cs typeface="Carlito"/>
              </a:rPr>
              <a:t>Gerado </a:t>
            </a:r>
            <a:r>
              <a:rPr sz="1400" spc="-5" dirty="0" err="1">
                <a:latin typeface="Carlito"/>
                <a:cs typeface="Carlito"/>
              </a:rPr>
              <a:t>pelo</a:t>
            </a:r>
            <a:r>
              <a:rPr sz="1400" spc="10" dirty="0">
                <a:latin typeface="Carlito"/>
                <a:cs typeface="Carlito"/>
              </a:rPr>
              <a:t> </a:t>
            </a:r>
            <a:r>
              <a:rPr sz="1400" spc="-5" dirty="0" err="1">
                <a:latin typeface="Carlito"/>
                <a:cs typeface="Carlito"/>
              </a:rPr>
              <a:t>sistema</a:t>
            </a:r>
            <a:endParaRPr lang="pt-BR" sz="1400" spc="-5" dirty="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endParaRPr lang="pt-BR" sz="800" spc="-5" dirty="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endParaRPr sz="800" dirty="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28646" y="3829811"/>
            <a:ext cx="1752600" cy="1053465"/>
          </a:xfrm>
          <a:custGeom>
            <a:avLst/>
            <a:gdLst/>
            <a:ahLst/>
            <a:cxnLst/>
            <a:rect l="l" t="t" r="r" b="b"/>
            <a:pathLst>
              <a:path w="1752600" h="1053464">
                <a:moveTo>
                  <a:pt x="673722" y="38100"/>
                </a:moveTo>
                <a:lnTo>
                  <a:pt x="661022" y="31750"/>
                </a:lnTo>
                <a:lnTo>
                  <a:pt x="597535" y="0"/>
                </a:lnTo>
                <a:lnTo>
                  <a:pt x="597535" y="31750"/>
                </a:lnTo>
                <a:lnTo>
                  <a:pt x="2794" y="31750"/>
                </a:lnTo>
                <a:lnTo>
                  <a:pt x="0" y="34544"/>
                </a:lnTo>
                <a:lnTo>
                  <a:pt x="0" y="501269"/>
                </a:lnTo>
                <a:lnTo>
                  <a:pt x="12700" y="501269"/>
                </a:lnTo>
                <a:lnTo>
                  <a:pt x="12700" y="44450"/>
                </a:lnTo>
                <a:lnTo>
                  <a:pt x="597535" y="44450"/>
                </a:lnTo>
                <a:lnTo>
                  <a:pt x="597535" y="76200"/>
                </a:lnTo>
                <a:lnTo>
                  <a:pt x="661022" y="44450"/>
                </a:lnTo>
                <a:lnTo>
                  <a:pt x="673722" y="38100"/>
                </a:lnTo>
                <a:close/>
              </a:path>
              <a:path w="1752600" h="1053464">
                <a:moveTo>
                  <a:pt x="1752600" y="914400"/>
                </a:moveTo>
                <a:lnTo>
                  <a:pt x="1739900" y="908050"/>
                </a:lnTo>
                <a:lnTo>
                  <a:pt x="1676400" y="876300"/>
                </a:lnTo>
                <a:lnTo>
                  <a:pt x="1676400" y="908050"/>
                </a:lnTo>
                <a:lnTo>
                  <a:pt x="1181735" y="908050"/>
                </a:lnTo>
                <a:lnTo>
                  <a:pt x="1178814" y="910844"/>
                </a:lnTo>
                <a:lnTo>
                  <a:pt x="1178814" y="1040638"/>
                </a:lnTo>
                <a:lnTo>
                  <a:pt x="907034" y="1040638"/>
                </a:lnTo>
                <a:lnTo>
                  <a:pt x="907034" y="1053338"/>
                </a:lnTo>
                <a:lnTo>
                  <a:pt x="1188720" y="1053338"/>
                </a:lnTo>
                <a:lnTo>
                  <a:pt x="1191514" y="1050544"/>
                </a:lnTo>
                <a:lnTo>
                  <a:pt x="1191514" y="1046988"/>
                </a:lnTo>
                <a:lnTo>
                  <a:pt x="1191514" y="1040638"/>
                </a:lnTo>
                <a:lnTo>
                  <a:pt x="1191514" y="920750"/>
                </a:lnTo>
                <a:lnTo>
                  <a:pt x="1676400" y="920750"/>
                </a:lnTo>
                <a:lnTo>
                  <a:pt x="1676400" y="952500"/>
                </a:lnTo>
                <a:lnTo>
                  <a:pt x="1739900" y="920750"/>
                </a:lnTo>
                <a:lnTo>
                  <a:pt x="1752600" y="914400"/>
                </a:lnTo>
                <a:close/>
              </a:path>
              <a:path w="1752600" h="1053464">
                <a:moveTo>
                  <a:pt x="1752600" y="603504"/>
                </a:moveTo>
                <a:lnTo>
                  <a:pt x="1739900" y="597154"/>
                </a:lnTo>
                <a:lnTo>
                  <a:pt x="1676400" y="565404"/>
                </a:lnTo>
                <a:lnTo>
                  <a:pt x="1676400" y="597154"/>
                </a:lnTo>
                <a:lnTo>
                  <a:pt x="1126109" y="597154"/>
                </a:lnTo>
                <a:lnTo>
                  <a:pt x="1123188" y="599948"/>
                </a:lnTo>
                <a:lnTo>
                  <a:pt x="1123188" y="908050"/>
                </a:lnTo>
                <a:lnTo>
                  <a:pt x="907034" y="908050"/>
                </a:lnTo>
                <a:lnTo>
                  <a:pt x="907034" y="920750"/>
                </a:lnTo>
                <a:lnTo>
                  <a:pt x="1133094" y="920750"/>
                </a:lnTo>
                <a:lnTo>
                  <a:pt x="1135888" y="917829"/>
                </a:lnTo>
                <a:lnTo>
                  <a:pt x="1135888" y="914400"/>
                </a:lnTo>
                <a:lnTo>
                  <a:pt x="1135888" y="908050"/>
                </a:lnTo>
                <a:lnTo>
                  <a:pt x="1135888" y="609854"/>
                </a:lnTo>
                <a:lnTo>
                  <a:pt x="1676400" y="609854"/>
                </a:lnTo>
                <a:lnTo>
                  <a:pt x="1676400" y="641604"/>
                </a:lnTo>
                <a:lnTo>
                  <a:pt x="1739900" y="609854"/>
                </a:lnTo>
                <a:lnTo>
                  <a:pt x="1752600" y="603504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81471" y="896111"/>
            <a:ext cx="414527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4121" y="950467"/>
            <a:ext cx="1751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no ícone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04255" y="950467"/>
            <a:ext cx="275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enviar 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documento.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892302"/>
            <a:ext cx="10820400" cy="5860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pt-BR" sz="2800" dirty="0">
              <a:highlight>
                <a:srgbClr val="FFFF00"/>
              </a:highlight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pt-BR" sz="2800" dirty="0">
              <a:highlight>
                <a:srgbClr val="FFFF00"/>
              </a:highlight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pt-BR" sz="2800" dirty="0">
                <a:highlight>
                  <a:srgbClr val="FFFF00"/>
                </a:highlight>
                <a:latin typeface="Arial"/>
                <a:cs typeface="Arial"/>
              </a:rPr>
              <a:t>Atenção !!</a:t>
            </a:r>
          </a:p>
          <a:p>
            <a:pPr>
              <a:lnSpc>
                <a:spcPct val="100000"/>
              </a:lnSpc>
            </a:pPr>
            <a:endParaRPr lang="pt-BR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pt-BR" sz="2400" dirty="0">
                <a:latin typeface="Arial"/>
                <a:cs typeface="Arial"/>
              </a:rPr>
              <a:t>Todos esses documentos devem estar devidamente assinados e datados antes de ser enviado pelo sistema. </a:t>
            </a:r>
          </a:p>
          <a:p>
            <a:pPr>
              <a:lnSpc>
                <a:spcPct val="100000"/>
              </a:lnSpc>
            </a:pPr>
            <a:endParaRPr lang="pt-BR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pt-BR" sz="2400" dirty="0">
                <a:latin typeface="Arial"/>
                <a:cs typeface="Arial"/>
              </a:rPr>
              <a:t>A ATA DE DESTINAÇÃO DO RECURSO deve ter data anterior ao inicio dos gastos.</a:t>
            </a:r>
          </a:p>
          <a:p>
            <a:pPr>
              <a:lnSpc>
                <a:spcPct val="100000"/>
              </a:lnSpc>
            </a:pPr>
            <a:endParaRPr lang="pt-BR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pt-BR" sz="2400" dirty="0">
                <a:latin typeface="Arial"/>
                <a:cs typeface="Arial"/>
              </a:rPr>
              <a:t>O documento RELAÇÃO DE BENS deve estar assinado pelo Núcleo de Administração e Patrimônio antes de ser postado. Pegar assinatura direto com o responsável.</a:t>
            </a:r>
          </a:p>
          <a:p>
            <a:pPr>
              <a:lnSpc>
                <a:spcPct val="100000"/>
              </a:lnSpc>
            </a:pPr>
            <a:endParaRPr lang="pt-BR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pt-BR" sz="2000" dirty="0">
                <a:latin typeface="Arial"/>
                <a:cs typeface="Arial"/>
              </a:rPr>
              <a:t> </a:t>
            </a: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184" y="124955"/>
            <a:ext cx="6134862" cy="85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37236"/>
            <a:ext cx="383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Enviar para</a:t>
            </a:r>
            <a:r>
              <a:rPr spc="-35" dirty="0"/>
              <a:t> </a:t>
            </a:r>
            <a:r>
              <a:rPr spc="-5" dirty="0"/>
              <a:t>aprovação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9586" y="892302"/>
            <a:ext cx="5257800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Enviar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para</a:t>
            </a:r>
            <a:r>
              <a:rPr sz="1800" b="1" spc="2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aprovação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Após concluir toda a prestação de contas clique em  </a:t>
            </a:r>
            <a:r>
              <a:rPr sz="1800" spc="-10" dirty="0">
                <a:latin typeface="Arial"/>
                <a:cs typeface="Arial"/>
              </a:rPr>
              <a:t>“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Enviar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Prestação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Contas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para</a:t>
            </a:r>
            <a:r>
              <a:rPr sz="1800" b="1" spc="-1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Aprovação</a:t>
            </a:r>
            <a:r>
              <a:rPr sz="1800" spc="-10" dirty="0">
                <a:latin typeface="Arial"/>
                <a:cs typeface="Arial"/>
              </a:rPr>
              <a:t>”.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94688" y="2493264"/>
            <a:ext cx="8610600" cy="3906520"/>
            <a:chOff x="1694688" y="2493264"/>
            <a:chExt cx="8610600" cy="3906520"/>
          </a:xfrm>
        </p:grpSpPr>
        <p:sp>
          <p:nvSpPr>
            <p:cNvPr id="4" name="object 4"/>
            <p:cNvSpPr/>
            <p:nvPr/>
          </p:nvSpPr>
          <p:spPr>
            <a:xfrm>
              <a:off x="1703832" y="2582843"/>
              <a:ext cx="8565488" cy="3807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99260" y="2497836"/>
              <a:ext cx="8601710" cy="3896995"/>
            </a:xfrm>
            <a:custGeom>
              <a:avLst/>
              <a:gdLst/>
              <a:ahLst/>
              <a:cxnLst/>
              <a:rect l="l" t="t" r="r" b="b"/>
              <a:pathLst>
                <a:path w="8601710" h="3896995">
                  <a:moveTo>
                    <a:pt x="0" y="3896867"/>
                  </a:moveTo>
                  <a:lnTo>
                    <a:pt x="8601456" y="3896867"/>
                  </a:lnTo>
                  <a:lnTo>
                    <a:pt x="8601456" y="0"/>
                  </a:lnTo>
                  <a:lnTo>
                    <a:pt x="0" y="0"/>
                  </a:lnTo>
                  <a:lnTo>
                    <a:pt x="0" y="38968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29184" y="124955"/>
            <a:ext cx="6134862" cy="852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37236"/>
            <a:ext cx="383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Enviar para</a:t>
            </a:r>
            <a:r>
              <a:rPr spc="-35" dirty="0"/>
              <a:t> </a:t>
            </a:r>
            <a:r>
              <a:rPr spc="-5" dirty="0"/>
              <a:t>aprovação</a:t>
            </a:r>
          </a:p>
        </p:txBody>
      </p:sp>
    </p:spTree>
    <p:extLst>
      <p:ext uri="{BB962C8B-B14F-4D97-AF65-F5344CB8AC3E}">
        <p14:creationId xmlns:p14="http://schemas.microsoft.com/office/powerpoint/2010/main" val="1875191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4911090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3839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Enviar para</a:t>
            </a:r>
            <a:r>
              <a:rPr spc="-20" dirty="0"/>
              <a:t> </a:t>
            </a:r>
            <a:r>
              <a:rPr spc="-5" dirty="0"/>
              <a:t>aprovação</a:t>
            </a:r>
          </a:p>
        </p:txBody>
      </p:sp>
      <p:sp>
        <p:nvSpPr>
          <p:cNvPr id="4" name="object 4"/>
          <p:cNvSpPr/>
          <p:nvPr/>
        </p:nvSpPr>
        <p:spPr>
          <a:xfrm>
            <a:off x="1488186" y="1125474"/>
            <a:ext cx="9093835" cy="3096895"/>
          </a:xfrm>
          <a:custGeom>
            <a:avLst/>
            <a:gdLst/>
            <a:ahLst/>
            <a:cxnLst/>
            <a:rect l="l" t="t" r="r" b="b"/>
            <a:pathLst>
              <a:path w="9093835" h="3096895">
                <a:moveTo>
                  <a:pt x="0" y="516127"/>
                </a:moveTo>
                <a:lnTo>
                  <a:pt x="2109" y="469158"/>
                </a:lnTo>
                <a:lnTo>
                  <a:pt x="8317" y="423369"/>
                </a:lnTo>
                <a:lnTo>
                  <a:pt x="18440" y="378942"/>
                </a:lnTo>
                <a:lnTo>
                  <a:pt x="32297" y="336059"/>
                </a:lnTo>
                <a:lnTo>
                  <a:pt x="49704" y="294902"/>
                </a:lnTo>
                <a:lnTo>
                  <a:pt x="70480" y="255655"/>
                </a:lnTo>
                <a:lnTo>
                  <a:pt x="94441" y="218500"/>
                </a:lnTo>
                <a:lnTo>
                  <a:pt x="121407" y="183618"/>
                </a:lnTo>
                <a:lnTo>
                  <a:pt x="151193" y="151193"/>
                </a:lnTo>
                <a:lnTo>
                  <a:pt x="183618" y="121407"/>
                </a:lnTo>
                <a:lnTo>
                  <a:pt x="218500" y="94441"/>
                </a:lnTo>
                <a:lnTo>
                  <a:pt x="255655" y="70480"/>
                </a:lnTo>
                <a:lnTo>
                  <a:pt x="294902" y="49704"/>
                </a:lnTo>
                <a:lnTo>
                  <a:pt x="336059" y="32297"/>
                </a:lnTo>
                <a:lnTo>
                  <a:pt x="378942" y="18440"/>
                </a:lnTo>
                <a:lnTo>
                  <a:pt x="423369" y="8317"/>
                </a:lnTo>
                <a:lnTo>
                  <a:pt x="469158" y="2109"/>
                </a:lnTo>
                <a:lnTo>
                  <a:pt x="516127" y="0"/>
                </a:lnTo>
                <a:lnTo>
                  <a:pt x="8577580" y="0"/>
                </a:lnTo>
                <a:lnTo>
                  <a:pt x="8624549" y="2109"/>
                </a:lnTo>
                <a:lnTo>
                  <a:pt x="8670338" y="8317"/>
                </a:lnTo>
                <a:lnTo>
                  <a:pt x="8714765" y="18440"/>
                </a:lnTo>
                <a:lnTo>
                  <a:pt x="8757648" y="32297"/>
                </a:lnTo>
                <a:lnTo>
                  <a:pt x="8798805" y="49704"/>
                </a:lnTo>
                <a:lnTo>
                  <a:pt x="8838052" y="70480"/>
                </a:lnTo>
                <a:lnTo>
                  <a:pt x="8875207" y="94441"/>
                </a:lnTo>
                <a:lnTo>
                  <a:pt x="8910089" y="121407"/>
                </a:lnTo>
                <a:lnTo>
                  <a:pt x="8942514" y="151193"/>
                </a:lnTo>
                <a:lnTo>
                  <a:pt x="8972300" y="183618"/>
                </a:lnTo>
                <a:lnTo>
                  <a:pt x="8999266" y="218500"/>
                </a:lnTo>
                <a:lnTo>
                  <a:pt x="9023227" y="255655"/>
                </a:lnTo>
                <a:lnTo>
                  <a:pt x="9044003" y="294902"/>
                </a:lnTo>
                <a:lnTo>
                  <a:pt x="9061410" y="336059"/>
                </a:lnTo>
                <a:lnTo>
                  <a:pt x="9075267" y="378942"/>
                </a:lnTo>
                <a:lnTo>
                  <a:pt x="9085390" y="423369"/>
                </a:lnTo>
                <a:lnTo>
                  <a:pt x="9091598" y="469158"/>
                </a:lnTo>
                <a:lnTo>
                  <a:pt x="9093708" y="516127"/>
                </a:lnTo>
                <a:lnTo>
                  <a:pt x="9093708" y="2580640"/>
                </a:lnTo>
                <a:lnTo>
                  <a:pt x="9091598" y="2627609"/>
                </a:lnTo>
                <a:lnTo>
                  <a:pt x="9085390" y="2673398"/>
                </a:lnTo>
                <a:lnTo>
                  <a:pt x="9075267" y="2717825"/>
                </a:lnTo>
                <a:lnTo>
                  <a:pt x="9061410" y="2760708"/>
                </a:lnTo>
                <a:lnTo>
                  <a:pt x="9044003" y="2801865"/>
                </a:lnTo>
                <a:lnTo>
                  <a:pt x="9023227" y="2841112"/>
                </a:lnTo>
                <a:lnTo>
                  <a:pt x="8999266" y="2878267"/>
                </a:lnTo>
                <a:lnTo>
                  <a:pt x="8972300" y="2913149"/>
                </a:lnTo>
                <a:lnTo>
                  <a:pt x="8942514" y="2945574"/>
                </a:lnTo>
                <a:lnTo>
                  <a:pt x="8910089" y="2975360"/>
                </a:lnTo>
                <a:lnTo>
                  <a:pt x="8875207" y="3002326"/>
                </a:lnTo>
                <a:lnTo>
                  <a:pt x="8838052" y="3026287"/>
                </a:lnTo>
                <a:lnTo>
                  <a:pt x="8798805" y="3047063"/>
                </a:lnTo>
                <a:lnTo>
                  <a:pt x="8757648" y="3064470"/>
                </a:lnTo>
                <a:lnTo>
                  <a:pt x="8714765" y="3078327"/>
                </a:lnTo>
                <a:lnTo>
                  <a:pt x="8670338" y="3088450"/>
                </a:lnTo>
                <a:lnTo>
                  <a:pt x="8624549" y="3094658"/>
                </a:lnTo>
                <a:lnTo>
                  <a:pt x="8577580" y="3096768"/>
                </a:lnTo>
                <a:lnTo>
                  <a:pt x="516127" y="3096768"/>
                </a:lnTo>
                <a:lnTo>
                  <a:pt x="469158" y="3094658"/>
                </a:lnTo>
                <a:lnTo>
                  <a:pt x="423369" y="3088450"/>
                </a:lnTo>
                <a:lnTo>
                  <a:pt x="378942" y="3078327"/>
                </a:lnTo>
                <a:lnTo>
                  <a:pt x="336059" y="3064470"/>
                </a:lnTo>
                <a:lnTo>
                  <a:pt x="294902" y="3047063"/>
                </a:lnTo>
                <a:lnTo>
                  <a:pt x="255655" y="3026287"/>
                </a:lnTo>
                <a:lnTo>
                  <a:pt x="218500" y="3002326"/>
                </a:lnTo>
                <a:lnTo>
                  <a:pt x="183618" y="2975360"/>
                </a:lnTo>
                <a:lnTo>
                  <a:pt x="151193" y="2945574"/>
                </a:lnTo>
                <a:lnTo>
                  <a:pt x="121407" y="2913149"/>
                </a:lnTo>
                <a:lnTo>
                  <a:pt x="94441" y="2878267"/>
                </a:lnTo>
                <a:lnTo>
                  <a:pt x="70480" y="2841112"/>
                </a:lnTo>
                <a:lnTo>
                  <a:pt x="49704" y="2801865"/>
                </a:lnTo>
                <a:lnTo>
                  <a:pt x="32297" y="2760708"/>
                </a:lnTo>
                <a:lnTo>
                  <a:pt x="18440" y="2717825"/>
                </a:lnTo>
                <a:lnTo>
                  <a:pt x="8317" y="2673398"/>
                </a:lnTo>
                <a:lnTo>
                  <a:pt x="2109" y="2627609"/>
                </a:lnTo>
                <a:lnTo>
                  <a:pt x="0" y="2580640"/>
                </a:lnTo>
                <a:lnTo>
                  <a:pt x="0" y="516127"/>
                </a:lnTo>
                <a:close/>
              </a:path>
            </a:pathLst>
          </a:custGeom>
          <a:ln w="380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02535" y="1441449"/>
            <a:ext cx="6529070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IMPORTANTE: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A Prestação de Contas somente poderá ser encaminhada para Diretoria  quando:</a:t>
            </a:r>
            <a:endParaRPr sz="1600">
              <a:latin typeface="Arial"/>
              <a:cs typeface="Arial"/>
            </a:endParaRPr>
          </a:p>
          <a:p>
            <a:pPr marL="12700" marR="48895">
              <a:lnSpc>
                <a:spcPct val="100000"/>
              </a:lnSpc>
              <a:buChar char="-"/>
              <a:tabLst>
                <a:tab pos="138430" algn="l"/>
              </a:tabLst>
            </a:pPr>
            <a:r>
              <a:rPr sz="1600" spc="-5" dirty="0">
                <a:latin typeface="Arial"/>
                <a:cs typeface="Arial"/>
              </a:rPr>
              <a:t>Saldo disponível para </a:t>
            </a:r>
            <a:r>
              <a:rPr sz="1600" spc="-15" dirty="0">
                <a:latin typeface="Arial"/>
                <a:cs typeface="Arial"/>
              </a:rPr>
              <a:t>reprogramar, </a:t>
            </a:r>
            <a:r>
              <a:rPr sz="1600" spc="-5" dirty="0">
                <a:latin typeface="Arial"/>
                <a:cs typeface="Arial"/>
              </a:rPr>
              <a:t>tanto de (C) Custeio quanto de (K)  Capital, for igual a 0,00;</a:t>
            </a:r>
            <a:endParaRPr sz="1600">
              <a:latin typeface="Arial"/>
              <a:cs typeface="Arial"/>
            </a:endParaRPr>
          </a:p>
          <a:p>
            <a:pPr marL="137795" indent="-125730">
              <a:lnSpc>
                <a:spcPct val="100000"/>
              </a:lnSpc>
              <a:buChar char="-"/>
              <a:tabLst>
                <a:tab pos="138430" algn="l"/>
              </a:tabLst>
            </a:pPr>
            <a:r>
              <a:rPr sz="1600" spc="-5" dirty="0">
                <a:latin typeface="Arial"/>
                <a:cs typeface="Arial"/>
              </a:rPr>
              <a:t>Status da Prestação de Contas do Exercício anterior for =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Aprovada;</a:t>
            </a:r>
            <a:endParaRPr sz="1600">
              <a:latin typeface="Arial"/>
              <a:cs typeface="Arial"/>
            </a:endParaRPr>
          </a:p>
          <a:p>
            <a:pPr marL="137795" indent="-125730">
              <a:lnSpc>
                <a:spcPct val="100000"/>
              </a:lnSpc>
              <a:buChar char="-"/>
              <a:tabLst>
                <a:tab pos="138430" algn="l"/>
              </a:tabLst>
            </a:pPr>
            <a:r>
              <a:rPr sz="1600" spc="-5" dirty="0">
                <a:latin typeface="Arial"/>
                <a:cs typeface="Arial"/>
              </a:rPr>
              <a:t>Documentos obrigatórios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anexados;</a:t>
            </a:r>
            <a:endParaRPr sz="1600">
              <a:latin typeface="Arial"/>
              <a:cs typeface="Arial"/>
            </a:endParaRPr>
          </a:p>
          <a:p>
            <a:pPr marL="12700" marR="17272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Quando </a:t>
            </a:r>
            <a:r>
              <a:rPr sz="1600" b="1" spc="-5" dirty="0">
                <a:latin typeface="Arial"/>
                <a:cs typeface="Arial"/>
              </a:rPr>
              <a:t>todas condições forem atingidas, será habilitado o botão  abaixo: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5099" y="3696080"/>
            <a:ext cx="3648831" cy="32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50870" y="4572965"/>
            <a:ext cx="547941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IMPORTANTE: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O sistema somente permite alteração ou inclusão de valores  caso o Status da PC seja igual a: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Em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Andamento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Revisão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92145" y="4432553"/>
            <a:ext cx="6685915" cy="1518285"/>
          </a:xfrm>
          <a:custGeom>
            <a:avLst/>
            <a:gdLst/>
            <a:ahLst/>
            <a:cxnLst/>
            <a:rect l="l" t="t" r="r" b="b"/>
            <a:pathLst>
              <a:path w="6685915" h="1518285">
                <a:moveTo>
                  <a:pt x="0" y="252984"/>
                </a:moveTo>
                <a:lnTo>
                  <a:pt x="4076" y="207514"/>
                </a:lnTo>
                <a:lnTo>
                  <a:pt x="15829" y="164717"/>
                </a:lnTo>
                <a:lnTo>
                  <a:pt x="34543" y="125306"/>
                </a:lnTo>
                <a:lnTo>
                  <a:pt x="59504" y="89997"/>
                </a:lnTo>
                <a:lnTo>
                  <a:pt x="89997" y="59504"/>
                </a:lnTo>
                <a:lnTo>
                  <a:pt x="125306" y="34543"/>
                </a:lnTo>
                <a:lnTo>
                  <a:pt x="164717" y="15829"/>
                </a:lnTo>
                <a:lnTo>
                  <a:pt x="207514" y="4076"/>
                </a:lnTo>
                <a:lnTo>
                  <a:pt x="252984" y="0"/>
                </a:lnTo>
                <a:lnTo>
                  <a:pt x="6432804" y="0"/>
                </a:lnTo>
                <a:lnTo>
                  <a:pt x="6478273" y="4076"/>
                </a:lnTo>
                <a:lnTo>
                  <a:pt x="6521070" y="15829"/>
                </a:lnTo>
                <a:lnTo>
                  <a:pt x="6560481" y="34544"/>
                </a:lnTo>
                <a:lnTo>
                  <a:pt x="6595790" y="59504"/>
                </a:lnTo>
                <a:lnTo>
                  <a:pt x="6626283" y="89997"/>
                </a:lnTo>
                <a:lnTo>
                  <a:pt x="6651243" y="125306"/>
                </a:lnTo>
                <a:lnTo>
                  <a:pt x="6669958" y="164717"/>
                </a:lnTo>
                <a:lnTo>
                  <a:pt x="6681711" y="207514"/>
                </a:lnTo>
                <a:lnTo>
                  <a:pt x="6685787" y="252984"/>
                </a:lnTo>
                <a:lnTo>
                  <a:pt x="6685787" y="1264907"/>
                </a:lnTo>
                <a:lnTo>
                  <a:pt x="6681711" y="1310383"/>
                </a:lnTo>
                <a:lnTo>
                  <a:pt x="6669958" y="1353185"/>
                </a:lnTo>
                <a:lnTo>
                  <a:pt x="6651243" y="1392599"/>
                </a:lnTo>
                <a:lnTo>
                  <a:pt x="6626283" y="1427909"/>
                </a:lnTo>
                <a:lnTo>
                  <a:pt x="6595790" y="1458402"/>
                </a:lnTo>
                <a:lnTo>
                  <a:pt x="6560481" y="1483362"/>
                </a:lnTo>
                <a:lnTo>
                  <a:pt x="6521070" y="1502075"/>
                </a:lnTo>
                <a:lnTo>
                  <a:pt x="6478273" y="1513827"/>
                </a:lnTo>
                <a:lnTo>
                  <a:pt x="6432804" y="1517904"/>
                </a:lnTo>
                <a:lnTo>
                  <a:pt x="252984" y="1517904"/>
                </a:lnTo>
                <a:lnTo>
                  <a:pt x="207514" y="1513827"/>
                </a:lnTo>
                <a:lnTo>
                  <a:pt x="164717" y="1502075"/>
                </a:lnTo>
                <a:lnTo>
                  <a:pt x="125306" y="1483362"/>
                </a:lnTo>
                <a:lnTo>
                  <a:pt x="89997" y="1458402"/>
                </a:lnTo>
                <a:lnTo>
                  <a:pt x="59504" y="1427909"/>
                </a:lnTo>
                <a:lnTo>
                  <a:pt x="34543" y="1392599"/>
                </a:lnTo>
                <a:lnTo>
                  <a:pt x="15829" y="1353185"/>
                </a:lnTo>
                <a:lnTo>
                  <a:pt x="4076" y="1310383"/>
                </a:lnTo>
                <a:lnTo>
                  <a:pt x="0" y="1264907"/>
                </a:lnTo>
                <a:lnTo>
                  <a:pt x="0" y="252984"/>
                </a:lnTo>
                <a:close/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4589" y="4811648"/>
            <a:ext cx="12446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A6A6A6"/>
                </a:solidFill>
                <a:latin typeface="Carlito"/>
                <a:cs typeface="Carlito"/>
              </a:rPr>
              <a:t>O</a:t>
            </a:r>
            <a:r>
              <a:rPr sz="2500" b="1" dirty="0">
                <a:solidFill>
                  <a:srgbClr val="A6A6A6"/>
                </a:solidFill>
                <a:latin typeface="Carlito"/>
                <a:cs typeface="Carlito"/>
              </a:rPr>
              <a:t>b</a:t>
            </a:r>
            <a:r>
              <a:rPr sz="2500" b="1" spc="-10" dirty="0">
                <a:solidFill>
                  <a:srgbClr val="A6A6A6"/>
                </a:solidFill>
                <a:latin typeface="Carlito"/>
                <a:cs typeface="Carlito"/>
              </a:rPr>
              <a:t>ri</a:t>
            </a:r>
            <a:r>
              <a:rPr sz="2500" b="1" spc="-50" dirty="0">
                <a:solidFill>
                  <a:srgbClr val="A6A6A6"/>
                </a:solidFill>
                <a:latin typeface="Carlito"/>
                <a:cs typeface="Carlito"/>
              </a:rPr>
              <a:t>g</a:t>
            </a:r>
            <a:r>
              <a:rPr sz="2500" b="1" spc="-5" dirty="0">
                <a:solidFill>
                  <a:srgbClr val="A6A6A6"/>
                </a:solidFill>
                <a:latin typeface="Carlito"/>
                <a:cs typeface="Carlito"/>
              </a:rPr>
              <a:t>a</a:t>
            </a:r>
            <a:r>
              <a:rPr sz="2500" b="1" spc="5" dirty="0">
                <a:solidFill>
                  <a:srgbClr val="A6A6A6"/>
                </a:solidFill>
                <a:latin typeface="Carlito"/>
                <a:cs typeface="Carlito"/>
              </a:rPr>
              <a:t>d</a:t>
            </a:r>
            <a:r>
              <a:rPr sz="2500" b="1" spc="-5" dirty="0">
                <a:solidFill>
                  <a:srgbClr val="A6A6A6"/>
                </a:solidFill>
                <a:latin typeface="Carlito"/>
                <a:cs typeface="Carlito"/>
              </a:rPr>
              <a:t>o</a:t>
            </a:r>
            <a:endParaRPr sz="2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00584"/>
            <a:ext cx="9518142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123" y="212293"/>
            <a:ext cx="662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Prestação </a:t>
            </a:r>
            <a:r>
              <a:rPr spc="-5" dirty="0"/>
              <a:t>de Contas do </a:t>
            </a:r>
            <a:r>
              <a:rPr spc="-10" dirty="0"/>
              <a:t>PDDE</a:t>
            </a:r>
            <a:r>
              <a:rPr spc="50" dirty="0"/>
              <a:t> </a:t>
            </a:r>
            <a:r>
              <a:rPr spc="-5" dirty="0"/>
              <a:t>Paulista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5561" y="1458213"/>
            <a:ext cx="8681720" cy="2889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459AD5"/>
                </a:solidFill>
                <a:latin typeface="Arial"/>
                <a:cs typeface="Arial"/>
              </a:rPr>
              <a:t>Análise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De acordo com o artigo 3º da Resolução Seduc – 49, de 30 de abril de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2020:</a:t>
            </a:r>
          </a:p>
          <a:p>
            <a:pPr marL="45720" marR="42545" algn="ctr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Arial"/>
                <a:cs typeface="Arial"/>
              </a:rPr>
              <a:t>“serão </a:t>
            </a:r>
            <a:r>
              <a:rPr sz="2000" spc="-5" dirty="0">
                <a:latin typeface="Arial"/>
                <a:cs typeface="Arial"/>
              </a:rPr>
              <a:t>aprovadas as </a:t>
            </a:r>
            <a:r>
              <a:rPr sz="2000" dirty="0">
                <a:latin typeface="Arial"/>
                <a:cs typeface="Arial"/>
              </a:rPr>
              <a:t>contas </a:t>
            </a:r>
            <a:r>
              <a:rPr sz="2000" spc="-5" dirty="0">
                <a:latin typeface="Arial"/>
                <a:cs typeface="Arial"/>
              </a:rPr>
              <a:t>quando demonstrada, de </a:t>
            </a:r>
            <a:r>
              <a:rPr sz="2000" dirty="0">
                <a:latin typeface="Arial"/>
                <a:cs typeface="Arial"/>
              </a:rPr>
              <a:t>forma clara e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objetiva,  </a:t>
            </a:r>
            <a:r>
              <a:rPr sz="2000" dirty="0">
                <a:latin typeface="Arial"/>
                <a:cs typeface="Arial"/>
              </a:rPr>
              <a:t>pelos documentos comprovatórios, a </a:t>
            </a:r>
            <a:r>
              <a:rPr lang="pt-BR" sz="2000" b="1" dirty="0">
                <a:solidFill>
                  <a:srgbClr val="459AD5"/>
                </a:solidFill>
                <a:latin typeface="Arial"/>
                <a:cs typeface="Arial"/>
              </a:rPr>
              <a:t>correção</a:t>
            </a:r>
            <a:r>
              <a:rPr sz="2000" b="1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dos recursos públicos e a  </a:t>
            </a:r>
            <a:r>
              <a:rPr sz="2000" b="1" dirty="0">
                <a:solidFill>
                  <a:srgbClr val="459AD5"/>
                </a:solidFill>
                <a:latin typeface="Arial"/>
                <a:cs typeface="Arial"/>
              </a:rPr>
              <a:t>observância das condições e </a:t>
            </a:r>
            <a:r>
              <a:rPr sz="2000" b="1" spc="-5" dirty="0">
                <a:solidFill>
                  <a:srgbClr val="459AD5"/>
                </a:solidFill>
                <a:latin typeface="Arial"/>
                <a:cs typeface="Arial"/>
              </a:rPr>
              <a:t>limites </a:t>
            </a:r>
            <a:r>
              <a:rPr sz="2000" b="1" dirty="0">
                <a:solidFill>
                  <a:srgbClr val="459AD5"/>
                </a:solidFill>
                <a:latin typeface="Arial"/>
                <a:cs typeface="Arial"/>
              </a:rPr>
              <a:t>dos repasses estabelecidos pela  Secretaria da</a:t>
            </a:r>
            <a:r>
              <a:rPr sz="2000" b="1" spc="-50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59AD5"/>
                </a:solidFill>
                <a:latin typeface="Arial"/>
                <a:cs typeface="Arial"/>
              </a:rPr>
              <a:t>Educação</a:t>
            </a:r>
            <a:r>
              <a:rPr sz="2000" dirty="0">
                <a:latin typeface="Arial"/>
                <a:cs typeface="Arial"/>
              </a:rPr>
              <a:t>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00584"/>
            <a:ext cx="9518142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123" y="212293"/>
            <a:ext cx="662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Prestação </a:t>
            </a:r>
            <a:r>
              <a:rPr spc="-5" dirty="0"/>
              <a:t>de Contas do </a:t>
            </a:r>
            <a:r>
              <a:rPr spc="-10" dirty="0"/>
              <a:t>PDDE</a:t>
            </a:r>
            <a:r>
              <a:rPr spc="50" dirty="0"/>
              <a:t> </a:t>
            </a:r>
            <a:r>
              <a:rPr spc="-5" dirty="0"/>
              <a:t>Paulista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1641" y="2589098"/>
            <a:ext cx="32632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8055" marR="5080" indent="-93599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459AD5"/>
                </a:solidFill>
                <a:latin typeface="Arial"/>
                <a:cs typeface="Arial"/>
              </a:rPr>
              <a:t>Visão </a:t>
            </a:r>
            <a:r>
              <a:rPr sz="2800" b="1" spc="-5" dirty="0">
                <a:solidFill>
                  <a:srgbClr val="459AD5"/>
                </a:solidFill>
                <a:latin typeface="Arial"/>
                <a:cs typeface="Arial"/>
              </a:rPr>
              <a:t>detalhada do  Sistema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24955"/>
            <a:ext cx="6134862" cy="85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37236"/>
            <a:ext cx="1290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Ace</a:t>
            </a:r>
            <a:r>
              <a:rPr spc="5" dirty="0"/>
              <a:t>s</a:t>
            </a:r>
            <a:r>
              <a:rPr spc="-5" dirty="0"/>
              <a:t>so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5715" y="885266"/>
            <a:ext cx="9843135" cy="124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Entre na plataforma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SED </a:t>
            </a:r>
            <a:r>
              <a:rPr sz="1800" spc="-5" dirty="0">
                <a:latin typeface="Arial"/>
                <a:cs typeface="Arial"/>
              </a:rPr>
              <a:t>com seu login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senha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59AD5"/>
                </a:solidFill>
                <a:latin typeface="Arial"/>
                <a:cs typeface="Arial"/>
              </a:rPr>
              <a:t>(</a:t>
            </a:r>
            <a:r>
              <a:rPr sz="1800" u="heavy" spc="-10" dirty="0">
                <a:solidFill>
                  <a:srgbClr val="459AD5"/>
                </a:solidFill>
                <a:uFill>
                  <a:solidFill>
                    <a:srgbClr val="459AD5"/>
                  </a:solidFill>
                </a:uFill>
                <a:latin typeface="Arial"/>
                <a:cs typeface="Arial"/>
              </a:rPr>
              <a:t>https://sed.educacao.sp.gov.br/</a:t>
            </a:r>
            <a:r>
              <a:rPr sz="1800" spc="-10" dirty="0">
                <a:solidFill>
                  <a:srgbClr val="459AD5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Arial"/>
              <a:cs typeface="Arial"/>
            </a:endParaRPr>
          </a:p>
          <a:p>
            <a:pPr marL="12700" marR="5080" algn="ctr">
              <a:lnSpc>
                <a:spcPct val="114999"/>
              </a:lnSpc>
            </a:pPr>
            <a:r>
              <a:rPr sz="1800" spc="-5" dirty="0">
                <a:latin typeface="Arial"/>
                <a:cs typeface="Arial"/>
              </a:rPr>
              <a:t>Acesse o caminho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Financeiro (1) </a:t>
            </a:r>
            <a:r>
              <a:rPr sz="1800" dirty="0">
                <a:latin typeface="Arial"/>
                <a:cs typeface="Arial"/>
              </a:rPr>
              <a:t>&gt;&gt;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Prestação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Contas (2) </a:t>
            </a:r>
            <a:r>
              <a:rPr sz="1800" dirty="0">
                <a:latin typeface="Arial"/>
                <a:cs typeface="Arial"/>
              </a:rPr>
              <a:t>&gt;&gt;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Prestar Contas (3) </a:t>
            </a:r>
            <a:r>
              <a:rPr sz="1800" dirty="0">
                <a:latin typeface="Arial"/>
                <a:cs typeface="Arial"/>
              </a:rPr>
              <a:t>&gt;&gt;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PDDE  Paulista</a:t>
            </a:r>
            <a:r>
              <a:rPr sz="1800" b="1" spc="-1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(4)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51046" y="2377439"/>
            <a:ext cx="3450590" cy="3523615"/>
            <a:chOff x="6951046" y="2377439"/>
            <a:chExt cx="3450590" cy="3523615"/>
          </a:xfrm>
        </p:grpSpPr>
        <p:sp>
          <p:nvSpPr>
            <p:cNvPr id="6" name="object 6"/>
            <p:cNvSpPr/>
            <p:nvPr/>
          </p:nvSpPr>
          <p:spPr>
            <a:xfrm>
              <a:off x="6951046" y="2389631"/>
              <a:ext cx="2418424" cy="3497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77934" y="2390393"/>
              <a:ext cx="1010919" cy="344805"/>
            </a:xfrm>
            <a:custGeom>
              <a:avLst/>
              <a:gdLst/>
              <a:ahLst/>
              <a:cxnLst/>
              <a:rect l="l" t="t" r="r" b="b"/>
              <a:pathLst>
                <a:path w="1010920" h="344805">
                  <a:moveTo>
                    <a:pt x="172212" y="0"/>
                  </a:moveTo>
                  <a:lnTo>
                    <a:pt x="0" y="172211"/>
                  </a:lnTo>
                  <a:lnTo>
                    <a:pt x="172212" y="344423"/>
                  </a:lnTo>
                  <a:lnTo>
                    <a:pt x="172212" y="258317"/>
                  </a:lnTo>
                  <a:lnTo>
                    <a:pt x="1010412" y="258317"/>
                  </a:lnTo>
                  <a:lnTo>
                    <a:pt x="1010412" y="86105"/>
                  </a:lnTo>
                  <a:lnTo>
                    <a:pt x="172212" y="86105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77934" y="2390393"/>
              <a:ext cx="1010919" cy="344805"/>
            </a:xfrm>
            <a:custGeom>
              <a:avLst/>
              <a:gdLst/>
              <a:ahLst/>
              <a:cxnLst/>
              <a:rect l="l" t="t" r="r" b="b"/>
              <a:pathLst>
                <a:path w="1010920" h="344805">
                  <a:moveTo>
                    <a:pt x="0" y="172211"/>
                  </a:moveTo>
                  <a:lnTo>
                    <a:pt x="172212" y="0"/>
                  </a:lnTo>
                  <a:lnTo>
                    <a:pt x="172212" y="86105"/>
                  </a:lnTo>
                  <a:lnTo>
                    <a:pt x="1010412" y="86105"/>
                  </a:lnTo>
                  <a:lnTo>
                    <a:pt x="1010412" y="258317"/>
                  </a:lnTo>
                  <a:lnTo>
                    <a:pt x="172212" y="258317"/>
                  </a:lnTo>
                  <a:lnTo>
                    <a:pt x="172212" y="344423"/>
                  </a:lnTo>
                  <a:lnTo>
                    <a:pt x="0" y="17221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77934" y="3992117"/>
              <a:ext cx="1010919" cy="344805"/>
            </a:xfrm>
            <a:custGeom>
              <a:avLst/>
              <a:gdLst/>
              <a:ahLst/>
              <a:cxnLst/>
              <a:rect l="l" t="t" r="r" b="b"/>
              <a:pathLst>
                <a:path w="1010920" h="344804">
                  <a:moveTo>
                    <a:pt x="172212" y="0"/>
                  </a:moveTo>
                  <a:lnTo>
                    <a:pt x="0" y="172211"/>
                  </a:lnTo>
                  <a:lnTo>
                    <a:pt x="172212" y="344423"/>
                  </a:lnTo>
                  <a:lnTo>
                    <a:pt x="172212" y="258317"/>
                  </a:lnTo>
                  <a:lnTo>
                    <a:pt x="1010412" y="258317"/>
                  </a:lnTo>
                  <a:lnTo>
                    <a:pt x="1010412" y="86105"/>
                  </a:lnTo>
                  <a:lnTo>
                    <a:pt x="172212" y="86105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77934" y="3992117"/>
              <a:ext cx="1010919" cy="344805"/>
            </a:xfrm>
            <a:custGeom>
              <a:avLst/>
              <a:gdLst/>
              <a:ahLst/>
              <a:cxnLst/>
              <a:rect l="l" t="t" r="r" b="b"/>
              <a:pathLst>
                <a:path w="1010920" h="344804">
                  <a:moveTo>
                    <a:pt x="0" y="172211"/>
                  </a:moveTo>
                  <a:lnTo>
                    <a:pt x="172212" y="0"/>
                  </a:lnTo>
                  <a:lnTo>
                    <a:pt x="172212" y="86105"/>
                  </a:lnTo>
                  <a:lnTo>
                    <a:pt x="1010412" y="86105"/>
                  </a:lnTo>
                  <a:lnTo>
                    <a:pt x="1010412" y="258317"/>
                  </a:lnTo>
                  <a:lnTo>
                    <a:pt x="172212" y="258317"/>
                  </a:lnTo>
                  <a:lnTo>
                    <a:pt x="172212" y="344423"/>
                  </a:lnTo>
                  <a:lnTo>
                    <a:pt x="0" y="17221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77934" y="4565141"/>
              <a:ext cx="1010919" cy="342900"/>
            </a:xfrm>
            <a:custGeom>
              <a:avLst/>
              <a:gdLst/>
              <a:ahLst/>
              <a:cxnLst/>
              <a:rect l="l" t="t" r="r" b="b"/>
              <a:pathLst>
                <a:path w="1010920" h="342900">
                  <a:moveTo>
                    <a:pt x="171450" y="0"/>
                  </a:moveTo>
                  <a:lnTo>
                    <a:pt x="0" y="171449"/>
                  </a:lnTo>
                  <a:lnTo>
                    <a:pt x="171450" y="342899"/>
                  </a:lnTo>
                  <a:lnTo>
                    <a:pt x="171450" y="257174"/>
                  </a:lnTo>
                  <a:lnTo>
                    <a:pt x="1010412" y="257174"/>
                  </a:lnTo>
                  <a:lnTo>
                    <a:pt x="1010412" y="85724"/>
                  </a:lnTo>
                  <a:lnTo>
                    <a:pt x="171450" y="85724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77934" y="4565141"/>
              <a:ext cx="1010919" cy="342900"/>
            </a:xfrm>
            <a:custGeom>
              <a:avLst/>
              <a:gdLst/>
              <a:ahLst/>
              <a:cxnLst/>
              <a:rect l="l" t="t" r="r" b="b"/>
              <a:pathLst>
                <a:path w="1010920" h="342900">
                  <a:moveTo>
                    <a:pt x="0" y="171449"/>
                  </a:moveTo>
                  <a:lnTo>
                    <a:pt x="171450" y="0"/>
                  </a:lnTo>
                  <a:lnTo>
                    <a:pt x="171450" y="85724"/>
                  </a:lnTo>
                  <a:lnTo>
                    <a:pt x="1010412" y="85724"/>
                  </a:lnTo>
                  <a:lnTo>
                    <a:pt x="1010412" y="257174"/>
                  </a:lnTo>
                  <a:lnTo>
                    <a:pt x="171450" y="257174"/>
                  </a:lnTo>
                  <a:lnTo>
                    <a:pt x="171450" y="342899"/>
                  </a:lnTo>
                  <a:lnTo>
                    <a:pt x="0" y="171449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77934" y="5545073"/>
              <a:ext cx="1010919" cy="342900"/>
            </a:xfrm>
            <a:custGeom>
              <a:avLst/>
              <a:gdLst/>
              <a:ahLst/>
              <a:cxnLst/>
              <a:rect l="l" t="t" r="r" b="b"/>
              <a:pathLst>
                <a:path w="1010920" h="342900">
                  <a:moveTo>
                    <a:pt x="171450" y="0"/>
                  </a:moveTo>
                  <a:lnTo>
                    <a:pt x="0" y="171450"/>
                  </a:lnTo>
                  <a:lnTo>
                    <a:pt x="171450" y="342900"/>
                  </a:lnTo>
                  <a:lnTo>
                    <a:pt x="171450" y="257175"/>
                  </a:lnTo>
                  <a:lnTo>
                    <a:pt x="1010412" y="257175"/>
                  </a:lnTo>
                  <a:lnTo>
                    <a:pt x="1010412" y="85725"/>
                  </a:lnTo>
                  <a:lnTo>
                    <a:pt x="171450" y="8572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56882" y="5545073"/>
              <a:ext cx="3331845" cy="342900"/>
            </a:xfrm>
            <a:custGeom>
              <a:avLst/>
              <a:gdLst/>
              <a:ahLst/>
              <a:cxnLst/>
              <a:rect l="l" t="t" r="r" b="b"/>
              <a:pathLst>
                <a:path w="3331845" h="342900">
                  <a:moveTo>
                    <a:pt x="2321052" y="171450"/>
                  </a:moveTo>
                  <a:lnTo>
                    <a:pt x="2492502" y="0"/>
                  </a:lnTo>
                  <a:lnTo>
                    <a:pt x="2492502" y="85725"/>
                  </a:lnTo>
                  <a:lnTo>
                    <a:pt x="3331464" y="85725"/>
                  </a:lnTo>
                  <a:lnTo>
                    <a:pt x="3331464" y="257175"/>
                  </a:lnTo>
                  <a:lnTo>
                    <a:pt x="2492502" y="257175"/>
                  </a:lnTo>
                  <a:lnTo>
                    <a:pt x="2492502" y="342900"/>
                  </a:lnTo>
                  <a:lnTo>
                    <a:pt x="2321052" y="171450"/>
                  </a:lnTo>
                  <a:close/>
                </a:path>
                <a:path w="3331845" h="342900">
                  <a:moveTo>
                    <a:pt x="0" y="291084"/>
                  </a:moveTo>
                  <a:lnTo>
                    <a:pt x="2154935" y="291084"/>
                  </a:lnTo>
                  <a:lnTo>
                    <a:pt x="2154935" y="19812"/>
                  </a:lnTo>
                  <a:lnTo>
                    <a:pt x="0" y="19812"/>
                  </a:lnTo>
                  <a:lnTo>
                    <a:pt x="0" y="29108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40452" y="2327148"/>
            <a:ext cx="5995670" cy="35604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R="431165" algn="r">
              <a:lnSpc>
                <a:spcPct val="100000"/>
              </a:lnSpc>
              <a:spcBef>
                <a:spcPts val="495"/>
              </a:spcBef>
            </a:pPr>
            <a:r>
              <a:rPr sz="1600" b="1" spc="-5" dirty="0">
                <a:solidFill>
                  <a:srgbClr val="F79546"/>
                </a:solidFill>
                <a:latin typeface="Carlito"/>
                <a:cs typeface="Carlito"/>
              </a:rPr>
              <a:t>1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 marR="431165" algn="r">
              <a:lnSpc>
                <a:spcPct val="100000"/>
              </a:lnSpc>
              <a:spcBef>
                <a:spcPts val="1350"/>
              </a:spcBef>
            </a:pPr>
            <a:r>
              <a:rPr sz="1600" b="1" spc="-5" dirty="0">
                <a:solidFill>
                  <a:srgbClr val="F79546"/>
                </a:solidFill>
                <a:latin typeface="Carlito"/>
                <a:cs typeface="Carlito"/>
              </a:rPr>
              <a:t>2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Carlito"/>
              <a:cs typeface="Carlito"/>
            </a:endParaRPr>
          </a:p>
          <a:p>
            <a:pPr marR="43053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79546"/>
                </a:solidFill>
                <a:latin typeface="Carlito"/>
                <a:cs typeface="Carlito"/>
              </a:rPr>
              <a:t>3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Carlito"/>
              <a:cs typeface="Carlito"/>
            </a:endParaRPr>
          </a:p>
          <a:p>
            <a:pPr marR="431165" algn="r">
              <a:lnSpc>
                <a:spcPct val="100000"/>
              </a:lnSpc>
            </a:pPr>
            <a:r>
              <a:rPr sz="1600" b="1" spc="-5" dirty="0">
                <a:solidFill>
                  <a:srgbClr val="F79546"/>
                </a:solidFill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4439" y="3384245"/>
            <a:ext cx="2105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Perfis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com</a:t>
            </a:r>
            <a:r>
              <a:rPr sz="1800" b="1" spc="-7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acesso: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4439" y="3933570"/>
            <a:ext cx="25806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Diretor 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Escola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Vice-Diretor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Escola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GOE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4766310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Aces</a:t>
            </a:r>
            <a:r>
              <a:rPr dirty="0"/>
              <a:t>s</a:t>
            </a:r>
            <a:r>
              <a:rPr spc="-5" dirty="0"/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67939" y="1052575"/>
            <a:ext cx="6514465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latin typeface="Arial"/>
                <a:cs typeface="Arial"/>
              </a:rPr>
              <a:t>Para iniciar a prestação de contas, a escola deverá selecionar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Objeto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Repasse </a:t>
            </a:r>
            <a:r>
              <a:rPr sz="1800" spc="-5" dirty="0">
                <a:latin typeface="Arial"/>
                <a:cs typeface="Arial"/>
              </a:rPr>
              <a:t>e 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Exercício </a:t>
            </a:r>
            <a:r>
              <a:rPr sz="1800" spc="-5" dirty="0">
                <a:latin typeface="Arial"/>
                <a:cs typeface="Arial"/>
              </a:rPr>
              <a:t>e clicar em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Pesquisar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18488" y="2008632"/>
            <a:ext cx="8955405" cy="3813175"/>
            <a:chOff x="1618488" y="2008632"/>
            <a:chExt cx="8955405" cy="3813175"/>
          </a:xfrm>
        </p:grpSpPr>
        <p:sp>
          <p:nvSpPr>
            <p:cNvPr id="6" name="object 6"/>
            <p:cNvSpPr/>
            <p:nvPr/>
          </p:nvSpPr>
          <p:spPr>
            <a:xfrm>
              <a:off x="1627632" y="2087132"/>
              <a:ext cx="8897105" cy="3725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3060" y="2013204"/>
              <a:ext cx="8945880" cy="3804285"/>
            </a:xfrm>
            <a:custGeom>
              <a:avLst/>
              <a:gdLst/>
              <a:ahLst/>
              <a:cxnLst/>
              <a:rect l="l" t="t" r="r" b="b"/>
              <a:pathLst>
                <a:path w="8945880" h="3804285">
                  <a:moveTo>
                    <a:pt x="0" y="3803904"/>
                  </a:moveTo>
                  <a:lnTo>
                    <a:pt x="8945880" y="3803904"/>
                  </a:lnTo>
                  <a:lnTo>
                    <a:pt x="8945880" y="0"/>
                  </a:lnTo>
                  <a:lnTo>
                    <a:pt x="0" y="0"/>
                  </a:lnTo>
                  <a:lnTo>
                    <a:pt x="0" y="38039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13014" y="5252466"/>
              <a:ext cx="923925" cy="314325"/>
            </a:xfrm>
            <a:custGeom>
              <a:avLst/>
              <a:gdLst/>
              <a:ahLst/>
              <a:cxnLst/>
              <a:rect l="l" t="t" r="r" b="b"/>
              <a:pathLst>
                <a:path w="923925" h="314325">
                  <a:moveTo>
                    <a:pt x="766571" y="0"/>
                  </a:moveTo>
                  <a:lnTo>
                    <a:pt x="766571" y="78486"/>
                  </a:lnTo>
                  <a:lnTo>
                    <a:pt x="0" y="78486"/>
                  </a:lnTo>
                  <a:lnTo>
                    <a:pt x="0" y="235458"/>
                  </a:lnTo>
                  <a:lnTo>
                    <a:pt x="766571" y="235458"/>
                  </a:lnTo>
                  <a:lnTo>
                    <a:pt x="766571" y="313944"/>
                  </a:lnTo>
                  <a:lnTo>
                    <a:pt x="923543" y="156972"/>
                  </a:lnTo>
                  <a:lnTo>
                    <a:pt x="76657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3014" y="5252466"/>
              <a:ext cx="923925" cy="314325"/>
            </a:xfrm>
            <a:custGeom>
              <a:avLst/>
              <a:gdLst/>
              <a:ahLst/>
              <a:cxnLst/>
              <a:rect l="l" t="t" r="r" b="b"/>
              <a:pathLst>
                <a:path w="923925" h="314325">
                  <a:moveTo>
                    <a:pt x="923543" y="156972"/>
                  </a:moveTo>
                  <a:lnTo>
                    <a:pt x="766571" y="313944"/>
                  </a:lnTo>
                  <a:lnTo>
                    <a:pt x="766571" y="235458"/>
                  </a:lnTo>
                  <a:lnTo>
                    <a:pt x="0" y="235458"/>
                  </a:lnTo>
                  <a:lnTo>
                    <a:pt x="0" y="78486"/>
                  </a:lnTo>
                  <a:lnTo>
                    <a:pt x="766571" y="78486"/>
                  </a:lnTo>
                  <a:lnTo>
                    <a:pt x="766571" y="0"/>
                  </a:lnTo>
                  <a:lnTo>
                    <a:pt x="923543" y="156972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0845" y="4293870"/>
              <a:ext cx="6624955" cy="1295400"/>
            </a:xfrm>
            <a:custGeom>
              <a:avLst/>
              <a:gdLst/>
              <a:ahLst/>
              <a:cxnLst/>
              <a:rect l="l" t="t" r="r" b="b"/>
              <a:pathLst>
                <a:path w="6624955" h="1295400">
                  <a:moveTo>
                    <a:pt x="5544311" y="1295399"/>
                  </a:moveTo>
                  <a:lnTo>
                    <a:pt x="6624828" y="1295399"/>
                  </a:lnTo>
                  <a:lnTo>
                    <a:pt x="6624828" y="935735"/>
                  </a:lnTo>
                  <a:lnTo>
                    <a:pt x="5544311" y="935735"/>
                  </a:lnTo>
                  <a:lnTo>
                    <a:pt x="5544311" y="1295399"/>
                  </a:lnTo>
                  <a:close/>
                </a:path>
                <a:path w="6624955" h="1295400">
                  <a:moveTo>
                    <a:pt x="0" y="313943"/>
                  </a:moveTo>
                  <a:lnTo>
                    <a:pt x="3023616" y="313943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  <a:path w="6624955" h="1295400">
                  <a:moveTo>
                    <a:pt x="0" y="792479"/>
                  </a:moveTo>
                  <a:lnTo>
                    <a:pt x="3023616" y="792479"/>
                  </a:lnTo>
                  <a:lnTo>
                    <a:pt x="3023616" y="478535"/>
                  </a:lnTo>
                  <a:lnTo>
                    <a:pt x="0" y="478535"/>
                  </a:lnTo>
                  <a:lnTo>
                    <a:pt x="0" y="792479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190" y="212293"/>
            <a:ext cx="1508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Interface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2850" y="861186"/>
            <a:ext cx="468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Após a pesquisa, será </a:t>
            </a:r>
            <a:r>
              <a:rPr sz="1800" spc="-10" dirty="0">
                <a:latin typeface="Arial"/>
                <a:cs typeface="Arial"/>
              </a:rPr>
              <a:t>exibida </a:t>
            </a:r>
            <a:r>
              <a:rPr sz="1800" spc="-5" dirty="0">
                <a:latin typeface="Arial"/>
                <a:cs typeface="Arial"/>
              </a:rPr>
              <a:t>a seguinte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tela: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17192" y="1309116"/>
            <a:ext cx="8357870" cy="5081270"/>
            <a:chOff x="1917192" y="1309116"/>
            <a:chExt cx="8357870" cy="5081270"/>
          </a:xfrm>
        </p:grpSpPr>
        <p:sp>
          <p:nvSpPr>
            <p:cNvPr id="6" name="object 6"/>
            <p:cNvSpPr/>
            <p:nvPr/>
          </p:nvSpPr>
          <p:spPr>
            <a:xfrm>
              <a:off x="1939552" y="1377743"/>
              <a:ext cx="8293071" cy="5003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1764" y="1313688"/>
              <a:ext cx="8348980" cy="5072380"/>
            </a:xfrm>
            <a:custGeom>
              <a:avLst/>
              <a:gdLst/>
              <a:ahLst/>
              <a:cxnLst/>
              <a:rect l="l" t="t" r="r" b="b"/>
              <a:pathLst>
                <a:path w="8348980" h="5072380">
                  <a:moveTo>
                    <a:pt x="0" y="5071872"/>
                  </a:moveTo>
                  <a:lnTo>
                    <a:pt x="8348472" y="5071872"/>
                  </a:lnTo>
                  <a:lnTo>
                    <a:pt x="8348472" y="0"/>
                  </a:lnTo>
                  <a:lnTo>
                    <a:pt x="0" y="0"/>
                  </a:lnTo>
                  <a:lnTo>
                    <a:pt x="0" y="50718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1429</Words>
  <Application>Microsoft Office PowerPoint</Application>
  <PresentationFormat>Widescreen</PresentationFormat>
  <Paragraphs>200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Office Theme</vt:lpstr>
      <vt:lpstr>Apresentação do PowerPoint</vt:lpstr>
      <vt:lpstr>Agenda</vt:lpstr>
      <vt:lpstr>Prestação de Contas do PDDE Paulista</vt:lpstr>
      <vt:lpstr>Prestação de Contas do PDDE Paulista</vt:lpstr>
      <vt:lpstr>Prestação de Contas do PDDE Paulista</vt:lpstr>
      <vt:lpstr>Prestação de Contas do PDDE Paulista</vt:lpstr>
      <vt:lpstr>Acesso</vt:lpstr>
      <vt:lpstr>Acesso</vt:lpstr>
      <vt:lpstr>Apresentação do PowerPoint</vt:lpstr>
      <vt:lpstr>Receita</vt:lpstr>
      <vt:lpstr>Receita</vt:lpstr>
      <vt:lpstr>Receita</vt:lpstr>
      <vt:lpstr>Receita</vt:lpstr>
      <vt:lpstr>Receita</vt:lpstr>
      <vt:lpstr>Receita</vt:lpstr>
      <vt:lpstr>Despesa</vt:lpstr>
      <vt:lpstr>Apresentação do PowerPoint</vt:lpstr>
      <vt:lpstr>Despesa</vt:lpstr>
      <vt:lpstr>Despesa</vt:lpstr>
      <vt:lpstr>Despesa</vt:lpstr>
      <vt:lpstr>Despesa</vt:lpstr>
      <vt:lpstr>Despesa</vt:lpstr>
      <vt:lpstr>Despesa</vt:lpstr>
      <vt:lpstr>Despesa</vt:lpstr>
      <vt:lpstr>Despesa</vt:lpstr>
      <vt:lpstr>Apresentação do PowerPoint</vt:lpstr>
      <vt:lpstr>Apresentação do PowerPoint</vt:lpstr>
      <vt:lpstr>Apresentação do PowerPoint</vt:lpstr>
      <vt:lpstr>Despesa</vt:lpstr>
      <vt:lpstr>Apresentação do PowerPoint</vt:lpstr>
      <vt:lpstr>Despesa</vt:lpstr>
      <vt:lpstr>Apresentação do PowerPoint</vt:lpstr>
      <vt:lpstr>Despesa</vt:lpstr>
      <vt:lpstr>Despesa</vt:lpstr>
      <vt:lpstr>Despesa</vt:lpstr>
      <vt:lpstr>Saldo</vt:lpstr>
      <vt:lpstr>Extrato bancário</vt:lpstr>
      <vt:lpstr>Apresentação do PowerPoint</vt:lpstr>
      <vt:lpstr>Extrato bancário</vt:lpstr>
      <vt:lpstr>Documentos assinados</vt:lpstr>
      <vt:lpstr>Documentos assinados</vt:lpstr>
      <vt:lpstr>Enviar para aprovação</vt:lpstr>
      <vt:lpstr>Enviar para aprovação</vt:lpstr>
      <vt:lpstr>Enviar para aprovação</vt:lpstr>
      <vt:lpstr>Enviar para aprovação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Tulio Renato Rodrigues</cp:lastModifiedBy>
  <cp:revision>14</cp:revision>
  <dcterms:created xsi:type="dcterms:W3CDTF">2020-11-23T13:30:37Z</dcterms:created>
  <dcterms:modified xsi:type="dcterms:W3CDTF">2024-08-08T15:00:48Z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2020-11-23T00:00:00Z</vt:filetime>
  </property>
</Properties>
</file>