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ED1-5DA9-471F-A191-ADDEAB72CBD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F997-1BFA-4BA9-9CAB-5D0DE70D8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33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ED1-5DA9-471F-A191-ADDEAB72CBD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F997-1BFA-4BA9-9CAB-5D0DE70D8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31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ED1-5DA9-471F-A191-ADDEAB72CBD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F997-1BFA-4BA9-9CAB-5D0DE70D8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05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ED1-5DA9-471F-A191-ADDEAB72CBD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F997-1BFA-4BA9-9CAB-5D0DE70D8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71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ED1-5DA9-471F-A191-ADDEAB72CBD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F997-1BFA-4BA9-9CAB-5D0DE70D8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ED1-5DA9-471F-A191-ADDEAB72CBD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F997-1BFA-4BA9-9CAB-5D0DE70D8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5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ED1-5DA9-471F-A191-ADDEAB72CBD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F997-1BFA-4BA9-9CAB-5D0DE70D8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ED1-5DA9-471F-A191-ADDEAB72CBD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F997-1BFA-4BA9-9CAB-5D0DE70D8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ED1-5DA9-471F-A191-ADDEAB72CBD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F997-1BFA-4BA9-9CAB-5D0DE70D8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38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ED1-5DA9-471F-A191-ADDEAB72CBD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F997-1BFA-4BA9-9CAB-5D0DE70D8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93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ED1-5DA9-471F-A191-ADDEAB72CBD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F997-1BFA-4BA9-9CAB-5D0DE70D8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6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FED1-5DA9-471F-A191-ADDEAB72CBD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F997-1BFA-4BA9-9CAB-5D0DE70D8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21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santoandre.educacao.sp.gov.br/programa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4231360"/>
            <a:ext cx="7088832" cy="2520280"/>
          </a:xfrm>
        </p:spPr>
        <p:txBody>
          <a:bodyPr>
            <a:normAutofit/>
          </a:bodyPr>
          <a:lstStyle/>
          <a:p>
            <a:endParaRPr lang="pt-BR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</a:p>
          <a:p>
            <a:r>
              <a:rPr lang="pt-BR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pt-BR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Reunião de Trabalho </a:t>
            </a:r>
          </a:p>
          <a:p>
            <a:r>
              <a:rPr lang="pt-BR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 Ação Formativa </a:t>
            </a:r>
          </a:p>
          <a:p>
            <a:r>
              <a:rPr lang="pt-BR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Conselho de Escola</a:t>
            </a:r>
          </a:p>
          <a:p>
            <a:pPr algn="l"/>
            <a:r>
              <a:rPr lang="pt-BR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Março/2024</a:t>
            </a:r>
          </a:p>
          <a:p>
            <a:pPr algn="r"/>
            <a:r>
              <a:rPr lang="pt-BR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DER- Santo André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FB2DAB-AF4F-2F23-D104-71CD51EB2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" t="21049" r="64376" b="38497"/>
          <a:stretch/>
        </p:blipFill>
        <p:spPr>
          <a:xfrm>
            <a:off x="0" y="116633"/>
            <a:ext cx="9144000" cy="4104456"/>
          </a:xfrm>
          <a:prstGeom prst="rect">
            <a:avLst/>
          </a:prstGeom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B8F1CE33-CC7A-9B70-9B08-BC52CBA8E2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4653136"/>
            <a:ext cx="2374214" cy="7200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43" y="5473596"/>
            <a:ext cx="8048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16954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4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pt-BR" sz="2700" b="1" dirty="0">
                <a:latin typeface="Verdana"/>
                <a:ea typeface="Verdana"/>
                <a:cs typeface="Verdana"/>
                <a:sym typeface="Verdana"/>
              </a:rPr>
            </a:br>
            <a:r>
              <a:rPr lang="pt-BR" sz="2700" b="1" u="sng" dirty="0">
                <a:latin typeface="Verdana"/>
                <a:ea typeface="Verdana"/>
                <a:cs typeface="Verdana"/>
                <a:sym typeface="Verdana"/>
              </a:rPr>
              <a:t>DIRETORIA DE ENSINO DA REGIÃO DE </a:t>
            </a:r>
            <a:br>
              <a:rPr lang="pt-BR" sz="2700" b="1" u="sng" dirty="0">
                <a:latin typeface="Verdana"/>
                <a:ea typeface="Verdana"/>
                <a:cs typeface="Verdana"/>
                <a:sym typeface="Verdana"/>
              </a:rPr>
            </a:br>
            <a:r>
              <a:rPr lang="pt-BR" sz="2700" b="1" u="sng" dirty="0">
                <a:latin typeface="Verdana"/>
                <a:ea typeface="Verdana"/>
                <a:cs typeface="Verdana"/>
                <a:sym typeface="Verdana"/>
              </a:rPr>
              <a:t>SANTO ANDRÉ</a:t>
            </a:r>
            <a:br>
              <a:rPr lang="pt-BR" b="1" u="sng" dirty="0">
                <a:latin typeface="Verdana"/>
                <a:ea typeface="Verdana"/>
                <a:cs typeface="Verdana"/>
                <a:sym typeface="Verdana"/>
              </a:rPr>
            </a:b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Dirigente Regional de Ensino: Ariane Aparecida </a:t>
            </a:r>
            <a:r>
              <a:rPr lang="pt-BR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Butrico</a:t>
            </a:r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Equipe Regional de Apoio a Gestão Democrática:</a:t>
            </a:r>
          </a:p>
          <a:p>
            <a:pPr algn="ctr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Supervisores de Ensino:</a:t>
            </a:r>
          </a:p>
          <a:p>
            <a:pPr marL="0" indent="0" algn="ctr">
              <a:buNone/>
            </a:pPr>
            <a:r>
              <a:rPr lang="pt-BR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Daniela </a:t>
            </a:r>
            <a:r>
              <a:rPr lang="pt-B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Masutti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Ferreira </a:t>
            </a:r>
          </a:p>
          <a:p>
            <a:pPr marL="0" indent="0" algn="ctr">
              <a:buNone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Edson Carlos </a:t>
            </a:r>
            <a:r>
              <a:rPr lang="pt-B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Thenório</a:t>
            </a:r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/>
          </a:p>
          <a:p>
            <a:pPr lvl="5"/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Apoio-PEC- Acompanhamento/Grêmio</a:t>
            </a:r>
          </a:p>
          <a:p>
            <a:pPr marL="2286000" lvl="5" indent="0">
              <a:buNone/>
            </a:pP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Solange </a:t>
            </a:r>
            <a:r>
              <a:rPr lang="pt-BR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P.Bailão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0578941E-70A4-5C3C-7CF0-F2F5A05B1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9" y="4869160"/>
            <a:ext cx="150783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81CF5B46-D143-660B-7268-D1E23398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069700"/>
            <a:ext cx="803233" cy="10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3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/>
            </a:br>
            <a:r>
              <a:rPr lang="pt-BR" b="1" u="sng" dirty="0"/>
              <a:t>OBJETIVO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Subsidiar a equipe gestora na elaboração do Plano de Ação do Conselho de Escola;</a:t>
            </a:r>
          </a:p>
          <a:p>
            <a:pPr marL="0" indent="0" algn="just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Sanar dúvidas sobre o Sistema Gerencial do Conselho de Escola na SED;</a:t>
            </a:r>
          </a:p>
          <a:p>
            <a:pPr marL="0" indent="0" algn="just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Fortalecer a Gestão Democrática.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01208"/>
            <a:ext cx="7985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8853"/>
            <a:ext cx="1514872" cy="148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5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/>
              <a:t>PAUTA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Alinhamento das Ações do Conselho de Escola e Gestão Democrática</a:t>
            </a:r>
          </a:p>
          <a:p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Paridade do Conselho de Escola </a:t>
            </a:r>
          </a:p>
          <a:p>
            <a:pPr algn="ctr"/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Sistema Gerencial Conselho de Escola</a:t>
            </a:r>
          </a:p>
          <a:p>
            <a:pPr algn="ctr"/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SGCE</a:t>
            </a:r>
          </a:p>
          <a:p>
            <a:pPr lvl="0">
              <a:lnSpc>
                <a:spcPct val="100000"/>
              </a:lnSpc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Plano de Ação -Formação dos Conselheiros.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4" name="Picture 2" descr="Pauta da 17ª sessão ordinária de 2019">
            <a:extLst>
              <a:ext uri="{FF2B5EF4-FFF2-40B4-BE49-F238E27FC236}">
                <a16:creationId xmlns:a16="http://schemas.microsoft.com/office/drawing/2014/main" id="{318EDB76-4AF3-5D62-F362-EC978FBE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8981">
            <a:off x="389761" y="828682"/>
            <a:ext cx="2790825" cy="872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44" y="5346421"/>
            <a:ext cx="7985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74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5649491"/>
          </a:xfrm>
        </p:spPr>
        <p:txBody>
          <a:bodyPr/>
          <a:lstStyle/>
          <a:p>
            <a:pPr lvl="0"/>
            <a:r>
              <a:rPr kumimoji="0" lang="pt-PT" altLang="pt-B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PARIDADE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Conselho de Escola terá assegurada em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constituição, a paridade dos segmentos da comunidade escolar, isto é, </a:t>
            </a:r>
            <a:r>
              <a:rPr kumimoji="0" lang="pt-PT" altLang="pt-B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(cinquenta por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cento) dos membros são estudantes e pais de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estudantes, os outros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 (cinquenta por cento)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compostos por docentes, especialistas e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B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funcionários</a:t>
            </a:r>
            <a:r>
              <a:rPr kumimoji="0" lang="pt-PT" altLang="pt-BR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.(art 14 Res SEDUC 19/2022)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5445224"/>
            <a:ext cx="16891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8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pt-BR" sz="2800" b="1" u="sng" dirty="0"/>
              <a:t>PROPORCIONALIDADE</a:t>
            </a:r>
            <a:r>
              <a:rPr lang="pt-BR" sz="2800" dirty="0"/>
              <a:t>:</a:t>
            </a:r>
          </a:p>
          <a:p>
            <a:r>
              <a:rPr lang="pt-BR" sz="2800" dirty="0"/>
              <a:t>40% (quarenta por cento) de docentes;</a:t>
            </a:r>
          </a:p>
          <a:p>
            <a:r>
              <a:rPr lang="pt-BR" sz="2800" dirty="0"/>
              <a:t>5% (cinco por cento) de especialistas de educação (vice-diretor, professor coordenador, exceto diretor de escola);</a:t>
            </a:r>
          </a:p>
          <a:p>
            <a:r>
              <a:rPr lang="pt-BR" sz="2800" dirty="0"/>
              <a:t>5% (cinco por cento) de funcionários;</a:t>
            </a:r>
          </a:p>
          <a:p>
            <a:r>
              <a:rPr lang="pt-BR" sz="2800" dirty="0"/>
              <a:t>25% (vinte e cinco por cento) de pais e/ou</a:t>
            </a:r>
          </a:p>
          <a:p>
            <a:r>
              <a:rPr lang="pt-BR" sz="2800" dirty="0"/>
              <a:t>responsáveis de estudantes;</a:t>
            </a:r>
          </a:p>
          <a:p>
            <a:r>
              <a:rPr lang="pt-BR" sz="2800" dirty="0"/>
              <a:t>25% (vinte e cinco por cento) de estudantes regularmente matriculados e frequentes. (art. 14 da Res. SEDUC 19/2022)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16954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80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marL="164465" marR="157480" lvl="0" defTabSz="457200">
              <a:lnSpc>
                <a:spcPct val="97000"/>
              </a:lnSpc>
              <a:spcBef>
                <a:spcPts val="15"/>
              </a:spcBef>
            </a:pPr>
            <a:br>
              <a:rPr lang="pt-PT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br>
              <a:rPr lang="pt-PT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VIGÊNCIAS:</a:t>
            </a:r>
            <a:b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b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</a:t>
            </a:r>
            <a:r>
              <a:rPr lang="pt-PT" sz="1600" b="1" spc="-4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Conselho</a:t>
            </a:r>
            <a:r>
              <a:rPr lang="pt-PT" sz="1600" b="1" spc="-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</a:t>
            </a:r>
            <a:r>
              <a:rPr lang="pt-PT" sz="1600" b="1" spc="-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Escola</a:t>
            </a:r>
            <a:r>
              <a:rPr lang="pt-PT" sz="1600" b="1" spc="-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deverá</a:t>
            </a:r>
            <a:r>
              <a:rPr lang="pt-PT" sz="1600" b="1" spc="-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ser</a:t>
            </a:r>
            <a:r>
              <a:rPr lang="pt-PT" sz="1600" b="1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eleito</a:t>
            </a:r>
            <a:r>
              <a:rPr lang="pt-PT" sz="1600" b="1" spc="-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anualmente</a:t>
            </a:r>
            <a:r>
              <a:rPr lang="pt-PT" sz="1600" b="1" spc="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 primeiro</a:t>
            </a:r>
            <a:r>
              <a:rPr lang="pt-PT" sz="1600" b="1" spc="-30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mês letivo com mandato até o ano subsequente.(art 4º Res</a:t>
            </a:r>
            <a:r>
              <a:rPr lang="pt-PT" sz="1600" b="1" spc="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SEDUC</a:t>
            </a:r>
            <a:r>
              <a:rPr lang="pt-PT" sz="1600" b="1" spc="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19/2022).</a:t>
            </a:r>
            <a:b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r>
              <a:rPr lang="pt-PT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SGCE: 04/03/2024 </a:t>
            </a:r>
            <a:r>
              <a:rPr lang="pt-PT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 03/03/2025</a:t>
            </a:r>
            <a:br>
              <a:rPr lang="pt-B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5D6BB1C-343F-0A96-D9D5-0C21676B5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89" t="31915" r="55878" b="25960"/>
          <a:stretch/>
        </p:blipFill>
        <p:spPr>
          <a:xfrm>
            <a:off x="1763688" y="1556792"/>
            <a:ext cx="5486827" cy="487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01208"/>
            <a:ext cx="7985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5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3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3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100" b="1" dirty="0">
                <a:latin typeface="Calibri" panose="020F0502020204030204" pitchFamily="34" charset="0"/>
                <a:cs typeface="Calibri" panose="020F0502020204030204" pitchFamily="34" charset="0"/>
              </a:rPr>
              <a:t>Plano de Ação do Conselho de Escola em parceria com a Gestão Escolar</a:t>
            </a:r>
            <a:b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Tem o objetivo de apoiar a Gestão Escolar. Quando elaborado em parceria com o Grêmio Estudantil e a APM. Colabora para o fortalecimento dos objetivos e metas presentes na Proposta Pedagógica da escola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4869160"/>
            <a:ext cx="16891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47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liderança do Diretor como Presidente do Conselho de Escola na elaboração do Plano de Ação</a:t>
            </a:r>
            <a:b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579296" cy="4569371"/>
          </a:xfrm>
        </p:spPr>
        <p:txBody>
          <a:bodyPr>
            <a:normAutofit/>
          </a:bodyPr>
          <a:lstStyle/>
          <a:p>
            <a:pPr marL="285750" lvl="0" indent="-285750" algn="just" defTabSz="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É o Presidente do Conselho –</a:t>
            </a:r>
            <a:r>
              <a:rPr lang="pt-PT" sz="1800" spc="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 diretor da Escola quem deve agendar e reunir o Conselho de Escola, de</a:t>
            </a:r>
            <a:r>
              <a:rPr lang="pt-PT" sz="1800" spc="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forma presencial, hibrida ou mista, por meio das comissões e</a:t>
            </a:r>
            <a:r>
              <a:rPr lang="pt-PT" sz="1800" spc="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sub-comissões para discutir, compartilhar e</a:t>
            </a:r>
            <a:r>
              <a:rPr lang="pt-PT" sz="1800" spc="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criar</a:t>
            </a:r>
            <a:r>
              <a:rPr lang="pt-PT" sz="1800" spc="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 plano</a:t>
            </a:r>
            <a:r>
              <a:rPr lang="pt-PT" sz="1800" spc="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800" spc="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ação</a:t>
            </a:r>
            <a:r>
              <a:rPr lang="pt-PT" sz="1800" spc="-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pt-PT" sz="1800" spc="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colaboração</a:t>
            </a:r>
            <a:r>
              <a:rPr lang="pt-PT" sz="1800" spc="29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</a:t>
            </a:r>
            <a:r>
              <a:rPr lang="pt-PT" sz="1800" spc="-4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Gestão</a:t>
            </a:r>
            <a:r>
              <a:rPr lang="pt-PT" sz="1800" spc="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Escolar.</a:t>
            </a:r>
            <a:endParaRPr lang="pt-BR" sz="1800" dirty="0">
              <a:solidFill>
                <a:prstClr val="black"/>
              </a:solidFill>
              <a:latin typeface="Franklin Gothic Book"/>
            </a:endParaRPr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articulação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entre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Conselho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Escola,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Grêmio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Estudantil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APM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imprescindível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consolidação</a:t>
            </a:r>
            <a:r>
              <a:rPr lang="pt-PT" sz="18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pt-PT" sz="18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Gestão</a:t>
            </a:r>
            <a:r>
              <a:rPr lang="pt-PT" sz="18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Democrática.</a:t>
            </a:r>
            <a:endParaRPr lang="pt-BR" sz="1800" dirty="0"/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Precisamos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 claro o quanto a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liderança do Diretor é fundamental: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maneira como recebe seus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conselheiros, como explana o objetivo do encontro, como abre espaço para ser ouvido e ouvir, como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demonstra</a:t>
            </a:r>
            <a:r>
              <a:rPr lang="pt-PT" sz="18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interesse</a:t>
            </a:r>
            <a:r>
              <a:rPr lang="pt-PT" sz="1800" spc="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colocar</a:t>
            </a:r>
            <a:r>
              <a:rPr lang="pt-PT" sz="18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pt-PT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prática</a:t>
            </a:r>
            <a:r>
              <a:rPr lang="pt-PT" sz="18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foi</a:t>
            </a:r>
            <a:r>
              <a:rPr lang="pt-PT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discutido</a:t>
            </a:r>
            <a:r>
              <a:rPr lang="pt-PT" sz="18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decidido</a:t>
            </a:r>
            <a:r>
              <a:rPr lang="pt-PT" sz="18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pelo</a:t>
            </a:r>
            <a:r>
              <a:rPr lang="pt-PT" sz="18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coletivo.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Ouvir, conquistar</a:t>
            </a:r>
            <a:r>
              <a:rPr lang="pt-PT" sz="18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exercer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democracia</a:t>
            </a:r>
            <a:r>
              <a:rPr lang="pt-PT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</a:t>
            </a:r>
            <a:r>
              <a:rPr lang="pt-PT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direito</a:t>
            </a:r>
            <a:r>
              <a:rPr lang="pt-PT" sz="18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todos,</a:t>
            </a:r>
            <a:r>
              <a:rPr lang="pt-PT" sz="1800" spc="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</a:t>
            </a:r>
            <a:r>
              <a:rPr lang="pt-PT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fácil,</a:t>
            </a:r>
            <a:r>
              <a:rPr lang="pt-PT" sz="18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</a:t>
            </a:r>
            <a:r>
              <a:rPr lang="pt-PT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também não</a:t>
            </a:r>
            <a:r>
              <a:rPr lang="pt-PT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8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impossível.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800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efetivar a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participação dos representantes, o diretor é o responsável por oportunizar conceitos</a:t>
            </a:r>
            <a:r>
              <a:rPr lang="pt-PT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básicos e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reflexões</a:t>
            </a:r>
            <a:r>
              <a:rPr lang="pt-PT" sz="1800" spc="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sobre</a:t>
            </a:r>
            <a:r>
              <a:rPr lang="pt-PT" sz="18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que</a:t>
            </a:r>
            <a:r>
              <a:rPr lang="pt-PT" sz="18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pt-PT" sz="18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faz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 Conselho</a:t>
            </a:r>
            <a:r>
              <a:rPr lang="pt-PT" sz="18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05264"/>
            <a:ext cx="217316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6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Referências: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Calendário p/ Constituição/Composição do Conselho de Escola/2024</a:t>
            </a:r>
          </a:p>
          <a:p>
            <a:r>
              <a:rPr lang="pt-BR" sz="2400" dirty="0"/>
              <a:t>Documento Orientador-janeiro/2024</a:t>
            </a:r>
          </a:p>
          <a:p>
            <a:r>
              <a:rPr lang="pt-BR" sz="2400" dirty="0"/>
              <a:t>Normativos e Subsídios do Conselho de Escola</a:t>
            </a:r>
          </a:p>
          <a:p>
            <a:r>
              <a:rPr lang="pt-BR" sz="2400" dirty="0"/>
              <a:t>Live- CMSP- Conselho de Escola/2024</a:t>
            </a:r>
          </a:p>
          <a:p>
            <a:r>
              <a:rPr lang="pt-BR" sz="2400" dirty="0"/>
              <a:t>Resolução SEDUC Nº19 de 08/03/2022</a:t>
            </a:r>
          </a:p>
          <a:p>
            <a:r>
              <a:rPr lang="pt-BR" sz="2400" dirty="0">
                <a:hlinkClick r:id="rId2"/>
              </a:rPr>
              <a:t>http://desantoandre.educacao.sp.gov.br/programas/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conselho-escolar/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7985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571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646</Words>
  <Application>Microsoft Office PowerPoint</Application>
  <PresentationFormat>Apresentação na tela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Verdana</vt:lpstr>
      <vt:lpstr>Wingdings</vt:lpstr>
      <vt:lpstr>Tema do Office</vt:lpstr>
      <vt:lpstr>Apresentação do PowerPoint</vt:lpstr>
      <vt:lpstr> OBJETIVO </vt:lpstr>
      <vt:lpstr>PAUTA</vt:lpstr>
      <vt:lpstr>Apresentação do PowerPoint</vt:lpstr>
      <vt:lpstr>Apresentação do PowerPoint</vt:lpstr>
      <vt:lpstr>  VIGÊNCIAS:  O Conselho de Escola deverá ser eleito anualmente no primeiro mês letivo com mandato até o ano subsequente.(art 4º Res SEDUC 19/2022). SGCE: 04/03/2024 a 03/03/2025 </vt:lpstr>
      <vt:lpstr>  Plano de Ação do Conselho de Escola em parceria com a Gestão Escolar </vt:lpstr>
      <vt:lpstr>A liderança do Diretor como Presidente do Conselho de Escola na elaboração do Plano de Ação </vt:lpstr>
      <vt:lpstr> Referências: </vt:lpstr>
      <vt:lpstr> DIRETORIA DE ENSINO DA REGIÃO DE  SANTO ANDRÉ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Sibila</dc:creator>
  <cp:lastModifiedBy>Daniela Masutti Ferreira Carnevali</cp:lastModifiedBy>
  <cp:revision>15</cp:revision>
  <dcterms:created xsi:type="dcterms:W3CDTF">2024-05-19T16:55:40Z</dcterms:created>
  <dcterms:modified xsi:type="dcterms:W3CDTF">2024-05-23T13:58:22Z</dcterms:modified>
</cp:coreProperties>
</file>