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2">
  <p:sldMasterIdLst>
    <p:sldMasterId id="2147483659" r:id="rId1"/>
  </p:sldMasterIdLst>
  <p:notesMasterIdLst>
    <p:notesMasterId r:id="rId10"/>
  </p:notesMasterIdLst>
  <p:sldIdLst>
    <p:sldId id="256" r:id="rId2"/>
    <p:sldId id="315" r:id="rId3"/>
    <p:sldId id="320" r:id="rId4"/>
    <p:sldId id="312" r:id="rId5"/>
    <p:sldId id="322" r:id="rId6"/>
    <p:sldId id="321" r:id="rId7"/>
    <p:sldId id="318" r:id="rId8"/>
    <p:sldId id="319" r:id="rId9"/>
  </p:sldIdLst>
  <p:sldSz cx="9144000" cy="5143500" type="screen16x9"/>
  <p:notesSz cx="6797675" cy="9926638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Gill Sans" panose="020B0604020202020204" charset="0"/>
      <p:regular r:id="rId15"/>
      <p:bold r:id="rId16"/>
    </p:embeddedFont>
    <p:embeddedFont>
      <p:font typeface="Open Sans" panose="020B0606030504020204" pitchFamily="34" charset="0"/>
      <p:regular r:id="rId17"/>
      <p:bold r:id="rId18"/>
      <p:italic r:id="rId19"/>
      <p:boldItalic r:id="rId20"/>
    </p:embeddedFont>
    <p:embeddedFont>
      <p:font typeface="PT Sans Narrow" panose="020B0506020203020204" pitchFamily="34" charset="0"/>
      <p:regular r:id="rId21"/>
      <p:bold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ilton Santos De Faria Junior" initials="ASDFJ" lastIdx="1" clrIdx="0">
    <p:extLst>
      <p:ext uri="{19B8F6BF-5375-455C-9EA6-DF929625EA0E}">
        <p15:presenceInfo xmlns:p15="http://schemas.microsoft.com/office/powerpoint/2012/main" userId="S::anilton.junior@educacao.sp.gov.br::66a518c5-1b48-4603-b720-453813b33e4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Estilo com Tema 2 - Ênfase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ABFCF23-3B69-468F-B69F-88F6DE6A72F2}" styleName="Estilo Médio 1 - Ênfas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9" d="100"/>
          <a:sy n="149" d="100"/>
        </p:scale>
        <p:origin x="50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86596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3857ad91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3857ad911_0_0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2675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3857ad911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a3857ad911_0_24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146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3857ad911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a3857ad911_0_24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3724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3857ad911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a3857ad911_0_24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598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3857ad911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a3857ad911_0_24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307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3857ad911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a3857ad911_0_24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15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3857ad911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a3857ad911_0_24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0845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3857ad911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a3857ad911_0_24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81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 amt="12000"/>
          </a:blip>
          <a:srcRect t="5833" b="19085"/>
          <a:stretch/>
        </p:blipFill>
        <p:spPr>
          <a:xfrm>
            <a:off x="2" y="0"/>
            <a:ext cx="914399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0" y="2571750"/>
            <a:ext cx="9144000" cy="2571600"/>
          </a:xfrm>
          <a:prstGeom prst="rect">
            <a:avLst/>
          </a:prstGeom>
          <a:solidFill>
            <a:srgbClr val="0079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1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 amt="20000"/>
          </a:blip>
          <a:srcRect t="36853" b="20950"/>
          <a:stretch/>
        </p:blipFill>
        <p:spPr>
          <a:xfrm>
            <a:off x="-25" y="2571750"/>
            <a:ext cx="9144003" cy="25715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2324100" y="2809875"/>
            <a:ext cx="5955000" cy="79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7235106" y="1285814"/>
            <a:ext cx="421740" cy="383346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0474" y="6862"/>
                </a:moveTo>
                <a:lnTo>
                  <a:pt x="18121" y="9450"/>
                </a:lnTo>
                <a:lnTo>
                  <a:pt x="17427" y="8686"/>
                </a:lnTo>
                <a:lnTo>
                  <a:pt x="19780" y="6098"/>
                </a:lnTo>
                <a:cubicBezTo>
                  <a:pt x="19869" y="6000"/>
                  <a:pt x="19992" y="5940"/>
                  <a:pt x="20127" y="5940"/>
                </a:cubicBezTo>
                <a:cubicBezTo>
                  <a:pt x="20398" y="5940"/>
                  <a:pt x="20618" y="6182"/>
                  <a:pt x="20618" y="6480"/>
                </a:cubicBezTo>
                <a:cubicBezTo>
                  <a:pt x="20618" y="6629"/>
                  <a:pt x="20563" y="6764"/>
                  <a:pt x="20474" y="6862"/>
                </a:cubicBezTo>
                <a:moveTo>
                  <a:pt x="21600" y="6480"/>
                </a:moveTo>
                <a:cubicBezTo>
                  <a:pt x="21600" y="5586"/>
                  <a:pt x="20941" y="4860"/>
                  <a:pt x="20127" y="4860"/>
                </a:cubicBezTo>
                <a:cubicBezTo>
                  <a:pt x="19720" y="4860"/>
                  <a:pt x="19352" y="5041"/>
                  <a:pt x="19086" y="5335"/>
                </a:cubicBezTo>
                <a:lnTo>
                  <a:pt x="6813" y="18835"/>
                </a:lnTo>
                <a:cubicBezTo>
                  <a:pt x="6547" y="19128"/>
                  <a:pt x="6382" y="19533"/>
                  <a:pt x="6382" y="19980"/>
                </a:cubicBezTo>
                <a:cubicBezTo>
                  <a:pt x="6382" y="20874"/>
                  <a:pt x="7041" y="21600"/>
                  <a:pt x="7855" y="21600"/>
                </a:cubicBezTo>
                <a:cubicBezTo>
                  <a:pt x="8262" y="21600"/>
                  <a:pt x="8630" y="21419"/>
                  <a:pt x="8896" y="21125"/>
                </a:cubicBezTo>
                <a:lnTo>
                  <a:pt x="21169" y="7625"/>
                </a:lnTo>
                <a:cubicBezTo>
                  <a:pt x="21435" y="7332"/>
                  <a:pt x="21600" y="6927"/>
                  <a:pt x="21600" y="6480"/>
                </a:cubicBezTo>
                <a:moveTo>
                  <a:pt x="20127" y="14040"/>
                </a:moveTo>
                <a:lnTo>
                  <a:pt x="18655" y="14040"/>
                </a:lnTo>
                <a:lnTo>
                  <a:pt x="18655" y="11918"/>
                </a:lnTo>
                <a:lnTo>
                  <a:pt x="15744" y="15120"/>
                </a:lnTo>
                <a:lnTo>
                  <a:pt x="20127" y="15120"/>
                </a:lnTo>
                <a:cubicBezTo>
                  <a:pt x="20398" y="15120"/>
                  <a:pt x="20618" y="15362"/>
                  <a:pt x="20618" y="15660"/>
                </a:cubicBezTo>
                <a:cubicBezTo>
                  <a:pt x="20618" y="15958"/>
                  <a:pt x="20398" y="16200"/>
                  <a:pt x="20127" y="16200"/>
                </a:cubicBezTo>
                <a:lnTo>
                  <a:pt x="14762" y="16200"/>
                </a:lnTo>
                <a:lnTo>
                  <a:pt x="13780" y="17280"/>
                </a:lnTo>
                <a:lnTo>
                  <a:pt x="20127" y="17280"/>
                </a:lnTo>
                <a:cubicBezTo>
                  <a:pt x="20941" y="17280"/>
                  <a:pt x="21600" y="16554"/>
                  <a:pt x="21600" y="15660"/>
                </a:cubicBezTo>
                <a:cubicBezTo>
                  <a:pt x="21600" y="14766"/>
                  <a:pt x="20941" y="14040"/>
                  <a:pt x="20127" y="14040"/>
                </a:cubicBezTo>
                <a:moveTo>
                  <a:pt x="7820" y="16200"/>
                </a:moveTo>
                <a:lnTo>
                  <a:pt x="1473" y="16200"/>
                </a:lnTo>
                <a:cubicBezTo>
                  <a:pt x="1202" y="16200"/>
                  <a:pt x="982" y="15958"/>
                  <a:pt x="982" y="15660"/>
                </a:cubicBezTo>
                <a:cubicBezTo>
                  <a:pt x="982" y="15362"/>
                  <a:pt x="1202" y="15120"/>
                  <a:pt x="1473" y="15120"/>
                </a:cubicBezTo>
                <a:lnTo>
                  <a:pt x="8802" y="15120"/>
                </a:lnTo>
                <a:lnTo>
                  <a:pt x="12729" y="10800"/>
                </a:lnTo>
                <a:lnTo>
                  <a:pt x="3927" y="10800"/>
                </a:lnTo>
                <a:lnTo>
                  <a:pt x="3927" y="1080"/>
                </a:lnTo>
                <a:lnTo>
                  <a:pt x="17673" y="1080"/>
                </a:lnTo>
                <a:lnTo>
                  <a:pt x="17673" y="5362"/>
                </a:lnTo>
                <a:lnTo>
                  <a:pt x="18655" y="4282"/>
                </a:lnTo>
                <a:lnTo>
                  <a:pt x="18655" y="540"/>
                </a:lnTo>
                <a:cubicBezTo>
                  <a:pt x="18655" y="242"/>
                  <a:pt x="18434" y="0"/>
                  <a:pt x="18164" y="0"/>
                </a:cubicBezTo>
                <a:lnTo>
                  <a:pt x="3436" y="0"/>
                </a:lnTo>
                <a:cubicBezTo>
                  <a:pt x="3166" y="0"/>
                  <a:pt x="2945" y="242"/>
                  <a:pt x="2945" y="540"/>
                </a:cubicBezTo>
                <a:lnTo>
                  <a:pt x="2945" y="14040"/>
                </a:lnTo>
                <a:lnTo>
                  <a:pt x="1473" y="14040"/>
                </a:lnTo>
                <a:cubicBezTo>
                  <a:pt x="659" y="14040"/>
                  <a:pt x="0" y="14766"/>
                  <a:pt x="0" y="15660"/>
                </a:cubicBezTo>
                <a:cubicBezTo>
                  <a:pt x="0" y="16554"/>
                  <a:pt x="659" y="17280"/>
                  <a:pt x="1473" y="17280"/>
                </a:cubicBezTo>
                <a:lnTo>
                  <a:pt x="6838" y="17280"/>
                </a:lnTo>
                <a:cubicBezTo>
                  <a:pt x="6838" y="17280"/>
                  <a:pt x="7820" y="16200"/>
                  <a:pt x="7820" y="16200"/>
                </a:cubicBezTo>
                <a:close/>
              </a:path>
            </a:pathLst>
          </a:custGeom>
          <a:solidFill>
            <a:srgbClr val="00799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Gill Sans"/>
              <a:buNone/>
            </a:pPr>
            <a:endParaRPr sz="29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1" name="Google Shape;61;p13"/>
          <p:cNvSpPr/>
          <p:nvPr/>
        </p:nvSpPr>
        <p:spPr>
          <a:xfrm>
            <a:off x="6533117" y="1267460"/>
            <a:ext cx="345060" cy="3450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21109" y="7364"/>
                </a:moveTo>
                <a:cubicBezTo>
                  <a:pt x="20838" y="7364"/>
                  <a:pt x="20618" y="7584"/>
                  <a:pt x="20618" y="7855"/>
                </a:cubicBezTo>
                <a:lnTo>
                  <a:pt x="20618" y="18655"/>
                </a:lnTo>
                <a:cubicBezTo>
                  <a:pt x="20618" y="19739"/>
                  <a:pt x="19739" y="20618"/>
                  <a:pt x="18655" y="20618"/>
                </a:cubicBezTo>
                <a:lnTo>
                  <a:pt x="2945" y="20618"/>
                </a:lnTo>
                <a:cubicBezTo>
                  <a:pt x="1861" y="20618"/>
                  <a:pt x="982" y="19739"/>
                  <a:pt x="982" y="18655"/>
                </a:cubicBezTo>
                <a:lnTo>
                  <a:pt x="982" y="2945"/>
                </a:lnTo>
                <a:cubicBezTo>
                  <a:pt x="982" y="1861"/>
                  <a:pt x="1861" y="982"/>
                  <a:pt x="2945" y="982"/>
                </a:cubicBezTo>
                <a:lnTo>
                  <a:pt x="13745" y="982"/>
                </a:lnTo>
                <a:cubicBezTo>
                  <a:pt x="14017" y="982"/>
                  <a:pt x="14236" y="762"/>
                  <a:pt x="14236" y="491"/>
                </a:cubicBezTo>
                <a:cubicBezTo>
                  <a:pt x="14236" y="220"/>
                  <a:pt x="14017" y="0"/>
                  <a:pt x="13745" y="0"/>
                </a:cubicBezTo>
                <a:lnTo>
                  <a:pt x="2945" y="0"/>
                </a:lnTo>
                <a:cubicBezTo>
                  <a:pt x="1318" y="0"/>
                  <a:pt x="0" y="1319"/>
                  <a:pt x="0" y="2945"/>
                </a:cubicBezTo>
                <a:lnTo>
                  <a:pt x="0" y="18655"/>
                </a:lnTo>
                <a:cubicBezTo>
                  <a:pt x="0" y="20282"/>
                  <a:pt x="1318" y="21600"/>
                  <a:pt x="2945" y="21600"/>
                </a:cubicBezTo>
                <a:lnTo>
                  <a:pt x="18655" y="21600"/>
                </a:lnTo>
                <a:cubicBezTo>
                  <a:pt x="20282" y="21600"/>
                  <a:pt x="21600" y="20282"/>
                  <a:pt x="21600" y="18655"/>
                </a:cubicBezTo>
                <a:lnTo>
                  <a:pt x="21600" y="7855"/>
                </a:lnTo>
                <a:cubicBezTo>
                  <a:pt x="21600" y="7584"/>
                  <a:pt x="21380" y="7364"/>
                  <a:pt x="21109" y="7364"/>
                </a:cubicBezTo>
                <a:moveTo>
                  <a:pt x="7006" y="12764"/>
                </a:moveTo>
                <a:lnTo>
                  <a:pt x="8836" y="12764"/>
                </a:lnTo>
                <a:lnTo>
                  <a:pt x="8836" y="14594"/>
                </a:lnTo>
                <a:lnTo>
                  <a:pt x="6627" y="14973"/>
                </a:lnTo>
                <a:cubicBezTo>
                  <a:pt x="6627" y="14973"/>
                  <a:pt x="7006" y="12764"/>
                  <a:pt x="7006" y="12764"/>
                </a:cubicBezTo>
                <a:close/>
                <a:moveTo>
                  <a:pt x="16775" y="2742"/>
                </a:moveTo>
                <a:lnTo>
                  <a:pt x="18858" y="4825"/>
                </a:lnTo>
                <a:lnTo>
                  <a:pt x="9818" y="13865"/>
                </a:lnTo>
                <a:lnTo>
                  <a:pt x="9818" y="11782"/>
                </a:lnTo>
                <a:lnTo>
                  <a:pt x="7736" y="11782"/>
                </a:lnTo>
                <a:cubicBezTo>
                  <a:pt x="7736" y="11782"/>
                  <a:pt x="16775" y="2742"/>
                  <a:pt x="16775" y="2742"/>
                </a:cubicBezTo>
                <a:close/>
                <a:moveTo>
                  <a:pt x="18104" y="1414"/>
                </a:moveTo>
                <a:cubicBezTo>
                  <a:pt x="18371" y="1147"/>
                  <a:pt x="18739" y="982"/>
                  <a:pt x="19145" y="982"/>
                </a:cubicBezTo>
                <a:cubicBezTo>
                  <a:pt x="19959" y="982"/>
                  <a:pt x="20618" y="1642"/>
                  <a:pt x="20618" y="2455"/>
                </a:cubicBezTo>
                <a:cubicBezTo>
                  <a:pt x="20618" y="2861"/>
                  <a:pt x="20453" y="3230"/>
                  <a:pt x="20187" y="3496"/>
                </a:cubicBezTo>
                <a:lnTo>
                  <a:pt x="19552" y="4131"/>
                </a:lnTo>
                <a:lnTo>
                  <a:pt x="17469" y="2048"/>
                </a:lnTo>
                <a:cubicBezTo>
                  <a:pt x="17469" y="2048"/>
                  <a:pt x="18104" y="1414"/>
                  <a:pt x="18104" y="1414"/>
                </a:cubicBezTo>
                <a:close/>
                <a:moveTo>
                  <a:pt x="5400" y="16200"/>
                </a:moveTo>
                <a:lnTo>
                  <a:pt x="9590" y="15481"/>
                </a:lnTo>
                <a:lnTo>
                  <a:pt x="20881" y="4190"/>
                </a:lnTo>
                <a:cubicBezTo>
                  <a:pt x="21325" y="3746"/>
                  <a:pt x="21600" y="3133"/>
                  <a:pt x="21600" y="2455"/>
                </a:cubicBezTo>
                <a:cubicBezTo>
                  <a:pt x="21600" y="1099"/>
                  <a:pt x="20501" y="0"/>
                  <a:pt x="19145" y="0"/>
                </a:cubicBezTo>
                <a:cubicBezTo>
                  <a:pt x="18468" y="0"/>
                  <a:pt x="17854" y="275"/>
                  <a:pt x="17410" y="719"/>
                </a:cubicBezTo>
                <a:lnTo>
                  <a:pt x="6119" y="12010"/>
                </a:lnTo>
                <a:cubicBezTo>
                  <a:pt x="6119" y="12010"/>
                  <a:pt x="5400" y="16200"/>
                  <a:pt x="5400" y="16200"/>
                </a:cubicBezTo>
                <a:close/>
              </a:path>
            </a:pathLst>
          </a:custGeom>
          <a:solidFill>
            <a:srgbClr val="00799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Gill Sans"/>
              <a:buNone/>
            </a:pPr>
            <a:endParaRPr sz="29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2" name="Google Shape;62;p13"/>
          <p:cNvSpPr/>
          <p:nvPr/>
        </p:nvSpPr>
        <p:spPr>
          <a:xfrm>
            <a:off x="8013775" y="1267460"/>
            <a:ext cx="421740" cy="3450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4457" y="20400"/>
                </a:moveTo>
                <a:cubicBezTo>
                  <a:pt x="4686" y="18711"/>
                  <a:pt x="5897" y="18036"/>
                  <a:pt x="7134" y="17493"/>
                </a:cubicBezTo>
                <a:lnTo>
                  <a:pt x="7173" y="17477"/>
                </a:lnTo>
                <a:cubicBezTo>
                  <a:pt x="8055" y="17190"/>
                  <a:pt x="9626" y="16039"/>
                  <a:pt x="9626" y="13569"/>
                </a:cubicBezTo>
                <a:cubicBezTo>
                  <a:pt x="9626" y="11474"/>
                  <a:pt x="8932" y="10452"/>
                  <a:pt x="8558" y="9902"/>
                </a:cubicBezTo>
                <a:cubicBezTo>
                  <a:pt x="8484" y="9791"/>
                  <a:pt x="8394" y="9649"/>
                  <a:pt x="8414" y="9680"/>
                </a:cubicBezTo>
                <a:cubicBezTo>
                  <a:pt x="8384" y="9599"/>
                  <a:pt x="8237" y="9129"/>
                  <a:pt x="8449" y="8035"/>
                </a:cubicBezTo>
                <a:cubicBezTo>
                  <a:pt x="8549" y="7522"/>
                  <a:pt x="8380" y="7241"/>
                  <a:pt x="8380" y="7241"/>
                </a:cubicBezTo>
                <a:cubicBezTo>
                  <a:pt x="8112" y="6505"/>
                  <a:pt x="7614" y="5133"/>
                  <a:pt x="7988" y="4025"/>
                </a:cubicBezTo>
                <a:cubicBezTo>
                  <a:pt x="8490" y="2492"/>
                  <a:pt x="8935" y="2190"/>
                  <a:pt x="9741" y="1747"/>
                </a:cubicBezTo>
                <a:cubicBezTo>
                  <a:pt x="9788" y="1721"/>
                  <a:pt x="9834" y="1691"/>
                  <a:pt x="9877" y="1657"/>
                </a:cubicBezTo>
                <a:cubicBezTo>
                  <a:pt x="10029" y="1535"/>
                  <a:pt x="10674" y="1200"/>
                  <a:pt x="11403" y="1200"/>
                </a:cubicBezTo>
                <a:cubicBezTo>
                  <a:pt x="11768" y="1200"/>
                  <a:pt x="12075" y="1285"/>
                  <a:pt x="12318" y="1454"/>
                </a:cubicBezTo>
                <a:cubicBezTo>
                  <a:pt x="12610" y="1655"/>
                  <a:pt x="12890" y="2039"/>
                  <a:pt x="13313" y="3271"/>
                </a:cubicBezTo>
                <a:cubicBezTo>
                  <a:pt x="14101" y="5469"/>
                  <a:pt x="13602" y="6698"/>
                  <a:pt x="13350" y="7124"/>
                </a:cubicBezTo>
                <a:cubicBezTo>
                  <a:pt x="13183" y="7407"/>
                  <a:pt x="13126" y="7764"/>
                  <a:pt x="13191" y="8102"/>
                </a:cubicBezTo>
                <a:cubicBezTo>
                  <a:pt x="13386" y="9109"/>
                  <a:pt x="13260" y="9534"/>
                  <a:pt x="13227" y="9619"/>
                </a:cubicBezTo>
                <a:cubicBezTo>
                  <a:pt x="13219" y="9631"/>
                  <a:pt x="13101" y="9814"/>
                  <a:pt x="13041" y="9902"/>
                </a:cubicBezTo>
                <a:cubicBezTo>
                  <a:pt x="12668" y="10452"/>
                  <a:pt x="11973" y="11474"/>
                  <a:pt x="11973" y="13569"/>
                </a:cubicBezTo>
                <a:cubicBezTo>
                  <a:pt x="11973" y="16039"/>
                  <a:pt x="13545" y="17190"/>
                  <a:pt x="14427" y="17477"/>
                </a:cubicBezTo>
                <a:lnTo>
                  <a:pt x="14466" y="17493"/>
                </a:lnTo>
                <a:cubicBezTo>
                  <a:pt x="15703" y="18036"/>
                  <a:pt x="16914" y="18711"/>
                  <a:pt x="17143" y="20400"/>
                </a:cubicBezTo>
                <a:cubicBezTo>
                  <a:pt x="17143" y="20400"/>
                  <a:pt x="4457" y="20400"/>
                  <a:pt x="4457" y="20400"/>
                </a:cubicBezTo>
                <a:close/>
                <a:moveTo>
                  <a:pt x="14715" y="16328"/>
                </a:moveTo>
                <a:cubicBezTo>
                  <a:pt x="14715" y="16328"/>
                  <a:pt x="12955" y="15815"/>
                  <a:pt x="12955" y="13569"/>
                </a:cubicBezTo>
                <a:cubicBezTo>
                  <a:pt x="12955" y="11596"/>
                  <a:pt x="13678" y="10901"/>
                  <a:pt x="13957" y="10421"/>
                </a:cubicBezTo>
                <a:cubicBezTo>
                  <a:pt x="13957" y="10421"/>
                  <a:pt x="14531" y="9807"/>
                  <a:pt x="14146" y="7826"/>
                </a:cubicBezTo>
                <a:cubicBezTo>
                  <a:pt x="14787" y="6740"/>
                  <a:pt x="14995" y="4972"/>
                  <a:pt x="14211" y="2789"/>
                </a:cubicBezTo>
                <a:cubicBezTo>
                  <a:pt x="13774" y="1514"/>
                  <a:pt x="13389" y="815"/>
                  <a:pt x="12801" y="409"/>
                </a:cubicBezTo>
                <a:cubicBezTo>
                  <a:pt x="12370" y="110"/>
                  <a:pt x="11880" y="0"/>
                  <a:pt x="11403" y="0"/>
                </a:cubicBezTo>
                <a:cubicBezTo>
                  <a:pt x="10516" y="0"/>
                  <a:pt x="9675" y="384"/>
                  <a:pt x="9339" y="653"/>
                </a:cubicBezTo>
                <a:cubicBezTo>
                  <a:pt x="8357" y="1192"/>
                  <a:pt x="7697" y="1688"/>
                  <a:pt x="7077" y="3579"/>
                </a:cubicBezTo>
                <a:cubicBezTo>
                  <a:pt x="6540" y="5168"/>
                  <a:pt x="7179" y="6892"/>
                  <a:pt x="7494" y="7758"/>
                </a:cubicBezTo>
                <a:cubicBezTo>
                  <a:pt x="7110" y="9740"/>
                  <a:pt x="7642" y="10421"/>
                  <a:pt x="7642" y="10421"/>
                </a:cubicBezTo>
                <a:cubicBezTo>
                  <a:pt x="7922" y="10901"/>
                  <a:pt x="8644" y="11596"/>
                  <a:pt x="8644" y="13569"/>
                </a:cubicBezTo>
                <a:cubicBezTo>
                  <a:pt x="8644" y="15815"/>
                  <a:pt x="6885" y="16328"/>
                  <a:pt x="6885" y="16328"/>
                </a:cubicBezTo>
                <a:cubicBezTo>
                  <a:pt x="5768" y="16819"/>
                  <a:pt x="3436" y="17760"/>
                  <a:pt x="3436" y="21000"/>
                </a:cubicBezTo>
                <a:cubicBezTo>
                  <a:pt x="3436" y="21000"/>
                  <a:pt x="3436" y="21600"/>
                  <a:pt x="3927" y="21600"/>
                </a:cubicBezTo>
                <a:lnTo>
                  <a:pt x="17673" y="21600"/>
                </a:lnTo>
                <a:cubicBezTo>
                  <a:pt x="18164" y="21600"/>
                  <a:pt x="18164" y="21000"/>
                  <a:pt x="18164" y="21000"/>
                </a:cubicBezTo>
                <a:cubicBezTo>
                  <a:pt x="18164" y="17760"/>
                  <a:pt x="15832" y="16819"/>
                  <a:pt x="14715" y="16328"/>
                </a:cubicBezTo>
                <a:moveTo>
                  <a:pt x="19516" y="15006"/>
                </a:moveTo>
                <a:cubicBezTo>
                  <a:pt x="19516" y="15006"/>
                  <a:pt x="18416" y="14701"/>
                  <a:pt x="18416" y="12954"/>
                </a:cubicBezTo>
                <a:cubicBezTo>
                  <a:pt x="18416" y="11419"/>
                  <a:pt x="18794" y="10879"/>
                  <a:pt x="19017" y="10506"/>
                </a:cubicBezTo>
                <a:cubicBezTo>
                  <a:pt x="19017" y="10506"/>
                  <a:pt x="19443" y="9975"/>
                  <a:pt x="19136" y="8435"/>
                </a:cubicBezTo>
                <a:cubicBezTo>
                  <a:pt x="19388" y="7760"/>
                  <a:pt x="19900" y="6419"/>
                  <a:pt x="19470" y="5184"/>
                </a:cubicBezTo>
                <a:cubicBezTo>
                  <a:pt x="18974" y="3714"/>
                  <a:pt x="18645" y="3327"/>
                  <a:pt x="17860" y="2908"/>
                </a:cubicBezTo>
                <a:cubicBezTo>
                  <a:pt x="17591" y="2699"/>
                  <a:pt x="16918" y="2400"/>
                  <a:pt x="16208" y="2400"/>
                </a:cubicBezTo>
                <a:cubicBezTo>
                  <a:pt x="15873" y="2400"/>
                  <a:pt x="15531" y="2473"/>
                  <a:pt x="15218" y="2647"/>
                </a:cubicBezTo>
                <a:cubicBezTo>
                  <a:pt x="15343" y="3035"/>
                  <a:pt x="15449" y="3420"/>
                  <a:pt x="15525" y="3799"/>
                </a:cubicBezTo>
                <a:cubicBezTo>
                  <a:pt x="15537" y="3790"/>
                  <a:pt x="15550" y="3779"/>
                  <a:pt x="15563" y="3770"/>
                </a:cubicBezTo>
                <a:cubicBezTo>
                  <a:pt x="15730" y="3657"/>
                  <a:pt x="15948" y="3600"/>
                  <a:pt x="16208" y="3600"/>
                </a:cubicBezTo>
                <a:cubicBezTo>
                  <a:pt x="16716" y="3600"/>
                  <a:pt x="17211" y="3825"/>
                  <a:pt x="17332" y="3919"/>
                </a:cubicBezTo>
                <a:cubicBezTo>
                  <a:pt x="17375" y="3953"/>
                  <a:pt x="17421" y="3983"/>
                  <a:pt x="17467" y="4008"/>
                </a:cubicBezTo>
                <a:cubicBezTo>
                  <a:pt x="17950" y="4265"/>
                  <a:pt x="18131" y="4362"/>
                  <a:pt x="18562" y="5641"/>
                </a:cubicBezTo>
                <a:cubicBezTo>
                  <a:pt x="18822" y="6387"/>
                  <a:pt x="18452" y="7378"/>
                  <a:pt x="18253" y="7911"/>
                </a:cubicBezTo>
                <a:cubicBezTo>
                  <a:pt x="18161" y="8156"/>
                  <a:pt x="18130" y="8457"/>
                  <a:pt x="18182" y="8718"/>
                </a:cubicBezTo>
                <a:cubicBezTo>
                  <a:pt x="18316" y="9392"/>
                  <a:pt x="18254" y="9706"/>
                  <a:pt x="18232" y="9784"/>
                </a:cubicBezTo>
                <a:cubicBezTo>
                  <a:pt x="18230" y="9788"/>
                  <a:pt x="18227" y="9793"/>
                  <a:pt x="18224" y="9798"/>
                </a:cubicBezTo>
                <a:lnTo>
                  <a:pt x="18191" y="9853"/>
                </a:lnTo>
                <a:cubicBezTo>
                  <a:pt x="17926" y="10290"/>
                  <a:pt x="17434" y="11106"/>
                  <a:pt x="17434" y="12954"/>
                </a:cubicBezTo>
                <a:cubicBezTo>
                  <a:pt x="17434" y="15019"/>
                  <a:pt x="18570" y="15933"/>
                  <a:pt x="19229" y="16155"/>
                </a:cubicBezTo>
                <a:cubicBezTo>
                  <a:pt x="19856" y="16429"/>
                  <a:pt x="20435" y="16859"/>
                  <a:pt x="20582" y="17999"/>
                </a:cubicBezTo>
                <a:lnTo>
                  <a:pt x="18459" y="18000"/>
                </a:lnTo>
                <a:cubicBezTo>
                  <a:pt x="18647" y="18353"/>
                  <a:pt x="18802" y="18755"/>
                  <a:pt x="18920" y="19200"/>
                </a:cubicBezTo>
                <a:lnTo>
                  <a:pt x="21109" y="19199"/>
                </a:lnTo>
                <a:cubicBezTo>
                  <a:pt x="21600" y="19199"/>
                  <a:pt x="21600" y="18599"/>
                  <a:pt x="21600" y="18599"/>
                </a:cubicBezTo>
                <a:cubicBezTo>
                  <a:pt x="21600" y="16199"/>
                  <a:pt x="20410" y="15388"/>
                  <a:pt x="19516" y="15006"/>
                </a:cubicBezTo>
                <a:moveTo>
                  <a:pt x="2371" y="16155"/>
                </a:moveTo>
                <a:cubicBezTo>
                  <a:pt x="3030" y="15933"/>
                  <a:pt x="4166" y="15019"/>
                  <a:pt x="4166" y="12954"/>
                </a:cubicBezTo>
                <a:cubicBezTo>
                  <a:pt x="4166" y="11106"/>
                  <a:pt x="3673" y="10290"/>
                  <a:pt x="3409" y="9853"/>
                </a:cubicBezTo>
                <a:lnTo>
                  <a:pt x="3376" y="9798"/>
                </a:lnTo>
                <a:cubicBezTo>
                  <a:pt x="3373" y="9793"/>
                  <a:pt x="3370" y="9788"/>
                  <a:pt x="3367" y="9784"/>
                </a:cubicBezTo>
                <a:cubicBezTo>
                  <a:pt x="3346" y="9706"/>
                  <a:pt x="3283" y="9392"/>
                  <a:pt x="3418" y="8718"/>
                </a:cubicBezTo>
                <a:cubicBezTo>
                  <a:pt x="3470" y="8457"/>
                  <a:pt x="3439" y="8156"/>
                  <a:pt x="3347" y="7911"/>
                </a:cubicBezTo>
                <a:cubicBezTo>
                  <a:pt x="3148" y="7378"/>
                  <a:pt x="2778" y="6387"/>
                  <a:pt x="3038" y="5641"/>
                </a:cubicBezTo>
                <a:cubicBezTo>
                  <a:pt x="3469" y="4362"/>
                  <a:pt x="3649" y="4265"/>
                  <a:pt x="4133" y="4008"/>
                </a:cubicBezTo>
                <a:cubicBezTo>
                  <a:pt x="4180" y="3983"/>
                  <a:pt x="4225" y="3953"/>
                  <a:pt x="4268" y="3919"/>
                </a:cubicBezTo>
                <a:cubicBezTo>
                  <a:pt x="4389" y="3825"/>
                  <a:pt x="4884" y="3600"/>
                  <a:pt x="5392" y="3600"/>
                </a:cubicBezTo>
                <a:cubicBezTo>
                  <a:pt x="5636" y="3600"/>
                  <a:pt x="5839" y="3655"/>
                  <a:pt x="6002" y="3755"/>
                </a:cubicBezTo>
                <a:cubicBezTo>
                  <a:pt x="6045" y="3548"/>
                  <a:pt x="6096" y="3341"/>
                  <a:pt x="6165" y="3134"/>
                </a:cubicBezTo>
                <a:cubicBezTo>
                  <a:pt x="6225" y="2950"/>
                  <a:pt x="6289" y="2793"/>
                  <a:pt x="6351" y="2630"/>
                </a:cubicBezTo>
                <a:cubicBezTo>
                  <a:pt x="6046" y="2468"/>
                  <a:pt x="5716" y="2400"/>
                  <a:pt x="5392" y="2400"/>
                </a:cubicBezTo>
                <a:cubicBezTo>
                  <a:pt x="4682" y="2400"/>
                  <a:pt x="4009" y="2699"/>
                  <a:pt x="3740" y="2908"/>
                </a:cubicBezTo>
                <a:cubicBezTo>
                  <a:pt x="2955" y="3327"/>
                  <a:pt x="2625" y="3714"/>
                  <a:pt x="2130" y="5184"/>
                </a:cubicBezTo>
                <a:cubicBezTo>
                  <a:pt x="1700" y="6419"/>
                  <a:pt x="2212" y="7760"/>
                  <a:pt x="2464" y="8435"/>
                </a:cubicBezTo>
                <a:cubicBezTo>
                  <a:pt x="2156" y="9975"/>
                  <a:pt x="2583" y="10506"/>
                  <a:pt x="2583" y="10506"/>
                </a:cubicBezTo>
                <a:cubicBezTo>
                  <a:pt x="2806" y="10879"/>
                  <a:pt x="3185" y="11419"/>
                  <a:pt x="3185" y="12954"/>
                </a:cubicBezTo>
                <a:cubicBezTo>
                  <a:pt x="3185" y="14701"/>
                  <a:pt x="2084" y="15006"/>
                  <a:pt x="2084" y="15006"/>
                </a:cubicBezTo>
                <a:cubicBezTo>
                  <a:pt x="1191" y="15388"/>
                  <a:pt x="0" y="16199"/>
                  <a:pt x="0" y="18599"/>
                </a:cubicBezTo>
                <a:cubicBezTo>
                  <a:pt x="0" y="18599"/>
                  <a:pt x="0" y="19199"/>
                  <a:pt x="491" y="19199"/>
                </a:cubicBezTo>
                <a:lnTo>
                  <a:pt x="2680" y="19200"/>
                </a:lnTo>
                <a:cubicBezTo>
                  <a:pt x="2798" y="18755"/>
                  <a:pt x="2952" y="18353"/>
                  <a:pt x="3141" y="18000"/>
                </a:cubicBezTo>
                <a:lnTo>
                  <a:pt x="1018" y="17999"/>
                </a:lnTo>
                <a:cubicBezTo>
                  <a:pt x="1165" y="16859"/>
                  <a:pt x="1744" y="16429"/>
                  <a:pt x="2371" y="16155"/>
                </a:cubicBezTo>
              </a:path>
            </a:pathLst>
          </a:custGeom>
          <a:solidFill>
            <a:srgbClr val="00799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900"/>
              <a:buFont typeface="Gill Sans"/>
              <a:buNone/>
            </a:pPr>
            <a:endParaRPr sz="2900" b="0" i="0" u="none" strike="noStrike" cap="non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971600" y="3144225"/>
            <a:ext cx="7486450" cy="1485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Concurso de Remoção - Docentes 2024</a:t>
            </a:r>
          </a:p>
          <a:p>
            <a:pPr algn="ctr"/>
            <a:endParaRPr lang="pt-BR" sz="2400" b="1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pt-BR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Levantamento de Vagas </a:t>
            </a:r>
          </a:p>
          <a:p>
            <a:pPr algn="ctr"/>
            <a:endParaRPr lang="pt-BR" sz="1600" b="1" dirty="0">
              <a:solidFill>
                <a:schemeClr val="tx1">
                  <a:lumMod val="85000"/>
                  <a:lumOff val="1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Google Shape;59;p13">
            <a:extLst>
              <a:ext uri="{FF2B5EF4-FFF2-40B4-BE49-F238E27FC236}">
                <a16:creationId xmlns:a16="http://schemas.microsoft.com/office/drawing/2014/main" id="{50168DE1-32E4-4597-B05D-2BA1F0DDE921}"/>
              </a:ext>
            </a:extLst>
          </p:cNvPr>
          <p:cNvSpPr txBox="1"/>
          <p:nvPr/>
        </p:nvSpPr>
        <p:spPr>
          <a:xfrm>
            <a:off x="5909294" y="4665522"/>
            <a:ext cx="3234706" cy="499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t-BR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CGRH/DEAPE/CEMOV</a:t>
            </a:r>
            <a:endParaRPr sz="1000" b="1" i="0" u="none" strike="noStrike" cap="none" dirty="0">
              <a:solidFill>
                <a:schemeClr val="tx1">
                  <a:lumMod val="95000"/>
                  <a:lumOff val="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31A4DB43-C35C-EC89-1E45-5464C756AD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5" y="-1"/>
            <a:ext cx="9143998" cy="25574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/>
          <p:nvPr/>
        </p:nvSpPr>
        <p:spPr>
          <a:xfrm>
            <a:off x="2850" y="4991600"/>
            <a:ext cx="9144000" cy="151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8368625" y="5138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8331991" y="5734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id="{3D7AE0B3-C90A-8598-0F33-D153927B3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24" y="265124"/>
            <a:ext cx="1281047" cy="815863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BF15FF4B-590A-2A33-D225-BE2199E43A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364763"/>
              </p:ext>
            </p:extLst>
          </p:nvPr>
        </p:nvGraphicFramePr>
        <p:xfrm>
          <a:off x="539552" y="1708458"/>
          <a:ext cx="7632848" cy="230345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{7DF18680-E054-41AD-8BC1-D1AEF772440D}</a:tableStyleId>
              </a:tblPr>
              <a:tblGrid>
                <a:gridCol w="3654406">
                  <a:extLst>
                    <a:ext uri="{9D8B030D-6E8A-4147-A177-3AD203B41FA5}">
                      <a16:colId xmlns:a16="http://schemas.microsoft.com/office/drawing/2014/main" val="2650713324"/>
                    </a:ext>
                  </a:extLst>
                </a:gridCol>
                <a:gridCol w="2106234">
                  <a:extLst>
                    <a:ext uri="{9D8B030D-6E8A-4147-A177-3AD203B41FA5}">
                      <a16:colId xmlns:a16="http://schemas.microsoft.com/office/drawing/2014/main" val="913204624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450028480"/>
                    </a:ext>
                  </a:extLst>
                </a:gridCol>
              </a:tblGrid>
              <a:tr h="6038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</a:rPr>
                        <a:t>DATA-BASE PARA COLETA DE VAGAS</a:t>
                      </a:r>
                      <a:endParaRPr lang="pt-B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i="0" u="none" strike="noStrike" kern="0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CEMOV</a:t>
                      </a:r>
                    </a:p>
                  </a:txBody>
                  <a:tcPr marL="44450" marR="4445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</a:rPr>
                        <a:t>10/04/2024</a:t>
                      </a:r>
                      <a:endParaRPr lang="pt-B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259411"/>
                  </a:ext>
                </a:extLst>
              </a:tr>
              <a:tr h="6038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</a:rPr>
                        <a:t>CONFIRMAÇÃO DE VAGAS </a:t>
                      </a:r>
                    </a:p>
                  </a:txBody>
                  <a:tcPr marL="44450" marR="4445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i="0" u="none" strike="noStrike" kern="0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UNIDADE ESCOLAR</a:t>
                      </a:r>
                    </a:p>
                  </a:txBody>
                  <a:tcPr marL="44450" marR="4445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23/04 a 25/04/2024</a:t>
                      </a:r>
                      <a:endParaRPr lang="pt-B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934042"/>
                  </a:ext>
                </a:extLst>
              </a:tr>
              <a:tr h="7368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</a:rPr>
                        <a:t>CONFIRMAÇÃO DE VAGAS </a:t>
                      </a:r>
                      <a:endParaRPr lang="pt-B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b="1" i="0" u="none" strike="noStrike" kern="0" cap="none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DIRETORIA DE ENSINO</a:t>
                      </a:r>
                    </a:p>
                  </a:txBody>
                  <a:tcPr marL="44450" marR="4445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</a:rPr>
                        <a:t>25/04 a 30/04/2024</a:t>
                      </a:r>
                      <a:endParaRPr lang="pt-B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901183"/>
                  </a:ext>
                </a:extLst>
              </a:tr>
              <a:tr h="358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PROCESSAMENTO DE VAGAS</a:t>
                      </a:r>
                      <a:endParaRPr lang="pt-B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>
                          <a:effectLst/>
                        </a:rPr>
                        <a:t>CEMOV</a:t>
                      </a:r>
                      <a:endParaRPr lang="pt-BR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200" kern="0" dirty="0">
                          <a:effectLst/>
                        </a:rPr>
                        <a:t>01/05/2024</a:t>
                      </a:r>
                      <a:endParaRPr lang="pt-BR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259381"/>
                  </a:ext>
                </a:extLst>
              </a:tr>
            </a:tbl>
          </a:graphicData>
        </a:graphic>
      </p:graphicFrame>
      <p:sp>
        <p:nvSpPr>
          <p:cNvPr id="7" name="Google Shape;68;p14">
            <a:extLst>
              <a:ext uri="{FF2B5EF4-FFF2-40B4-BE49-F238E27FC236}">
                <a16:creationId xmlns:a16="http://schemas.microsoft.com/office/drawing/2014/main" id="{697DFFE3-A7DD-5306-F609-66FDD4963E38}"/>
              </a:ext>
            </a:extLst>
          </p:cNvPr>
          <p:cNvSpPr txBox="1"/>
          <p:nvPr/>
        </p:nvSpPr>
        <p:spPr>
          <a:xfrm>
            <a:off x="1057801" y="149190"/>
            <a:ext cx="6596350" cy="815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pt-BR" sz="2400" b="1" dirty="0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</a:rPr>
              <a:t>Cronograma</a:t>
            </a:r>
          </a:p>
        </p:txBody>
      </p:sp>
    </p:spTree>
    <p:extLst>
      <p:ext uri="{BB962C8B-B14F-4D97-AF65-F5344CB8AC3E}">
        <p14:creationId xmlns:p14="http://schemas.microsoft.com/office/powerpoint/2010/main" val="1630686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/>
        </p:nvSpPr>
        <p:spPr>
          <a:xfrm>
            <a:off x="1619671" y="252359"/>
            <a:ext cx="6443945" cy="1081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ts val="1100"/>
            </a:pPr>
            <a:r>
              <a:rPr lang="pt-BR" sz="2500" b="1" dirty="0">
                <a:solidFill>
                  <a:schemeClr val="accent5"/>
                </a:solidFill>
                <a:latin typeface="Verdana"/>
                <a:ea typeface="Verdana"/>
                <a:cs typeface="Verdana"/>
                <a:sym typeface="Verdana"/>
              </a:rPr>
              <a:t>Junção dos cargos no sistema Portalnet</a:t>
            </a:r>
          </a:p>
          <a:p>
            <a:pPr lvl="0" algn="ctr">
              <a:buClr>
                <a:schemeClr val="dk1"/>
              </a:buClr>
              <a:buSzPts val="1100"/>
            </a:pPr>
            <a:endParaRPr lang="pt-BR" sz="2400" b="1" dirty="0">
              <a:solidFill>
                <a:schemeClr val="accent5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2850" y="4991600"/>
            <a:ext cx="9144000" cy="151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8368625" y="5138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8331991" y="5734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5937075" y="1067925"/>
            <a:ext cx="2991300" cy="4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04E12083-FA73-439F-BAB6-3080226B9B7F}"/>
              </a:ext>
            </a:extLst>
          </p:cNvPr>
          <p:cNvSpPr/>
          <p:nvPr/>
        </p:nvSpPr>
        <p:spPr>
          <a:xfrm>
            <a:off x="201394" y="1366080"/>
            <a:ext cx="86121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>
              <a:buNone/>
            </a:pPr>
            <a:r>
              <a:rPr lang="pt-BR" sz="1800" b="1" dirty="0">
                <a:solidFill>
                  <a:schemeClr val="dk2"/>
                </a:solidFill>
              </a:rPr>
              <a:t>  </a:t>
            </a:r>
            <a:r>
              <a:rPr lang="pt-BR" dirty="0">
                <a:solidFill>
                  <a:schemeClr val="dk2"/>
                </a:solidFill>
              </a:rPr>
              <a:t>  </a:t>
            </a:r>
            <a:endParaRPr lang="pt-BR" altLang="pt-BR" dirty="0">
              <a:solidFill>
                <a:schemeClr val="dk2"/>
              </a:solidFill>
            </a:endParaRPr>
          </a:p>
          <a:p>
            <a:endParaRPr lang="pt-BR" dirty="0"/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id="{3D7AE0B3-C90A-8598-0F33-D153927B3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624" y="265124"/>
            <a:ext cx="1281047" cy="815863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11059002-42CA-F0F0-E811-F37F8F3F2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82" y="1658467"/>
            <a:ext cx="7681872" cy="241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67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/>
        </p:nvSpPr>
        <p:spPr>
          <a:xfrm>
            <a:off x="1708478" y="241369"/>
            <a:ext cx="6624736" cy="962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2400" b="1" dirty="0">
                <a:solidFill>
                  <a:schemeClr val="accent5"/>
                </a:solidFill>
                <a:latin typeface="Verdana"/>
                <a:ea typeface="Verdana"/>
              </a:rPr>
              <a:t>Levantamento de vagas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pt-BR" sz="1500" b="1" dirty="0">
              <a:solidFill>
                <a:schemeClr val="accent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pt-BR" sz="1500" b="1" dirty="0">
              <a:solidFill>
                <a:schemeClr val="accent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pt-BR" sz="1500" b="1" dirty="0">
              <a:solidFill>
                <a:schemeClr val="accent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>
              <a:buSzPts val="1600"/>
            </a:pPr>
            <a:endParaRPr lang="pt-BR" sz="1500" b="1" dirty="0">
              <a:solidFill>
                <a:schemeClr val="tx1"/>
              </a:solidFill>
              <a:latin typeface="Verdana"/>
              <a:ea typeface="Verdana"/>
            </a:endParaRPr>
          </a:p>
          <a:p>
            <a:pPr algn="ctr">
              <a:buSzPts val="1600"/>
            </a:pPr>
            <a:endParaRPr lang="pt-BR" sz="1500" b="1" dirty="0">
              <a:solidFill>
                <a:schemeClr val="tx1"/>
              </a:solidFill>
              <a:latin typeface="Verdana"/>
              <a:ea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pt-BR" sz="1500" b="1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pt-BR" sz="1500" b="1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pt-BR" sz="1500" b="1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pt-BR" sz="1500" b="1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2850" y="4991600"/>
            <a:ext cx="9144000" cy="151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8368625" y="5138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8331991" y="5734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5937075" y="1067925"/>
            <a:ext cx="2991300" cy="4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8EA1F561-9ACE-E4DB-7742-F3A89A20A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512" y="1344909"/>
            <a:ext cx="8652788" cy="3223966"/>
          </a:xfrm>
        </p:spPr>
        <p:txBody>
          <a:bodyPr/>
          <a:lstStyle/>
          <a:p>
            <a:pPr marL="285750" indent="-285750" algn="just">
              <a:lnSpc>
                <a:spcPct val="100000"/>
              </a:lnSpc>
              <a:buClr>
                <a:srgbClr val="000000"/>
              </a:buClr>
              <a:buSzPts val="1600"/>
            </a:pPr>
            <a:endParaRPr lang="pt-BR" b="1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indent="-285750" algn="just">
              <a:lnSpc>
                <a:spcPct val="100000"/>
              </a:lnSpc>
              <a:buClr>
                <a:srgbClr val="000000"/>
              </a:buClr>
              <a:buSzPts val="1600"/>
            </a:pPr>
            <a:endParaRPr lang="pt-BR" b="1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85750" indent="-285750" algn="just">
              <a:lnSpc>
                <a:spcPct val="100000"/>
              </a:lnSpc>
              <a:buClr>
                <a:srgbClr val="000000"/>
              </a:buClr>
              <a:buSzPts val="1600"/>
            </a:pPr>
            <a:r>
              <a:rPr lang="pt-BR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Considerar aulas livres e aulas atribuídas ao Docente Categoria “O”.</a:t>
            </a:r>
          </a:p>
          <a:p>
            <a:pPr marL="0" indent="0" algn="just">
              <a:lnSpc>
                <a:spcPct val="100000"/>
              </a:lnSpc>
              <a:buClr>
                <a:srgbClr val="000000"/>
              </a:buClr>
              <a:buSzPts val="1600"/>
              <a:buNone/>
            </a:pPr>
            <a:endParaRPr lang="pt-BR" sz="1800" b="1" dirty="0">
              <a:solidFill>
                <a:schemeClr val="tx1"/>
              </a:solidFill>
              <a:latin typeface="Verdana"/>
              <a:ea typeface="Verdana"/>
              <a:sym typeface="Verdana"/>
            </a:endParaRPr>
          </a:p>
          <a:p>
            <a:pPr marL="285750" indent="-285750" algn="just">
              <a:lnSpc>
                <a:spcPct val="100000"/>
              </a:lnSpc>
              <a:buClr>
                <a:srgbClr val="000000"/>
              </a:buClr>
              <a:buSzPts val="1600"/>
            </a:pPr>
            <a:r>
              <a:rPr lang="pt-BR" sz="1800" b="1" dirty="0">
                <a:solidFill>
                  <a:schemeClr val="tx1"/>
                </a:solidFill>
                <a:latin typeface="Verdana"/>
                <a:ea typeface="Verdana"/>
              </a:rPr>
              <a:t>As aulas de Formação Geral Básica do Novo Ensino Médio com Habilitação Profissional, deverá ser consideradas no levantamento de vagas.</a:t>
            </a:r>
          </a:p>
          <a:p>
            <a:endParaRPr lang="pt-BR" dirty="0"/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id="{3930B336-D708-FE7B-634F-C025A0625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24" y="265124"/>
            <a:ext cx="1281047" cy="81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75619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/>
        </p:nvSpPr>
        <p:spPr>
          <a:xfrm>
            <a:off x="1708478" y="241369"/>
            <a:ext cx="6624736" cy="962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2400" b="1" dirty="0">
                <a:solidFill>
                  <a:schemeClr val="accent5"/>
                </a:solidFill>
                <a:latin typeface="Verdana"/>
                <a:ea typeface="Verdana"/>
              </a:rPr>
              <a:t>Consideração para levantamento de vagas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pt-BR" sz="1500" b="1" dirty="0">
              <a:solidFill>
                <a:schemeClr val="accent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pt-BR" sz="1500" b="1" dirty="0">
              <a:solidFill>
                <a:schemeClr val="accent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pt-BR" sz="1500" b="1" dirty="0">
              <a:solidFill>
                <a:schemeClr val="accent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>
              <a:buSzPts val="1600"/>
            </a:pPr>
            <a:endParaRPr lang="pt-BR" sz="1500" b="1" dirty="0">
              <a:solidFill>
                <a:schemeClr val="tx1"/>
              </a:solidFill>
              <a:latin typeface="Verdana"/>
              <a:ea typeface="Verdana"/>
            </a:endParaRPr>
          </a:p>
          <a:p>
            <a:pPr algn="ctr">
              <a:buSzPts val="1600"/>
            </a:pPr>
            <a:endParaRPr lang="pt-BR" sz="1500" b="1" dirty="0">
              <a:solidFill>
                <a:schemeClr val="tx1"/>
              </a:solidFill>
              <a:latin typeface="Verdana"/>
              <a:ea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pt-BR" sz="1500" b="1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pt-BR" sz="1500" b="1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pt-BR" sz="1500" b="1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pt-BR" sz="1500" b="1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2850" y="4991600"/>
            <a:ext cx="9144000" cy="151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8368625" y="5138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8331991" y="5734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5937075" y="1067925"/>
            <a:ext cx="2991300" cy="4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8EA1F561-9ACE-E4DB-7742-F3A89A20A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512" y="1344909"/>
            <a:ext cx="8652788" cy="3223966"/>
          </a:xfrm>
        </p:spPr>
        <p:txBody>
          <a:bodyPr/>
          <a:lstStyle/>
          <a:p>
            <a:pPr marL="285750" indent="-285750" algn="just">
              <a:lnSpc>
                <a:spcPct val="100000"/>
              </a:lnSpc>
              <a:buClr>
                <a:srgbClr val="000000"/>
              </a:buClr>
              <a:buSzPts val="1600"/>
            </a:pPr>
            <a:endParaRPr lang="pt-BR" b="1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just">
              <a:spcBef>
                <a:spcPts val="30"/>
              </a:spcBef>
              <a:spcAft>
                <a:spcPts val="0"/>
              </a:spcAft>
              <a:buSzPts val="1150"/>
              <a:buNone/>
              <a:tabLst>
                <a:tab pos="537210" algn="l"/>
              </a:tabLst>
            </a:pPr>
            <a:r>
              <a:rPr lang="pt-PT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DEVEM SER RESERVADAS AULAS PARA:</a:t>
            </a:r>
            <a:endParaRPr lang="pt-BR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spcBef>
                <a:spcPts val="30"/>
              </a:spcBef>
              <a:spcAft>
                <a:spcPts val="0"/>
              </a:spcAft>
              <a:buSzPts val="1150"/>
              <a:buFont typeface="Calibri" panose="020F0502020204030204" pitchFamily="34" charset="0"/>
              <a:buChar char="•"/>
              <a:tabLst>
                <a:tab pos="537210" algn="l"/>
              </a:tabLst>
            </a:pPr>
            <a:endParaRPr lang="pt-B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36575" marR="433705" algn="just">
              <a:lnSpc>
                <a:spcPct val="103000"/>
              </a:lnSpc>
              <a:spcAft>
                <a:spcPts val="0"/>
              </a:spcAft>
            </a:pPr>
            <a:r>
              <a:rPr lang="pt-PT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Designação de Coordenador de Gestão Pedagógica, Vice-diretor</a:t>
            </a:r>
            <a:r>
              <a:rPr lang="pt-PT" sz="1800" i="1" spc="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Escolar, Professor Especialista em Currículo, Coordenador de Equipe Curricular, Diretor de</a:t>
            </a:r>
            <a:r>
              <a:rPr lang="pt-PT" sz="1800" i="1" spc="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Escola</a:t>
            </a:r>
            <a:r>
              <a:rPr lang="pt-PT" sz="1800" i="1" spc="-3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</a:t>
            </a:r>
            <a:r>
              <a:rPr lang="pt-PT" sz="1800" i="1" spc="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Escolar</a:t>
            </a:r>
            <a:r>
              <a:rPr lang="pt-PT" sz="1800" i="1" spc="-3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  <a:r>
              <a:rPr lang="pt-PT" sz="1800" i="1" spc="1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Supervisor de</a:t>
            </a:r>
            <a:r>
              <a:rPr lang="pt-PT" sz="1800" i="1" spc="4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Ensino</a:t>
            </a:r>
            <a:r>
              <a:rPr lang="pt-PT" sz="1800" i="1" spc="-2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ou</a:t>
            </a:r>
            <a:r>
              <a:rPr lang="pt-PT" sz="1800" i="1" spc="-3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Educacional;</a:t>
            </a:r>
            <a:endParaRPr lang="pt-B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36575" marR="433705" algn="just">
              <a:lnSpc>
                <a:spcPct val="103000"/>
              </a:lnSpc>
              <a:spcAft>
                <a:spcPts val="0"/>
              </a:spcAft>
            </a:pPr>
            <a:r>
              <a:rPr lang="pt-PT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Afastados nos órgãos centrais e diretorias de ensino;</a:t>
            </a:r>
            <a:endParaRPr lang="pt-B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36575" marR="433705" algn="just">
              <a:lnSpc>
                <a:spcPct val="103000"/>
              </a:lnSpc>
              <a:spcAft>
                <a:spcPts val="0"/>
              </a:spcAft>
            </a:pPr>
            <a:r>
              <a:rPr lang="pt-PT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Afastados em cargo de comissão;</a:t>
            </a:r>
            <a:endParaRPr lang="pt-B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36575" marR="433705" algn="just">
              <a:lnSpc>
                <a:spcPct val="103000"/>
              </a:lnSpc>
              <a:spcAft>
                <a:spcPts val="0"/>
              </a:spcAft>
            </a:pPr>
            <a:r>
              <a:rPr lang="pt-PT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Afastamento</a:t>
            </a:r>
            <a:r>
              <a:rPr lang="pt-PT" sz="1800" i="1" spc="-4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nos</a:t>
            </a:r>
            <a:r>
              <a:rPr lang="pt-PT" sz="1800" i="1" spc="-3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termos</a:t>
            </a:r>
            <a:r>
              <a:rPr lang="pt-PT" sz="1800" i="1" spc="-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</a:t>
            </a:r>
            <a:r>
              <a:rPr lang="pt-PT" sz="1800" i="1" spc="-45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artigo</a:t>
            </a:r>
            <a:r>
              <a:rPr lang="pt-PT" sz="1800" i="1" spc="-4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70 da</a:t>
            </a:r>
            <a:r>
              <a:rPr lang="pt-PT" sz="1800" i="1" spc="-1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Lei</a:t>
            </a:r>
            <a:r>
              <a:rPr lang="pt-PT" sz="1800" i="1" spc="-3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nº</a:t>
            </a:r>
            <a:r>
              <a:rPr lang="pt-PT" sz="1800" i="1" spc="-4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10.261/1968;</a:t>
            </a:r>
          </a:p>
          <a:p>
            <a:pPr marL="536575" marR="433705" algn="just">
              <a:lnSpc>
                <a:spcPct val="103000"/>
              </a:lnSpc>
              <a:spcAft>
                <a:spcPts val="0"/>
              </a:spcAft>
            </a:pPr>
            <a:r>
              <a:rPr lang="pt-PT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Afastados junto ao sindicato.</a:t>
            </a:r>
            <a:endParaRPr lang="pt-B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t-BR" dirty="0"/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id="{3930B336-D708-FE7B-634F-C025A0625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24" y="265124"/>
            <a:ext cx="1281047" cy="81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45813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/>
        </p:nvSpPr>
        <p:spPr>
          <a:xfrm>
            <a:off x="1708478" y="241369"/>
            <a:ext cx="6624736" cy="962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2400" b="1" dirty="0">
                <a:solidFill>
                  <a:schemeClr val="accent5"/>
                </a:solidFill>
                <a:latin typeface="Verdana"/>
                <a:ea typeface="Verdana"/>
              </a:rPr>
              <a:t>Consideração para levantamento de vagas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pt-BR" sz="1500" b="1" dirty="0">
              <a:solidFill>
                <a:schemeClr val="accent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pt-BR" sz="1500" b="1" dirty="0">
              <a:solidFill>
                <a:schemeClr val="accent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pt-BR" sz="1500" b="1" dirty="0">
              <a:solidFill>
                <a:schemeClr val="accent5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algn="ctr">
              <a:buSzPts val="1600"/>
            </a:pPr>
            <a:endParaRPr lang="pt-BR" sz="1500" b="1" dirty="0">
              <a:solidFill>
                <a:schemeClr val="tx1"/>
              </a:solidFill>
              <a:latin typeface="Verdana"/>
              <a:ea typeface="Verdana"/>
            </a:endParaRPr>
          </a:p>
          <a:p>
            <a:pPr algn="ctr">
              <a:buSzPts val="1600"/>
            </a:pPr>
            <a:endParaRPr lang="pt-BR" sz="1500" b="1" dirty="0">
              <a:solidFill>
                <a:schemeClr val="tx1"/>
              </a:solidFill>
              <a:latin typeface="Verdana"/>
              <a:ea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pt-BR" sz="1500" b="1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pt-BR" sz="1500" b="1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pt-BR" sz="1500" b="1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lang="pt-BR" sz="1500" b="1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2850" y="4991600"/>
            <a:ext cx="9144000" cy="151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8368625" y="5138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8331991" y="5734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5937075" y="1067925"/>
            <a:ext cx="2991300" cy="4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7" name="Espaço Reservado para Texto 6">
            <a:extLst>
              <a:ext uri="{FF2B5EF4-FFF2-40B4-BE49-F238E27FC236}">
                <a16:creationId xmlns:a16="http://schemas.microsoft.com/office/drawing/2014/main" id="{8EA1F561-9ACE-E4DB-7742-F3A89A20A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9512" y="1140653"/>
            <a:ext cx="8652788" cy="3428222"/>
          </a:xfrm>
        </p:spPr>
        <p:txBody>
          <a:bodyPr/>
          <a:lstStyle/>
          <a:p>
            <a:pPr marL="0" lvl="0" indent="0" algn="just">
              <a:spcBef>
                <a:spcPts val="30"/>
              </a:spcBef>
              <a:spcAft>
                <a:spcPts val="0"/>
              </a:spcAft>
              <a:buSzPts val="1150"/>
              <a:buNone/>
              <a:tabLst>
                <a:tab pos="537210" algn="l"/>
              </a:tabLst>
            </a:pPr>
            <a:r>
              <a:rPr lang="pt-PT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NÃO DEVERÃO SER RESERVADAS AULAS PARA:</a:t>
            </a:r>
            <a:endParaRPr lang="pt-BR" sz="1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93675" marR="433705" indent="0" algn="just">
              <a:lnSpc>
                <a:spcPct val="103000"/>
              </a:lnSpc>
              <a:spcAft>
                <a:spcPts val="0"/>
              </a:spcAft>
              <a:buNone/>
            </a:pPr>
            <a:endParaRPr lang="pt-B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31800" marR="431800" algn="just">
              <a:lnSpc>
                <a:spcPct val="102000"/>
              </a:lnSpc>
              <a:spcBef>
                <a:spcPts val="15"/>
              </a:spcBef>
              <a:spcAft>
                <a:spcPts val="0"/>
              </a:spcAft>
              <a:tabLst>
                <a:tab pos="560070" algn="l"/>
              </a:tabLst>
            </a:pPr>
            <a:r>
              <a:rPr lang="pt-PT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Afastamento junto ao CEL e CEEJA;</a:t>
            </a:r>
            <a:endParaRPr lang="pt-B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31800" marR="431800" algn="just">
              <a:lnSpc>
                <a:spcPct val="102000"/>
              </a:lnSpc>
              <a:spcBef>
                <a:spcPts val="15"/>
              </a:spcBef>
              <a:spcAft>
                <a:spcPts val="0"/>
              </a:spcAft>
              <a:tabLst>
                <a:tab pos="560070" algn="l"/>
              </a:tabLst>
            </a:pPr>
            <a:r>
              <a:rPr lang="pt-PT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Afastados em órgãos ou entidades da União, de outros Estados, de Municípios, em outras Secretarias de Estado de São Paulo</a:t>
            </a:r>
            <a:endParaRPr lang="pt-B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31800" marR="431800" algn="just">
              <a:lnSpc>
                <a:spcPct val="102000"/>
              </a:lnSpc>
              <a:spcBef>
                <a:spcPts val="15"/>
              </a:spcBef>
              <a:spcAft>
                <a:spcPts val="0"/>
              </a:spcAft>
              <a:tabLst>
                <a:tab pos="560070" algn="l"/>
              </a:tabLst>
            </a:pPr>
            <a:r>
              <a:rPr lang="pt-PT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Afastamento junto às Prefeituras Municipais conveniadas com esta Secretaria, no Programa de Ação de Parceria Educacional Estado-Município (código 083)</a:t>
            </a:r>
            <a:endParaRPr lang="pt-B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31800" marR="431800" algn="just">
              <a:lnSpc>
                <a:spcPct val="102000"/>
              </a:lnSpc>
              <a:spcBef>
                <a:spcPts val="15"/>
              </a:spcBef>
              <a:spcAft>
                <a:spcPts val="0"/>
              </a:spcAft>
              <a:tabLst>
                <a:tab pos="560070" algn="l"/>
              </a:tabLst>
            </a:pPr>
            <a:r>
              <a:rPr lang="pt-PT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Docentes que estejam afastados aguardando aposentadoria (código- 056);</a:t>
            </a:r>
            <a:endParaRPr lang="pt-B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31800" marR="431800" algn="just">
              <a:lnSpc>
                <a:spcPct val="102000"/>
              </a:lnSpc>
              <a:spcBef>
                <a:spcPts val="15"/>
              </a:spcBef>
              <a:spcAft>
                <a:spcPts val="0"/>
              </a:spcAft>
              <a:tabLst>
                <a:tab pos="560070" algn="l"/>
              </a:tabLst>
            </a:pPr>
            <a:r>
              <a:rPr lang="pt-PT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Afastados nos termos do artigo 202 da Lei nº 10.261/68</a:t>
            </a:r>
            <a:endParaRPr lang="pt-B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31800" marR="431800" algn="just">
              <a:lnSpc>
                <a:spcPct val="102000"/>
              </a:lnSpc>
              <a:spcBef>
                <a:spcPts val="15"/>
              </a:spcBef>
              <a:spcAft>
                <a:spcPts val="0"/>
              </a:spcAft>
              <a:tabLst>
                <a:tab pos="560070" algn="l"/>
              </a:tabLst>
            </a:pPr>
            <a:r>
              <a:rPr lang="pt-PT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Afastamento para atividades burocráticas, nos termos do inciso II do artigo 266 da Lei nº 10.261/1968.</a:t>
            </a:r>
            <a:endParaRPr lang="pt-BR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31800" marR="431800" algn="just">
              <a:lnSpc>
                <a:spcPct val="102000"/>
              </a:lnSpc>
              <a:spcBef>
                <a:spcPts val="15"/>
              </a:spcBef>
              <a:spcAft>
                <a:spcPts val="0"/>
              </a:spcAft>
              <a:tabLst>
                <a:tab pos="560070" algn="l"/>
              </a:tabLst>
            </a:pPr>
            <a:r>
              <a:rPr lang="pt-PT" sz="1800" i="1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Afastados em razão de inassiduidade</a:t>
            </a:r>
          </a:p>
          <a:p>
            <a:pPr marL="0" indent="0" algn="just">
              <a:lnSpc>
                <a:spcPct val="100000"/>
              </a:lnSpc>
              <a:buClr>
                <a:srgbClr val="000000"/>
              </a:buClr>
              <a:buSzPts val="1600"/>
              <a:buNone/>
            </a:pPr>
            <a:endParaRPr lang="pt-BR" b="1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id="{3930B336-D708-FE7B-634F-C025A06252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24" y="265124"/>
            <a:ext cx="1281047" cy="81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27886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/>
          <p:nvPr/>
        </p:nvSpPr>
        <p:spPr>
          <a:xfrm>
            <a:off x="2850" y="4991600"/>
            <a:ext cx="9144000" cy="151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8368625" y="5138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8331991" y="5734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5937075" y="1067925"/>
            <a:ext cx="2991300" cy="4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4294C4-0DC6-808A-7CC1-8395B7A73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404071"/>
            <a:ext cx="8520600" cy="2974995"/>
          </a:xfrm>
        </p:spPr>
        <p:txBody>
          <a:bodyPr/>
          <a:lstStyle/>
          <a:p>
            <a:pPr marL="114300" indent="0" algn="just">
              <a:buNone/>
            </a:pPr>
            <a:endParaRPr lang="pt-BR" b="1" dirty="0">
              <a:solidFill>
                <a:srgbClr val="0070C0"/>
              </a:solidFill>
              <a:latin typeface="Verdana"/>
              <a:ea typeface="Verdana"/>
            </a:endParaRPr>
          </a:p>
          <a:p>
            <a:pPr marL="114300" indent="0" algn="just">
              <a:buNone/>
            </a:pPr>
            <a:r>
              <a:rPr lang="pt-BR" b="1" dirty="0">
                <a:solidFill>
                  <a:srgbClr val="0070C0"/>
                </a:solidFill>
                <a:latin typeface="Verdana"/>
                <a:ea typeface="Verdana"/>
              </a:rPr>
              <a:t>Adequações realizadas em sistema para que sejam levantadas as vagas iniciais:</a:t>
            </a:r>
          </a:p>
          <a:p>
            <a:pPr algn="just"/>
            <a:endParaRPr lang="pt-BR" sz="1500" b="1" dirty="0">
              <a:solidFill>
                <a:schemeClr val="tx1"/>
              </a:solidFill>
              <a:latin typeface="Verdana"/>
              <a:ea typeface="Verdana"/>
            </a:endParaRPr>
          </a:p>
          <a:p>
            <a:pPr algn="just"/>
            <a:r>
              <a:rPr lang="pt-BR" sz="1500" b="1" dirty="0">
                <a:solidFill>
                  <a:schemeClr val="tx1"/>
                </a:solidFill>
                <a:latin typeface="Verdana"/>
                <a:ea typeface="Verdana"/>
              </a:rPr>
              <a:t>Aulas de inglês em unidades de ano iniciais;</a:t>
            </a:r>
          </a:p>
          <a:p>
            <a:pPr algn="just"/>
            <a:endParaRPr lang="pt-BR" sz="1500" b="1" dirty="0">
              <a:solidFill>
                <a:schemeClr val="tx1"/>
              </a:solidFill>
              <a:latin typeface="Verdana"/>
              <a:ea typeface="Verdana"/>
            </a:endParaRPr>
          </a:p>
          <a:p>
            <a:r>
              <a:rPr lang="pt-BR" sz="1500" b="1" dirty="0">
                <a:solidFill>
                  <a:schemeClr val="tx1"/>
                </a:solidFill>
                <a:latin typeface="Verdana"/>
                <a:ea typeface="Verdana"/>
              </a:rPr>
              <a:t>Sala de recurso nas unidades da PEI;</a:t>
            </a:r>
          </a:p>
          <a:p>
            <a:endParaRPr lang="pt-BR" sz="1500" b="1" dirty="0">
              <a:solidFill>
                <a:schemeClr val="tx1"/>
              </a:solidFill>
              <a:latin typeface="Verdana"/>
              <a:ea typeface="Verdana"/>
            </a:endParaRPr>
          </a:p>
          <a:p>
            <a:r>
              <a:rPr lang="pt-BR" sz="1500" b="1" dirty="0">
                <a:solidFill>
                  <a:schemeClr val="tx1"/>
                </a:solidFill>
                <a:latin typeface="Verdana"/>
                <a:ea typeface="Verdana"/>
              </a:rPr>
              <a:t>Aulas de Ensino Regular noturno em unidade PEI.</a:t>
            </a:r>
          </a:p>
          <a:p>
            <a:endParaRPr lang="pt-BR" dirty="0"/>
          </a:p>
        </p:txBody>
      </p:sp>
      <p:sp>
        <p:nvSpPr>
          <p:cNvPr id="6" name="Google Shape;68;p14">
            <a:extLst>
              <a:ext uri="{FF2B5EF4-FFF2-40B4-BE49-F238E27FC236}">
                <a16:creationId xmlns:a16="http://schemas.microsoft.com/office/drawing/2014/main" id="{DA0A3D3D-B137-18A9-5537-BC8BBA454FC3}"/>
              </a:ext>
            </a:extLst>
          </p:cNvPr>
          <p:cNvSpPr txBox="1"/>
          <p:nvPr/>
        </p:nvSpPr>
        <p:spPr>
          <a:xfrm>
            <a:off x="1547664" y="156396"/>
            <a:ext cx="6624736" cy="1036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2400" b="1" dirty="0">
                <a:solidFill>
                  <a:schemeClr val="accent5"/>
                </a:solidFill>
                <a:latin typeface="Verdana"/>
                <a:ea typeface="Verdana"/>
              </a:rPr>
              <a:t>Observações Gerais</a:t>
            </a:r>
            <a:endParaRPr lang="pt-BR" sz="2400" b="1" dirty="0">
              <a:solidFill>
                <a:schemeClr val="accent5"/>
              </a:solidFill>
              <a:latin typeface="Verdana"/>
              <a:ea typeface="Verdana"/>
              <a:sym typeface="Verdana"/>
            </a:endParaRPr>
          </a:p>
        </p:txBody>
      </p:sp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A5BF8F4B-4719-C112-7749-73D5A8F74C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24" y="265124"/>
            <a:ext cx="1281047" cy="81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17059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/>
        </p:nvSpPr>
        <p:spPr>
          <a:xfrm>
            <a:off x="1547664" y="156396"/>
            <a:ext cx="6624736" cy="997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2400" b="1" dirty="0">
                <a:solidFill>
                  <a:schemeClr val="accent5"/>
                </a:solidFill>
                <a:latin typeface="Verdana"/>
                <a:ea typeface="Verdana"/>
              </a:rPr>
              <a:t>IMPORTANTE!</a:t>
            </a:r>
            <a:endParaRPr lang="pt-BR" sz="2400" b="1" dirty="0">
              <a:solidFill>
                <a:schemeClr val="accent5"/>
              </a:solidFill>
              <a:latin typeface="Verdana"/>
              <a:ea typeface="Verdana"/>
              <a:sym typeface="Verdana"/>
            </a:endParaRPr>
          </a:p>
        </p:txBody>
      </p:sp>
      <p:sp>
        <p:nvSpPr>
          <p:cNvPr id="69" name="Google Shape;69;p14"/>
          <p:cNvSpPr/>
          <p:nvPr/>
        </p:nvSpPr>
        <p:spPr>
          <a:xfrm>
            <a:off x="2850" y="4991600"/>
            <a:ext cx="9144000" cy="151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8368625" y="513825"/>
            <a:ext cx="423000" cy="423000"/>
          </a:xfrm>
          <a:prstGeom prst="ellipse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1" name="Google Shape;71;p14"/>
          <p:cNvSpPr/>
          <p:nvPr/>
        </p:nvSpPr>
        <p:spPr>
          <a:xfrm>
            <a:off x="8331991" y="573491"/>
            <a:ext cx="5016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>
                <a:solidFill>
                  <a:srgbClr val="999999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>
              <a:solidFill>
                <a:srgbClr val="99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5937075" y="1067925"/>
            <a:ext cx="2991300" cy="4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A9DE914-89DB-4D78-6575-54503AF76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490925"/>
            <a:ext cx="8520600" cy="3077950"/>
          </a:xfrm>
        </p:spPr>
        <p:txBody>
          <a:bodyPr/>
          <a:lstStyle/>
          <a:p>
            <a:pPr algn="just"/>
            <a:endParaRPr lang="pt-BR" sz="1500" b="1" dirty="0">
              <a:solidFill>
                <a:schemeClr val="tx1"/>
              </a:solidFill>
              <a:latin typeface="Verdana"/>
              <a:ea typeface="Verdana"/>
            </a:endParaRPr>
          </a:p>
          <a:p>
            <a:pPr algn="just"/>
            <a:r>
              <a:rPr lang="pt-BR" sz="1500" b="1" dirty="0">
                <a:solidFill>
                  <a:schemeClr val="tx1"/>
                </a:solidFill>
                <a:latin typeface="Verdana"/>
                <a:ea typeface="Verdana"/>
              </a:rPr>
              <a:t>As Diretorias de Ensino deverão Ratificar/Retificar o levantamento feito pelo as Unidades Escolares.</a:t>
            </a:r>
          </a:p>
          <a:p>
            <a:pPr algn="just"/>
            <a:endParaRPr lang="pt-BR" sz="1500" b="1" dirty="0">
              <a:solidFill>
                <a:schemeClr val="tx1"/>
              </a:solidFill>
              <a:latin typeface="Verdana"/>
              <a:ea typeface="Verdana"/>
            </a:endParaRPr>
          </a:p>
          <a:p>
            <a:pPr algn="just"/>
            <a:r>
              <a:rPr lang="pt-PT" sz="1500" b="1" dirty="0">
                <a:solidFill>
                  <a:schemeClr val="tx1"/>
                </a:solidFill>
                <a:latin typeface="Verdana"/>
                <a:ea typeface="Verdana"/>
              </a:rPr>
              <a:t>Caso a Diretoria de Ensino não se manifeste quanto à confirmação da Unidade Escolar, será considerada como vaga inicial o prévio levantamento efetuado pelo sistema, deixando de considerar a manifestação da Unidade Escolar.</a:t>
            </a:r>
            <a:endParaRPr lang="pt-BR" sz="1500" b="1" dirty="0">
              <a:solidFill>
                <a:schemeClr val="tx1"/>
              </a:solidFill>
              <a:latin typeface="Verdana"/>
              <a:ea typeface="Verdana"/>
            </a:endParaRPr>
          </a:p>
        </p:txBody>
      </p:sp>
      <p:pic>
        <p:nvPicPr>
          <p:cNvPr id="2" name="Imagem 1" descr="Texto&#10;&#10;Descrição gerada automaticamente">
            <a:extLst>
              <a:ext uri="{FF2B5EF4-FFF2-40B4-BE49-F238E27FC236}">
                <a16:creationId xmlns:a16="http://schemas.microsoft.com/office/drawing/2014/main" id="{07DF9081-DBF2-8AFA-2E8A-A526149226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624" y="265124"/>
            <a:ext cx="1281047" cy="81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62060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2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3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4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ppt/theme/themeOverride5.xml><?xml version="1.0" encoding="utf-8"?>
<a:themeOverride xmlns:a="http://schemas.openxmlformats.org/drawingml/2006/main">
  <a:clrScheme name="Simple Light">
    <a:dk1>
      <a:srgbClr val="000000"/>
    </a:dk1>
    <a:lt1>
      <a:srgbClr val="FFFFFF"/>
    </a:lt1>
    <a:dk2>
      <a:srgbClr val="595959"/>
    </a:dk2>
    <a:lt2>
      <a:srgbClr val="EEEEEE"/>
    </a:lt2>
    <a:accent1>
      <a:srgbClr val="FFAB40"/>
    </a:accent1>
    <a:accent2>
      <a:srgbClr val="212121"/>
    </a:accent2>
    <a:accent3>
      <a:srgbClr val="78909C"/>
    </a:accent3>
    <a:accent4>
      <a:srgbClr val="FFAB40"/>
    </a:accent4>
    <a:accent5>
      <a:srgbClr val="0097A7"/>
    </a:accent5>
    <a:accent6>
      <a:srgbClr val="EEFF41"/>
    </a:accent6>
    <a:hlink>
      <a:srgbClr val="0097A7"/>
    </a:hlink>
    <a:folHlink>
      <a:srgbClr val="0097A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7813</TotalTime>
  <Words>371</Words>
  <Application>Microsoft Office PowerPoint</Application>
  <PresentationFormat>Apresentação na tela (16:9)</PresentationFormat>
  <Paragraphs>87</Paragraphs>
  <Slides>8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6" baseType="lpstr">
      <vt:lpstr>PT Sans Narrow</vt:lpstr>
      <vt:lpstr>Gill Sans</vt:lpstr>
      <vt:lpstr>Roboto</vt:lpstr>
      <vt:lpstr>Calibri</vt:lpstr>
      <vt:lpstr>Open Sans</vt:lpstr>
      <vt:lpstr>Arial</vt:lpstr>
      <vt:lpstr>Verdana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Cristty Anny Se Hayon</dc:creator>
  <cp:lastModifiedBy>Karina Pacheco Da Silva</cp:lastModifiedBy>
  <cp:revision>365</cp:revision>
  <cp:lastPrinted>2021-02-02T14:36:36Z</cp:lastPrinted>
  <dcterms:modified xsi:type="dcterms:W3CDTF">2024-04-24T14:53:27Z</dcterms:modified>
</cp:coreProperties>
</file>