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85" r:id="rId3"/>
    <p:sldId id="409" r:id="rId4"/>
    <p:sldId id="325" r:id="rId5"/>
    <p:sldId id="416" r:id="rId6"/>
    <p:sldId id="417" r:id="rId7"/>
    <p:sldId id="415" r:id="rId8"/>
    <p:sldId id="379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Dos Santos" initials="TDS" lastIdx="0" clrIdx="0">
    <p:extLst>
      <p:ext uri="{19B8F6BF-5375-455C-9EA6-DF929625EA0E}">
        <p15:presenceInfo xmlns:p15="http://schemas.microsoft.com/office/powerpoint/2012/main" userId="S-1-5-21-848449266-517959707-14044502-114579" providerId="AD"/>
      </p:ext>
    </p:extLst>
  </p:cmAuthor>
  <p:cmAuthor id="2" name="Tania Dos Santos" initials="TDS [2]" lastIdx="1" clrIdx="1">
    <p:extLst>
      <p:ext uri="{19B8F6BF-5375-455C-9EA6-DF929625EA0E}">
        <p15:presenceInfo xmlns:p15="http://schemas.microsoft.com/office/powerpoint/2012/main" userId="S::tania.santos@educacao.sp.gov.br::b95e97b7-7b15-4a60-a6fe-4687ef5ba89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7D"/>
    <a:srgbClr val="007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016D3-413F-440B-A772-9076DFB5B574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1C534-856D-4121-8465-0EAD926B47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21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264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F9ECA-B0A0-4CEE-B31A-1F7AF7DBD49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955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F9ECA-B0A0-4CEE-B31A-1F7AF7DBD49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116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F9ECA-B0A0-4CEE-B31A-1F7AF7DBD49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4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F9ECA-B0A0-4CEE-B31A-1F7AF7DBD49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195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F9ECA-B0A0-4CEE-B31A-1F7AF7DBD49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77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F9ECA-B0A0-4CEE-B31A-1F7AF7DBD49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084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F9ECA-B0A0-4CEE-B31A-1F7AF7DBD49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22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5E652-3368-46AD-8DCF-311E92CB7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228B60-5623-4D9B-87A5-08795DFB7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604E88-9F76-434F-8A43-FFC10C8C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01C2-49D4-4F72-AC5D-85D595FEA77E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9266D4-B043-4D45-908D-8D839859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1159B6-2FED-408C-850B-3E35CDE9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C4D-9EF9-4B26-8532-842EDCF7F5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36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01108-9B53-481E-8961-29615BFF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2D1B312-8A4C-4683-87ED-620EF2808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7B4CDC-2832-4F46-AC30-817A8013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01C2-49D4-4F72-AC5D-85D595FEA77E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138B87-805C-46D1-A5D0-3A31584E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060D20-36E4-4000-8E74-BF520D5CD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C4D-9EF9-4B26-8532-842EDCF7F5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21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F36A96-A88C-4D05-921E-4A1E4E916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8C4C357-4757-40C1-AC06-32F8D1E54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AA2796-F879-446D-90D0-DCDD2F39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01C2-49D4-4F72-AC5D-85D595FEA77E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97E047-2526-466D-9CBB-43E1FB16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C24879-781F-427F-B628-C8B0110C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C4D-9EF9-4B26-8532-842EDCF7F5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67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FE97A-6B75-46C1-8D30-5AE500F5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0D2F69-471C-4D95-B09D-6655E313E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59549A-B9C0-44E7-9D0E-01727922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01C2-49D4-4F72-AC5D-85D595FEA77E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72CEE4-A2D7-4419-A251-E1A5EFCAD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D03300-A81F-4895-88CE-2F4F858B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C4D-9EF9-4B26-8532-842EDCF7F5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0D95E-59DD-45B8-8E6B-F2F831EB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651125-D590-4945-839A-784C8FF81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9A4DEB-56F2-4888-9A61-81382994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01C2-49D4-4F72-AC5D-85D595FEA77E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365A39-92EB-43A0-A5E8-9309A8D4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B21F55-CF9A-4784-B0C5-859E649A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C4D-9EF9-4B26-8532-842EDCF7F5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6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ACC2B-827F-414C-9E80-C492F3A7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097450-BB40-4EC5-86D5-9D74EC3CC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244C6E-A961-4CA0-B007-755271069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DA32F20-F6A5-4AF5-88C6-12562803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01C2-49D4-4F72-AC5D-85D595FEA77E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F56B2A-FA9B-4724-B752-BF167767C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D2D643-061E-46B8-BEBC-C357EECD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C4D-9EF9-4B26-8532-842EDCF7F5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43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EE59C-EEBA-4CFA-BACE-61F8B3621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EB03A7-ADD3-43EB-AD12-145AEF09B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22C1E41-BBFE-4304-A2BD-FB78A92A4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EEE68D-4FDE-4CC3-8213-683FADEE1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6FE2135-0B61-41B8-B1F5-6923EF8C6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4F6384B-DC8B-46AD-8245-7B02B5D83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01C2-49D4-4F72-AC5D-85D595FEA77E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3622578-4137-4FBF-890C-9924DC6B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BA71A5C-4DED-4577-B97E-D268ABCF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C4D-9EF9-4B26-8532-842EDCF7F5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21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A1503-19A9-43C7-90FF-A692119A2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7C8D54D-C276-469E-BA5A-B2A166CDD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01C2-49D4-4F72-AC5D-85D595FEA77E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1A33911-57E0-470A-A483-79232B773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040A17-3D88-4D9A-9F0A-9C615BCF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C4D-9EF9-4B26-8532-842EDCF7F5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66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EAAC5B9-CDD3-4563-9877-37C43C0FE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01C2-49D4-4F72-AC5D-85D595FEA77E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18CE2FB-0B31-4F0D-BA07-BB1CFC061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D170EEC-F5E1-43C5-A90B-A010F352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C4D-9EF9-4B26-8532-842EDCF7F5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69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1A2F7-1D44-4638-A69A-EE1F57F3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837796-489C-4126-8205-0E31D0AF9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9BCCEF4-B0D3-4A0D-9C38-F522A28AF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73669F-CE94-42FC-96DF-696197F15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01C2-49D4-4F72-AC5D-85D595FEA77E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605F2E-E0A1-41B1-A2AB-0BF398879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0BD093-F7FA-45ED-BF3A-A13140D1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C4D-9EF9-4B26-8532-842EDCF7F5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77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2D98B-155D-4057-A28D-C65A8BFCA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65CA0A-603A-4BC3-B96D-EA9A7D7F7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C5D3BED-95E4-4432-9E16-AD9409709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628E7E-6895-419C-AFBB-B3E3F6D9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01C2-49D4-4F72-AC5D-85D595FEA77E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623B4E-440E-4672-8C79-898D02AB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E3979E-3F6D-430A-9274-4D0FDDFE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C4D-9EF9-4B26-8532-842EDCF7F5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61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D073921-BEB3-40F1-8764-CE8E5A4C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B3F8A4-873E-4306-A4DB-E96AFB78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C08CBE-D549-4A9C-85E7-C85ABFF961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401C2-49D4-4F72-AC5D-85D595FEA77E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74C24A-3071-4848-B10A-C28420FF3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868286-64E7-4A8F-B0BC-7EF876C91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B7C4D-9EF9-4B26-8532-842EDCF7F5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4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hyperlink" Target="mailto:valeria.valle@educacao.sp.gov.b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anielly.gomes@educacao.sp.gov.br" TargetMode="External"/><Relationship Id="rId5" Type="http://schemas.openxmlformats.org/officeDocument/2006/relationships/hyperlink" Target="mailto:luanna.santos@educacao.sp.gov.br" TargetMode="External"/><Relationship Id="rId4" Type="http://schemas.openxmlformats.org/officeDocument/2006/relationships/hyperlink" Target="mailto:psos@educacao.sp.gov.br" TargetMode="Externa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0266933" y="6343367"/>
            <a:ext cx="1582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algn="r">
              <a:lnSpc>
                <a:spcPct val="115000"/>
              </a:lnSpc>
              <a:buSzPts val="1200"/>
            </a:pPr>
            <a:r>
              <a:rPr lang="pt-B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Dezembro/ 2019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2112984" y="4013134"/>
            <a:ext cx="985824" cy="6744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0925" tIns="60925" rIns="60925" bIns="60925" anchor="ctr" anchorCtr="0">
            <a:noAutofit/>
          </a:bodyPr>
          <a:lstStyle/>
          <a:p>
            <a:pPr>
              <a:buSzPts val="3866"/>
            </a:pPr>
            <a:endParaRPr sz="3867">
              <a:solidFill>
                <a:srgbClr val="CC006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6255325" y="3907900"/>
            <a:ext cx="5322675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C6AE46-A1AA-4785-8046-27F10718193A}"/>
              </a:ext>
            </a:extLst>
          </p:cNvPr>
          <p:cNvSpPr txBox="1"/>
          <p:nvPr/>
        </p:nvSpPr>
        <p:spPr>
          <a:xfrm>
            <a:off x="6411437" y="364617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CBD8F72-5018-442D-9D02-92BA7AC00013}"/>
              </a:ext>
            </a:extLst>
          </p:cNvPr>
          <p:cNvSpPr txBox="1"/>
          <p:nvPr/>
        </p:nvSpPr>
        <p:spPr>
          <a:xfrm>
            <a:off x="682864" y="1530340"/>
            <a:ext cx="1008886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dirty="0">
                <a:solidFill>
                  <a:srgbClr val="00717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SAÚDE OCUPACIONAL DO SERVIDOR -  PSOS </a:t>
            </a:r>
            <a:endParaRPr lang="pt-BR" sz="2400" b="1" dirty="0">
              <a:solidFill>
                <a:srgbClr val="0071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8B2852D-EE3E-E06D-8FED-19B8EA516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151" y="134361"/>
            <a:ext cx="1367017" cy="970582"/>
          </a:xfrm>
          <a:prstGeom prst="rect">
            <a:avLst/>
          </a:prstGeom>
        </p:spPr>
      </p:pic>
      <p:sp>
        <p:nvSpPr>
          <p:cNvPr id="3" name="Google Shape;826;p20">
            <a:extLst>
              <a:ext uri="{FF2B5EF4-FFF2-40B4-BE49-F238E27FC236}">
                <a16:creationId xmlns:a16="http://schemas.microsoft.com/office/drawing/2014/main" id="{570C8F4A-7054-1FCA-F906-5FBAD69BA22B}"/>
              </a:ext>
            </a:extLst>
          </p:cNvPr>
          <p:cNvSpPr/>
          <p:nvPr/>
        </p:nvSpPr>
        <p:spPr>
          <a:xfrm>
            <a:off x="0" y="6691946"/>
            <a:ext cx="12192000" cy="1743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6CF3D773-4992-901A-CF80-F56A85C07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80" y="3002403"/>
            <a:ext cx="3803775" cy="280863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78FC538-26A7-83E0-B39B-616C9DF79788}"/>
              </a:ext>
            </a:extLst>
          </p:cNvPr>
          <p:cNvSpPr txBox="1"/>
          <p:nvPr/>
        </p:nvSpPr>
        <p:spPr>
          <a:xfrm>
            <a:off x="4010771" y="2195804"/>
            <a:ext cx="3803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0071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IMPLANTAÇÃO DA C.I.P.A - SEDUC</a:t>
            </a:r>
            <a:endParaRPr lang="pt-PT" dirty="0">
              <a:solidFill>
                <a:srgbClr val="0071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E0FA50F-30A8-C389-7F7D-38B1EE1A8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528" y="3041754"/>
            <a:ext cx="2553902" cy="25539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826;p20">
            <a:extLst>
              <a:ext uri="{FF2B5EF4-FFF2-40B4-BE49-F238E27FC236}">
                <a16:creationId xmlns:a16="http://schemas.microsoft.com/office/drawing/2014/main" id="{E1EAE64C-7BD7-4E3E-958A-BEF327ADB205}"/>
              </a:ext>
            </a:extLst>
          </p:cNvPr>
          <p:cNvSpPr/>
          <p:nvPr/>
        </p:nvSpPr>
        <p:spPr>
          <a:xfrm>
            <a:off x="0" y="6683300"/>
            <a:ext cx="12192000" cy="1743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CaixaDeTexto 9">
            <a:extLst>
              <a:ext uri="{FF2B5EF4-FFF2-40B4-BE49-F238E27FC236}">
                <a16:creationId xmlns:a16="http://schemas.microsoft.com/office/drawing/2014/main" id="{85D1CADA-A62C-4CC5-9511-7147F1396294}"/>
              </a:ext>
            </a:extLst>
          </p:cNvPr>
          <p:cNvSpPr txBox="1"/>
          <p:nvPr/>
        </p:nvSpPr>
        <p:spPr>
          <a:xfrm>
            <a:off x="1811791" y="274400"/>
            <a:ext cx="8439553" cy="461665"/>
          </a:xfrm>
          <a:prstGeom prst="rect">
            <a:avLst/>
          </a:prstGeom>
          <a:solidFill>
            <a:srgbClr val="00799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SAÚDE OCUPACIONAL DO SERVIDOR -  PSOS </a:t>
            </a:r>
            <a:endParaRPr lang="pt-BR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76412F1-C965-943D-7DC3-0EF0B510E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18" y="64169"/>
            <a:ext cx="1367017" cy="970582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E98E64F-0F6B-81FA-D5D3-58BD34CF9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65" y="41408"/>
            <a:ext cx="1367017" cy="100938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CAE6E16-EB6B-CB61-482F-ED5DD3D1B034}"/>
              </a:ext>
            </a:extLst>
          </p:cNvPr>
          <p:cNvSpPr txBox="1"/>
          <p:nvPr/>
        </p:nvSpPr>
        <p:spPr>
          <a:xfrm>
            <a:off x="1940656" y="1056465"/>
            <a:ext cx="73235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C.I.P.A    </a:t>
            </a:r>
            <a:endParaRPr lang="pt-PT" sz="28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867C4A4-BEE1-9D72-B44A-580E346D3323}"/>
              </a:ext>
            </a:extLst>
          </p:cNvPr>
          <p:cNvSpPr txBox="1"/>
          <p:nvPr/>
        </p:nvSpPr>
        <p:spPr>
          <a:xfrm>
            <a:off x="5150836" y="3979454"/>
            <a:ext cx="63877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C.I.P.A – Comissão Interna de  Prevenção de Acidentes e Assédio. </a:t>
            </a:r>
          </a:p>
          <a:p>
            <a:pPr algn="just"/>
            <a:r>
              <a:rPr lang="pt-BR" dirty="0"/>
              <a:t>NR 5, Norma Regulamentadora do Ministério do Trabalho e Emprego,</a:t>
            </a:r>
          </a:p>
          <a:p>
            <a:pPr algn="just"/>
            <a:r>
              <a:rPr lang="pt-BR" dirty="0"/>
              <a:t>Portaria </a:t>
            </a:r>
            <a:r>
              <a:rPr lang="pt-BR" dirty="0" err="1"/>
              <a:t>MTb</a:t>
            </a:r>
            <a:r>
              <a:rPr lang="pt-BR" dirty="0"/>
              <a:t> nº 3214 de 08 junho de 1978, atualizada pela Portaria MTP n.º 422, de 07 de outubro de 2021.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5AEA089-EAF3-3D56-F0C7-3FB0E1AD4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484" y="2274369"/>
            <a:ext cx="4453134" cy="296405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CECAB4A-177C-250A-C71F-FFD1D67AC612}"/>
              </a:ext>
            </a:extLst>
          </p:cNvPr>
          <p:cNvSpPr txBox="1"/>
          <p:nvPr/>
        </p:nvSpPr>
        <p:spPr>
          <a:xfrm>
            <a:off x="5150837" y="1973269"/>
            <a:ext cx="63877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CGRH implantará a CIPA - Comissão Interna de Prevenção de Acidentes e Assédio na Secretaria de Educação, para compor o Programa de Saúde Ocupacional do Servidor.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Em cumprimento ação do Ministério Público de SP, que exige a  implantando a CIPA.</a:t>
            </a:r>
          </a:p>
        </p:txBody>
      </p:sp>
    </p:spTree>
    <p:extLst>
      <p:ext uri="{BB962C8B-B14F-4D97-AF65-F5344CB8AC3E}">
        <p14:creationId xmlns:p14="http://schemas.microsoft.com/office/powerpoint/2010/main" val="179575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826;p20">
            <a:extLst>
              <a:ext uri="{FF2B5EF4-FFF2-40B4-BE49-F238E27FC236}">
                <a16:creationId xmlns:a16="http://schemas.microsoft.com/office/drawing/2014/main" id="{E1EAE64C-7BD7-4E3E-958A-BEF327ADB205}"/>
              </a:ext>
            </a:extLst>
          </p:cNvPr>
          <p:cNvSpPr/>
          <p:nvPr/>
        </p:nvSpPr>
        <p:spPr>
          <a:xfrm>
            <a:off x="0" y="6683300"/>
            <a:ext cx="12192000" cy="1743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76412F1-C965-943D-7DC3-0EF0B510E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9" y="10753"/>
            <a:ext cx="1367017" cy="970582"/>
          </a:xfrm>
          <a:prstGeom prst="rect">
            <a:avLst/>
          </a:prstGeom>
        </p:spPr>
      </p:pic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A8FF926A-203E-BDC3-8528-3AD148AD1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65" y="41408"/>
            <a:ext cx="1367017" cy="100938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19D7754-C9D2-3F0D-C667-3FEBB535729B}"/>
              </a:ext>
            </a:extLst>
          </p:cNvPr>
          <p:cNvSpPr txBox="1">
            <a:spLocks/>
          </p:cNvSpPr>
          <p:nvPr/>
        </p:nvSpPr>
        <p:spPr>
          <a:xfrm>
            <a:off x="4196796" y="914702"/>
            <a:ext cx="3798408" cy="444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C.I.P.A</a:t>
            </a:r>
          </a:p>
        </p:txBody>
      </p:sp>
      <p:sp>
        <p:nvSpPr>
          <p:cNvPr id="5" name="CaixaDeTexto 9">
            <a:extLst>
              <a:ext uri="{FF2B5EF4-FFF2-40B4-BE49-F238E27FC236}">
                <a16:creationId xmlns:a16="http://schemas.microsoft.com/office/drawing/2014/main" id="{9002651C-C177-9F64-7B7D-991C5788D9ED}"/>
              </a:ext>
            </a:extLst>
          </p:cNvPr>
          <p:cNvSpPr txBox="1"/>
          <p:nvPr/>
        </p:nvSpPr>
        <p:spPr>
          <a:xfrm>
            <a:off x="1811791" y="274400"/>
            <a:ext cx="8439553" cy="461665"/>
          </a:xfrm>
          <a:prstGeom prst="rect">
            <a:avLst/>
          </a:prstGeom>
          <a:solidFill>
            <a:srgbClr val="00799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SAÚDE OCUPACIONAL DO SERVIDOR -  PSOS </a:t>
            </a:r>
            <a:endParaRPr lang="pt-BR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76698504-78D1-808B-57B3-D120F5EF4C12}"/>
              </a:ext>
            </a:extLst>
          </p:cNvPr>
          <p:cNvSpPr txBox="1">
            <a:spLocks/>
          </p:cNvSpPr>
          <p:nvPr/>
        </p:nvSpPr>
        <p:spPr>
          <a:xfrm>
            <a:off x="2869036" y="3430069"/>
            <a:ext cx="8028264" cy="861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6400" b="1" dirty="0">
                <a:latin typeface="Arial" panose="020B0604020202020204" pitchFamily="34" charset="0"/>
                <a:cs typeface="Arial" panose="020B0604020202020204" pitchFamily="34" charset="0"/>
              </a:rPr>
              <a:t>Qual a importância da C.I.P.A? 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t-BR" sz="6400" dirty="0">
                <a:latin typeface="Arial" panose="020B0604020202020204" pitchFamily="34" charset="0"/>
                <a:cs typeface="Arial" panose="020B0604020202020204" pitchFamily="34" charset="0"/>
              </a:rPr>
              <a:t>A CIPA desempenha um papel importante na promoção da saúde ocupacional, colaborando com ações preventivas e corretivas relacionadas não apenas a acidentes, mas também a questões de saúde no ambiente de trabalho.</a:t>
            </a:r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1110E8E-5192-7BD5-3986-9B6D2EEAA5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87" t="5222" r="8870" b="18252"/>
          <a:stretch/>
        </p:blipFill>
        <p:spPr>
          <a:xfrm>
            <a:off x="8196261" y="4874004"/>
            <a:ext cx="3995740" cy="181038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20E6091-00C3-5994-16A6-466675EBD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242" y="2464057"/>
            <a:ext cx="1920406" cy="2603218"/>
          </a:xfrm>
          <a:prstGeom prst="rect">
            <a:avLst/>
          </a:prstGeom>
        </p:spPr>
      </p:pic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247EB98E-162F-4883-5BBD-4B1B475AD67E}"/>
              </a:ext>
            </a:extLst>
          </p:cNvPr>
          <p:cNvSpPr txBox="1">
            <a:spLocks/>
          </p:cNvSpPr>
          <p:nvPr/>
        </p:nvSpPr>
        <p:spPr>
          <a:xfrm>
            <a:off x="358242" y="5037283"/>
            <a:ext cx="7728745" cy="1122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Pra que serve a C.I.P.A? </a:t>
            </a:r>
          </a:p>
          <a:p>
            <a:pPr algn="just">
              <a:lnSpc>
                <a:spcPct val="12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É uma comissão composta por servidor e representantes da SEDUC, com o objetivo de zelar pela segurança e saúde no ambiente de trabalho</a:t>
            </a:r>
            <a:r>
              <a:rPr lang="pt-BR" sz="1600" dirty="0"/>
              <a:t>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859319D-1C67-741D-A749-62B117B7E644}"/>
              </a:ext>
            </a:extLst>
          </p:cNvPr>
          <p:cNvSpPr txBox="1"/>
          <p:nvPr/>
        </p:nvSpPr>
        <p:spPr>
          <a:xfrm>
            <a:off x="789467" y="1581922"/>
            <a:ext cx="1066989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Comissão Interna de Prevenção de Acidentes e Assédio (CIPA) tem como objetivo a prevenção de acidentes, doenças decorrentes do trabalho e assédio moral e sexual, de modo a tornar compatível, de forma permanente, o trabalho com a preservação da vida e</a:t>
            </a:r>
            <a:r>
              <a:rPr lang="pt-BR" dirty="0"/>
              <a:t> a promoção da saúde e bem estar dos servidores.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9927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826;p20">
            <a:extLst>
              <a:ext uri="{FF2B5EF4-FFF2-40B4-BE49-F238E27FC236}">
                <a16:creationId xmlns:a16="http://schemas.microsoft.com/office/drawing/2014/main" id="{E1EAE64C-7BD7-4E3E-958A-BEF327ADB205}"/>
              </a:ext>
            </a:extLst>
          </p:cNvPr>
          <p:cNvSpPr/>
          <p:nvPr/>
        </p:nvSpPr>
        <p:spPr>
          <a:xfrm>
            <a:off x="0" y="6683300"/>
            <a:ext cx="12192000" cy="1743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7816A18-E937-15F6-8703-BAA3E1465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18" y="64169"/>
            <a:ext cx="1367017" cy="970582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A336271-D032-70FE-8F0D-9D75F2596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65" y="41408"/>
            <a:ext cx="1367017" cy="1009381"/>
          </a:xfrm>
          <a:prstGeom prst="rect">
            <a:avLst/>
          </a:prstGeom>
        </p:spPr>
      </p:pic>
      <p:sp>
        <p:nvSpPr>
          <p:cNvPr id="4" name="CaixaDeTexto 9">
            <a:extLst>
              <a:ext uri="{FF2B5EF4-FFF2-40B4-BE49-F238E27FC236}">
                <a16:creationId xmlns:a16="http://schemas.microsoft.com/office/drawing/2014/main" id="{9C214BEE-2D98-7E4D-B9F7-9C55BB86FCEC}"/>
              </a:ext>
            </a:extLst>
          </p:cNvPr>
          <p:cNvSpPr txBox="1"/>
          <p:nvPr/>
        </p:nvSpPr>
        <p:spPr>
          <a:xfrm>
            <a:off x="1811791" y="274400"/>
            <a:ext cx="8439553" cy="461665"/>
          </a:xfrm>
          <a:prstGeom prst="rect">
            <a:avLst/>
          </a:prstGeom>
          <a:solidFill>
            <a:srgbClr val="00799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SAÚDE OCUPACIONAL DO SERVIDOR -  PSOS </a:t>
            </a:r>
            <a:endParaRPr lang="pt-BR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42AB6C2-F577-9F55-FEF5-9FDE58E1F16F}"/>
              </a:ext>
            </a:extLst>
          </p:cNvPr>
          <p:cNvSpPr txBox="1"/>
          <p:nvPr/>
        </p:nvSpPr>
        <p:spPr>
          <a:xfrm>
            <a:off x="3255949" y="834696"/>
            <a:ext cx="5397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Etapas para processo de eleição da CIPA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600FF21E-912F-D9C9-FD19-8F72D1B52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807013"/>
              </p:ext>
            </p:extLst>
          </p:nvPr>
        </p:nvGraphicFramePr>
        <p:xfrm>
          <a:off x="1120918" y="4754988"/>
          <a:ext cx="9385300" cy="962025"/>
        </p:xfrm>
        <a:graphic>
          <a:graphicData uri="http://schemas.openxmlformats.org/drawingml/2006/table">
            <a:tbl>
              <a:tblPr/>
              <a:tblGrid>
                <a:gridCol w="609188">
                  <a:extLst>
                    <a:ext uri="{9D8B030D-6E8A-4147-A177-3AD203B41FA5}">
                      <a16:colId xmlns:a16="http://schemas.microsoft.com/office/drawing/2014/main" val="1497904444"/>
                    </a:ext>
                  </a:extLst>
                </a:gridCol>
                <a:gridCol w="4825910">
                  <a:extLst>
                    <a:ext uri="{9D8B030D-6E8A-4147-A177-3AD203B41FA5}">
                      <a16:colId xmlns:a16="http://schemas.microsoft.com/office/drawing/2014/main" val="1427558685"/>
                    </a:ext>
                  </a:extLst>
                </a:gridCol>
                <a:gridCol w="2731827">
                  <a:extLst>
                    <a:ext uri="{9D8B030D-6E8A-4147-A177-3AD203B41FA5}">
                      <a16:colId xmlns:a16="http://schemas.microsoft.com/office/drawing/2014/main" val="1627269085"/>
                    </a:ext>
                  </a:extLst>
                </a:gridCol>
                <a:gridCol w="1218375">
                  <a:extLst>
                    <a:ext uri="{9D8B030D-6E8A-4147-A177-3AD203B41FA5}">
                      <a16:colId xmlns:a16="http://schemas.microsoft.com/office/drawing/2014/main" val="1292716990"/>
                    </a:ext>
                  </a:extLst>
                </a:gridCol>
              </a:tblGrid>
              <a:tr h="17647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 PRAZO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DATA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120819"/>
                  </a:ext>
                </a:extLst>
              </a:tr>
              <a:tr h="184877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5ªEtapa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Período de inscrições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15 dias corridos antes da eleição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42701"/>
                  </a:ext>
                </a:extLst>
              </a:tr>
              <a:tr h="184877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6ªEtapa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Retirar edital de convocação para inscrições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dia após o término das inscrições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092778"/>
                  </a:ext>
                </a:extLst>
              </a:tr>
              <a:tr h="184877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7ªEtapa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Campanha dos candidatos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dias antes da eleição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233096"/>
                  </a:ext>
                </a:extLst>
              </a:tr>
              <a:tr h="184877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8ªEtapa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Último dia de campanha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dia antes da eleição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40992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47967C4B-901F-B177-8F33-B16A1081C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911849"/>
              </p:ext>
            </p:extLst>
          </p:nvPr>
        </p:nvGraphicFramePr>
        <p:xfrm>
          <a:off x="1120918" y="1615143"/>
          <a:ext cx="9385301" cy="760095"/>
        </p:xfrm>
        <a:graphic>
          <a:graphicData uri="http://schemas.openxmlformats.org/drawingml/2006/table">
            <a:tbl>
              <a:tblPr/>
              <a:tblGrid>
                <a:gridCol w="609188">
                  <a:extLst>
                    <a:ext uri="{9D8B030D-6E8A-4147-A177-3AD203B41FA5}">
                      <a16:colId xmlns:a16="http://schemas.microsoft.com/office/drawing/2014/main" val="3618525039"/>
                    </a:ext>
                  </a:extLst>
                </a:gridCol>
                <a:gridCol w="4825910">
                  <a:extLst>
                    <a:ext uri="{9D8B030D-6E8A-4147-A177-3AD203B41FA5}">
                      <a16:colId xmlns:a16="http://schemas.microsoft.com/office/drawing/2014/main" val="219900817"/>
                    </a:ext>
                  </a:extLst>
                </a:gridCol>
                <a:gridCol w="2731827">
                  <a:extLst>
                    <a:ext uri="{9D8B030D-6E8A-4147-A177-3AD203B41FA5}">
                      <a16:colId xmlns:a16="http://schemas.microsoft.com/office/drawing/2014/main" val="617186985"/>
                    </a:ext>
                  </a:extLst>
                </a:gridCol>
                <a:gridCol w="1218376">
                  <a:extLst>
                    <a:ext uri="{9D8B030D-6E8A-4147-A177-3AD203B41FA5}">
                      <a16:colId xmlns:a16="http://schemas.microsoft.com/office/drawing/2014/main" val="29576090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 PRAZO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DATA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3238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1ªEtapa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Edital de convocação para eleição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dias antes da eleição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12/abr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9260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2ªEtapa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Formação da Comissão Eleitoral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(simultaneamente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Imediatamente, após o edital de convocação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14/abr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633620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942A8D3-E65F-D490-7083-6FB91F752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889872"/>
              </p:ext>
            </p:extLst>
          </p:nvPr>
        </p:nvGraphicFramePr>
        <p:xfrm>
          <a:off x="1120917" y="3374529"/>
          <a:ext cx="9385301" cy="384810"/>
        </p:xfrm>
        <a:graphic>
          <a:graphicData uri="http://schemas.openxmlformats.org/drawingml/2006/table">
            <a:tbl>
              <a:tblPr/>
              <a:tblGrid>
                <a:gridCol w="609188">
                  <a:extLst>
                    <a:ext uri="{9D8B030D-6E8A-4147-A177-3AD203B41FA5}">
                      <a16:colId xmlns:a16="http://schemas.microsoft.com/office/drawing/2014/main" val="1989304627"/>
                    </a:ext>
                  </a:extLst>
                </a:gridCol>
                <a:gridCol w="4825910">
                  <a:extLst>
                    <a:ext uri="{9D8B030D-6E8A-4147-A177-3AD203B41FA5}">
                      <a16:colId xmlns:a16="http://schemas.microsoft.com/office/drawing/2014/main" val="1148158327"/>
                    </a:ext>
                  </a:extLst>
                </a:gridCol>
                <a:gridCol w="2731827">
                  <a:extLst>
                    <a:ext uri="{9D8B030D-6E8A-4147-A177-3AD203B41FA5}">
                      <a16:colId xmlns:a16="http://schemas.microsoft.com/office/drawing/2014/main" val="132135091"/>
                    </a:ext>
                  </a:extLst>
                </a:gridCol>
                <a:gridCol w="1218376">
                  <a:extLst>
                    <a:ext uri="{9D8B030D-6E8A-4147-A177-3AD203B41FA5}">
                      <a16:colId xmlns:a16="http://schemas.microsoft.com/office/drawing/2014/main" val="152913871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 PRAZO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DATA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6705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4ªEtapa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Convocação para inscrição dos candidatos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dias antes a eleição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21/mai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686279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6F5B629E-96FB-91E6-0FB9-5603884E0F1C}"/>
              </a:ext>
            </a:extLst>
          </p:cNvPr>
          <p:cNvSpPr txBox="1"/>
          <p:nvPr/>
        </p:nvSpPr>
        <p:spPr>
          <a:xfrm>
            <a:off x="2277233" y="2412739"/>
            <a:ext cx="6904370" cy="464477"/>
          </a:xfrm>
          <a:prstGeom prst="rect">
            <a:avLst/>
          </a:prstGeom>
          <a:solidFill>
            <a:srgbClr val="00717D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Cada diretoria e coordenadoria  devem publicar o edital de convocação;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Preencher link com os indicados pela diretoria e coordenadorias a compor a comissão</a:t>
            </a:r>
            <a:r>
              <a:rPr lang="pt-BR" sz="1200" dirty="0"/>
              <a:t>.</a:t>
            </a:r>
            <a:endParaRPr lang="pt-PT" sz="1200" dirty="0"/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02DA5E66-5083-8212-697D-A72E53692308}"/>
              </a:ext>
            </a:extLst>
          </p:cNvPr>
          <p:cNvSpPr/>
          <p:nvPr/>
        </p:nvSpPr>
        <p:spPr>
          <a:xfrm rot="5400000">
            <a:off x="5599127" y="2873767"/>
            <a:ext cx="462174" cy="335538"/>
          </a:xfrm>
          <a:prstGeom prst="rightArrow">
            <a:avLst/>
          </a:prstGeom>
          <a:solidFill>
            <a:srgbClr val="0071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solidFill>
                  <a:srgbClr val="00717D"/>
                </a:solidFill>
              </a:ln>
              <a:solidFill>
                <a:srgbClr val="00717D"/>
              </a:solidFill>
            </a:endParaRP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3CD98731-8DF0-3815-9689-DC8C7AA2A63E}"/>
              </a:ext>
            </a:extLst>
          </p:cNvPr>
          <p:cNvSpPr/>
          <p:nvPr/>
        </p:nvSpPr>
        <p:spPr>
          <a:xfrm rot="5400000">
            <a:off x="5623943" y="4283873"/>
            <a:ext cx="471299" cy="343948"/>
          </a:xfrm>
          <a:prstGeom prst="rightArrow">
            <a:avLst/>
          </a:prstGeom>
          <a:solidFill>
            <a:srgbClr val="0071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solidFill>
                  <a:srgbClr val="00717D"/>
                </a:solidFill>
              </a:ln>
              <a:solidFill>
                <a:srgbClr val="00717D"/>
              </a:solidFill>
            </a:endParaRPr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C9243F80-7BDE-FDD1-050B-8D7F54C385D2}"/>
              </a:ext>
            </a:extLst>
          </p:cNvPr>
          <p:cNvSpPr/>
          <p:nvPr/>
        </p:nvSpPr>
        <p:spPr>
          <a:xfrm rot="5400000">
            <a:off x="5665743" y="5870342"/>
            <a:ext cx="471299" cy="343948"/>
          </a:xfrm>
          <a:prstGeom prst="rightArrow">
            <a:avLst/>
          </a:prstGeom>
          <a:solidFill>
            <a:srgbClr val="0071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solidFill>
                  <a:srgbClr val="00717D"/>
                </a:solidFill>
              </a:ln>
              <a:solidFill>
                <a:srgbClr val="00717D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9CF2665-61D9-2F9D-FC29-92D28CBDBEE6}"/>
              </a:ext>
            </a:extLst>
          </p:cNvPr>
          <p:cNvSpPr txBox="1"/>
          <p:nvPr/>
        </p:nvSpPr>
        <p:spPr>
          <a:xfrm>
            <a:off x="2235433" y="3772304"/>
            <a:ext cx="6904370" cy="464478"/>
          </a:xfrm>
          <a:prstGeom prst="rect">
            <a:avLst/>
          </a:prstGeom>
          <a:solidFill>
            <a:srgbClr val="00717D"/>
          </a:solidFill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A convocação para a inscrição dos candidatos deverá ser por meio de comunicado elaborado pela Comissão Eleitoral e divulgado  nos diversos canais disponíveis da Diretoria de Ensino</a:t>
            </a:r>
            <a:endParaRPr lang="pt-P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826;p20">
            <a:extLst>
              <a:ext uri="{FF2B5EF4-FFF2-40B4-BE49-F238E27FC236}">
                <a16:creationId xmlns:a16="http://schemas.microsoft.com/office/drawing/2014/main" id="{E1EAE64C-7BD7-4E3E-958A-BEF327ADB205}"/>
              </a:ext>
            </a:extLst>
          </p:cNvPr>
          <p:cNvSpPr/>
          <p:nvPr/>
        </p:nvSpPr>
        <p:spPr>
          <a:xfrm>
            <a:off x="0" y="6683300"/>
            <a:ext cx="12192000" cy="1743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7816A18-E937-15F6-8703-BAA3E1465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18" y="64169"/>
            <a:ext cx="1367017" cy="970582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A336271-D032-70FE-8F0D-9D75F2596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65" y="41408"/>
            <a:ext cx="1367017" cy="1009381"/>
          </a:xfrm>
          <a:prstGeom prst="rect">
            <a:avLst/>
          </a:prstGeom>
        </p:spPr>
      </p:pic>
      <p:sp>
        <p:nvSpPr>
          <p:cNvPr id="4" name="CaixaDeTexto 9">
            <a:extLst>
              <a:ext uri="{FF2B5EF4-FFF2-40B4-BE49-F238E27FC236}">
                <a16:creationId xmlns:a16="http://schemas.microsoft.com/office/drawing/2014/main" id="{9C214BEE-2D98-7E4D-B9F7-9C55BB86FCEC}"/>
              </a:ext>
            </a:extLst>
          </p:cNvPr>
          <p:cNvSpPr txBox="1"/>
          <p:nvPr/>
        </p:nvSpPr>
        <p:spPr>
          <a:xfrm>
            <a:off x="1811791" y="274400"/>
            <a:ext cx="8439553" cy="461665"/>
          </a:xfrm>
          <a:prstGeom prst="rect">
            <a:avLst/>
          </a:prstGeom>
          <a:solidFill>
            <a:srgbClr val="00799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SAÚDE OCUPACIONAL DO SERVIDOR -  PSOS </a:t>
            </a:r>
            <a:endParaRPr lang="pt-BR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42AB6C2-F577-9F55-FEF5-9FDE58E1F16F}"/>
              </a:ext>
            </a:extLst>
          </p:cNvPr>
          <p:cNvSpPr txBox="1"/>
          <p:nvPr/>
        </p:nvSpPr>
        <p:spPr>
          <a:xfrm>
            <a:off x="3255949" y="834696"/>
            <a:ext cx="5397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Etapas para processo de eleição da CIPA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006D27E-F8A8-A609-9D89-B6932D0AC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94937"/>
              </p:ext>
            </p:extLst>
          </p:nvPr>
        </p:nvGraphicFramePr>
        <p:xfrm>
          <a:off x="1403347" y="1810826"/>
          <a:ext cx="9385301" cy="769620"/>
        </p:xfrm>
        <a:graphic>
          <a:graphicData uri="http://schemas.openxmlformats.org/drawingml/2006/table">
            <a:tbl>
              <a:tblPr/>
              <a:tblGrid>
                <a:gridCol w="609188">
                  <a:extLst>
                    <a:ext uri="{9D8B030D-6E8A-4147-A177-3AD203B41FA5}">
                      <a16:colId xmlns:a16="http://schemas.microsoft.com/office/drawing/2014/main" val="2124546796"/>
                    </a:ext>
                  </a:extLst>
                </a:gridCol>
                <a:gridCol w="4825910">
                  <a:extLst>
                    <a:ext uri="{9D8B030D-6E8A-4147-A177-3AD203B41FA5}">
                      <a16:colId xmlns:a16="http://schemas.microsoft.com/office/drawing/2014/main" val="3510100501"/>
                    </a:ext>
                  </a:extLst>
                </a:gridCol>
                <a:gridCol w="2731827">
                  <a:extLst>
                    <a:ext uri="{9D8B030D-6E8A-4147-A177-3AD203B41FA5}">
                      <a16:colId xmlns:a16="http://schemas.microsoft.com/office/drawing/2014/main" val="2925761916"/>
                    </a:ext>
                  </a:extLst>
                </a:gridCol>
                <a:gridCol w="1218376">
                  <a:extLst>
                    <a:ext uri="{9D8B030D-6E8A-4147-A177-3AD203B41FA5}">
                      <a16:colId xmlns:a16="http://schemas.microsoft.com/office/drawing/2014/main" val="2387839763"/>
                    </a:ext>
                  </a:extLst>
                </a:gridCol>
              </a:tblGrid>
              <a:tr h="130834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 PRAZO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DATA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7926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9ªEtapa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Realização da eleição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Após os 6 dias da campanha dos candidatos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12/jun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9067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10ªEtapa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Apuração da eleição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Ocorrerá no mesmo dia da eleição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222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11ªEtapa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Fazer  ATA DA ELEIÇÃO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Ocorrerá no mesmo dia da eleição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825685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9604F39-CB3D-19BB-0195-D8611AF8E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646812"/>
              </p:ext>
            </p:extLst>
          </p:nvPr>
        </p:nvGraphicFramePr>
        <p:xfrm>
          <a:off x="1403347" y="3474215"/>
          <a:ext cx="9385301" cy="769620"/>
        </p:xfrm>
        <a:graphic>
          <a:graphicData uri="http://schemas.openxmlformats.org/drawingml/2006/table">
            <a:tbl>
              <a:tblPr/>
              <a:tblGrid>
                <a:gridCol w="609188">
                  <a:extLst>
                    <a:ext uri="{9D8B030D-6E8A-4147-A177-3AD203B41FA5}">
                      <a16:colId xmlns:a16="http://schemas.microsoft.com/office/drawing/2014/main" val="2626653210"/>
                    </a:ext>
                  </a:extLst>
                </a:gridCol>
                <a:gridCol w="4825910">
                  <a:extLst>
                    <a:ext uri="{9D8B030D-6E8A-4147-A177-3AD203B41FA5}">
                      <a16:colId xmlns:a16="http://schemas.microsoft.com/office/drawing/2014/main" val="2240957086"/>
                    </a:ext>
                  </a:extLst>
                </a:gridCol>
                <a:gridCol w="2731827">
                  <a:extLst>
                    <a:ext uri="{9D8B030D-6E8A-4147-A177-3AD203B41FA5}">
                      <a16:colId xmlns:a16="http://schemas.microsoft.com/office/drawing/2014/main" val="4271125116"/>
                    </a:ext>
                  </a:extLst>
                </a:gridCol>
                <a:gridCol w="1218376">
                  <a:extLst>
                    <a:ext uri="{9D8B030D-6E8A-4147-A177-3AD203B41FA5}">
                      <a16:colId xmlns:a16="http://schemas.microsoft.com/office/drawing/2014/main" val="67902175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 PRAZO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DATA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9362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12ªEtapa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Fazer ATA DE POSSE e empossar os cipeiros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Imediatamente, após eleição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166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13ªEtapa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Fazer calendário anual de reuniões ordinárias na REUNIÃO DE POSSE DA CIPA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dia da REUNIÃO DE POSSE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14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14ªEtapa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Realização do curso da CIPA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30 dias após a eleição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022123"/>
                  </a:ext>
                </a:extLst>
              </a:tr>
            </a:tbl>
          </a:graphicData>
        </a:graphic>
      </p:graphicFrame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7D62634D-9E9D-318F-61E3-ADDBBA5297BB}"/>
              </a:ext>
            </a:extLst>
          </p:cNvPr>
          <p:cNvSpPr/>
          <p:nvPr/>
        </p:nvSpPr>
        <p:spPr>
          <a:xfrm rot="5400000">
            <a:off x="5823519" y="2658654"/>
            <a:ext cx="497553" cy="341137"/>
          </a:xfrm>
          <a:prstGeom prst="rightArrow">
            <a:avLst/>
          </a:prstGeom>
          <a:solidFill>
            <a:srgbClr val="0071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solidFill>
                  <a:srgbClr val="00717D"/>
                </a:solidFill>
              </a:ln>
              <a:solidFill>
                <a:srgbClr val="00717D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7571BE1-F6BB-A5AE-08EC-005AFF2E5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243" y="4710663"/>
            <a:ext cx="1823905" cy="182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8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826;p20">
            <a:extLst>
              <a:ext uri="{FF2B5EF4-FFF2-40B4-BE49-F238E27FC236}">
                <a16:creationId xmlns:a16="http://schemas.microsoft.com/office/drawing/2014/main" id="{E1EAE64C-7BD7-4E3E-958A-BEF327ADB205}"/>
              </a:ext>
            </a:extLst>
          </p:cNvPr>
          <p:cNvSpPr/>
          <p:nvPr/>
        </p:nvSpPr>
        <p:spPr>
          <a:xfrm>
            <a:off x="0" y="6683300"/>
            <a:ext cx="12192000" cy="1743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7816A18-E937-15F6-8703-BAA3E1465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18" y="64169"/>
            <a:ext cx="1367017" cy="970582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A336271-D032-70FE-8F0D-9D75F2596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65" y="41408"/>
            <a:ext cx="1367017" cy="1009381"/>
          </a:xfrm>
          <a:prstGeom prst="rect">
            <a:avLst/>
          </a:prstGeom>
        </p:spPr>
      </p:pic>
      <p:sp>
        <p:nvSpPr>
          <p:cNvPr id="4" name="CaixaDeTexto 9">
            <a:extLst>
              <a:ext uri="{FF2B5EF4-FFF2-40B4-BE49-F238E27FC236}">
                <a16:creationId xmlns:a16="http://schemas.microsoft.com/office/drawing/2014/main" id="{9C214BEE-2D98-7E4D-B9F7-9C55BB86FCEC}"/>
              </a:ext>
            </a:extLst>
          </p:cNvPr>
          <p:cNvSpPr txBox="1"/>
          <p:nvPr/>
        </p:nvSpPr>
        <p:spPr>
          <a:xfrm>
            <a:off x="1811791" y="274400"/>
            <a:ext cx="8439553" cy="461665"/>
          </a:xfrm>
          <a:prstGeom prst="rect">
            <a:avLst/>
          </a:prstGeom>
          <a:solidFill>
            <a:srgbClr val="00799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SAÚDE OCUPACIONAL DO SERVIDOR -  PSOS </a:t>
            </a:r>
            <a:endParaRPr lang="pt-BR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53271003-0EEA-6479-A0CB-760101559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618" y="1197127"/>
            <a:ext cx="6086763" cy="518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3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826;p20">
            <a:extLst>
              <a:ext uri="{FF2B5EF4-FFF2-40B4-BE49-F238E27FC236}">
                <a16:creationId xmlns:a16="http://schemas.microsoft.com/office/drawing/2014/main" id="{E1EAE64C-7BD7-4E3E-958A-BEF327ADB205}"/>
              </a:ext>
            </a:extLst>
          </p:cNvPr>
          <p:cNvSpPr/>
          <p:nvPr/>
        </p:nvSpPr>
        <p:spPr>
          <a:xfrm>
            <a:off x="0" y="6683300"/>
            <a:ext cx="12192000" cy="1743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CaixaDeTexto 9">
            <a:extLst>
              <a:ext uri="{FF2B5EF4-FFF2-40B4-BE49-F238E27FC236}">
                <a16:creationId xmlns:a16="http://schemas.microsoft.com/office/drawing/2014/main" id="{85D1CADA-A62C-4CC5-9511-7147F1396294}"/>
              </a:ext>
            </a:extLst>
          </p:cNvPr>
          <p:cNvSpPr txBox="1"/>
          <p:nvPr/>
        </p:nvSpPr>
        <p:spPr>
          <a:xfrm>
            <a:off x="4087955" y="680266"/>
            <a:ext cx="3126577" cy="584775"/>
          </a:xfrm>
          <a:prstGeom prst="rect">
            <a:avLst/>
          </a:prstGeom>
          <a:solidFill>
            <a:srgbClr val="00717D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chemeClr val="bg1"/>
                </a:solidFill>
              </a:rPr>
              <a:t>CONTATOS</a:t>
            </a:r>
            <a:endParaRPr lang="pt-BR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7816A18-E937-15F6-8703-BAA3E1465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18" y="64169"/>
            <a:ext cx="1367017" cy="97058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84A606E-610D-7F4C-E7E5-6CC90F34737E}"/>
              </a:ext>
            </a:extLst>
          </p:cNvPr>
          <p:cNvSpPr txBox="1"/>
          <p:nvPr/>
        </p:nvSpPr>
        <p:spPr>
          <a:xfrm>
            <a:off x="972962" y="2636086"/>
            <a:ext cx="5427840" cy="1962973"/>
          </a:xfrm>
          <a:prstGeom prst="rect">
            <a:avLst/>
          </a:prstGeom>
          <a:noFill/>
          <a:ln w="28575">
            <a:solidFill>
              <a:srgbClr val="00717D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E-MAIL DO PROGRAMA: </a:t>
            </a:r>
            <a:r>
              <a:rPr lang="pt-PT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psos@educacao.sp.gov.br</a:t>
            </a:r>
            <a:endParaRPr lang="pt-PT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LUANNA: </a:t>
            </a:r>
            <a:r>
              <a:rPr lang="pt-BR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luanna.santos@educacao.sp.gov.br</a:t>
            </a:r>
            <a:endParaRPr lang="pt-BR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DANIELLY: </a:t>
            </a:r>
            <a:r>
              <a:rPr lang="pt-BR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danielly.gomes@educacao.sp.gov.br</a:t>
            </a:r>
            <a:endParaRPr lang="pt-BR" sz="180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VALERIA: </a:t>
            </a:r>
            <a:r>
              <a:rPr lang="pt-BR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valeria.valle@educacao.sp.gov.br</a:t>
            </a:r>
            <a:endParaRPr lang="pt-BR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TEFEFONES: </a:t>
            </a:r>
            <a:r>
              <a:rPr lang="pt-BR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3351 – 0107 / 3351 – 6105 / 3351-0034</a:t>
            </a:r>
            <a:endParaRPr lang="pt-PT" sz="160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43C6E78D-19D8-464F-4631-B95E4E82F6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65" y="41408"/>
            <a:ext cx="1367017" cy="1009381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71410DA5-2DD3-A318-377C-8CFF2F18D8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6" b="27699"/>
          <a:stretch/>
        </p:blipFill>
        <p:spPr>
          <a:xfrm>
            <a:off x="7361413" y="2152073"/>
            <a:ext cx="3857625" cy="28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78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826;p20">
            <a:extLst>
              <a:ext uri="{FF2B5EF4-FFF2-40B4-BE49-F238E27FC236}">
                <a16:creationId xmlns:a16="http://schemas.microsoft.com/office/drawing/2014/main" id="{E1EAE64C-7BD7-4E3E-958A-BEF327ADB205}"/>
              </a:ext>
            </a:extLst>
          </p:cNvPr>
          <p:cNvSpPr/>
          <p:nvPr/>
        </p:nvSpPr>
        <p:spPr>
          <a:xfrm>
            <a:off x="0" y="6683300"/>
            <a:ext cx="12192000" cy="1743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521545-A1CB-3A8C-A99B-1D0E8BF89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18" y="64169"/>
            <a:ext cx="1367017" cy="970582"/>
          </a:xfrm>
          <a:prstGeom prst="rect">
            <a:avLst/>
          </a:prstGeom>
        </p:spPr>
      </p:pic>
      <p:sp>
        <p:nvSpPr>
          <p:cNvPr id="9" name="CaixaDeTexto 9">
            <a:extLst>
              <a:ext uri="{FF2B5EF4-FFF2-40B4-BE49-F238E27FC236}">
                <a16:creationId xmlns:a16="http://schemas.microsoft.com/office/drawing/2014/main" id="{4F32A69D-81C4-8169-A353-455C452074CA}"/>
              </a:ext>
            </a:extLst>
          </p:cNvPr>
          <p:cNvSpPr txBox="1"/>
          <p:nvPr/>
        </p:nvSpPr>
        <p:spPr>
          <a:xfrm>
            <a:off x="4655083" y="399973"/>
            <a:ext cx="3125014" cy="461665"/>
          </a:xfrm>
          <a:prstGeom prst="rect">
            <a:avLst/>
          </a:prstGeom>
          <a:solidFill>
            <a:srgbClr val="00799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OBRIGADA!</a:t>
            </a:r>
            <a:endParaRPr lang="pt-BR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3D2492E-5C1F-5824-A707-091BEC32D21B}"/>
              </a:ext>
            </a:extLst>
          </p:cNvPr>
          <p:cNvGrpSpPr/>
          <p:nvPr/>
        </p:nvGrpSpPr>
        <p:grpSpPr>
          <a:xfrm>
            <a:off x="2299591" y="1187986"/>
            <a:ext cx="7592817" cy="4894032"/>
            <a:chOff x="2199831" y="1154430"/>
            <a:chExt cx="8035518" cy="5120640"/>
          </a:xfrm>
        </p:grpSpPr>
        <p:pic>
          <p:nvPicPr>
            <p:cNvPr id="5" name="Imagem 4" descr="Interface gráfica do usuário, Texto&#10;&#10;Descrição gerada automaticamente">
              <a:extLst>
                <a:ext uri="{FF2B5EF4-FFF2-40B4-BE49-F238E27FC236}">
                  <a16:creationId xmlns:a16="http://schemas.microsoft.com/office/drawing/2014/main" id="{CB27497A-BBAE-40E5-A696-FD33E5EA0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831" y="1154430"/>
              <a:ext cx="8035518" cy="5120640"/>
            </a:xfrm>
            <a:prstGeom prst="rect">
              <a:avLst/>
            </a:prstGeom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52B9EA4-CD6C-59A9-2A4B-2C38001E2C6F}"/>
                </a:ext>
              </a:extLst>
            </p:cNvPr>
            <p:cNvSpPr txBox="1"/>
            <p:nvPr/>
          </p:nvSpPr>
          <p:spPr>
            <a:xfrm>
              <a:off x="6434947" y="5627712"/>
              <a:ext cx="34808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4E4B2795-4340-85F9-57E3-2B31B6A27B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65" y="41408"/>
            <a:ext cx="1367017" cy="100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825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13011</TotalTime>
  <Words>696</Words>
  <Application>Microsoft Office PowerPoint</Application>
  <PresentationFormat>Widescreen</PresentationFormat>
  <Paragraphs>112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Gill Sans</vt:lpstr>
      <vt:lpstr>Open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Salete Da Silva</dc:creator>
  <cp:lastModifiedBy>Maria Salete Da Silva</cp:lastModifiedBy>
  <cp:revision>214</cp:revision>
  <dcterms:created xsi:type="dcterms:W3CDTF">2021-05-04T14:35:19Z</dcterms:created>
  <dcterms:modified xsi:type="dcterms:W3CDTF">2024-04-10T16:49:50Z</dcterms:modified>
</cp:coreProperties>
</file>