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28" r:id="rId5"/>
    <p:sldId id="512" r:id="rId6"/>
    <p:sldId id="482" r:id="rId7"/>
    <p:sldId id="483" r:id="rId8"/>
    <p:sldId id="472" r:id="rId9"/>
    <p:sldId id="473" r:id="rId10"/>
    <p:sldId id="493" r:id="rId11"/>
    <p:sldId id="479" r:id="rId12"/>
    <p:sldId id="484" r:id="rId13"/>
    <p:sldId id="489" r:id="rId14"/>
    <p:sldId id="490" r:id="rId15"/>
    <p:sldId id="491" r:id="rId16"/>
    <p:sldId id="492" r:id="rId17"/>
    <p:sldId id="380" r:id="rId18"/>
    <p:sldId id="513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1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471" r:id="rId37"/>
    <p:sldId id="453" r:id="rId38"/>
  </p:sldIdLst>
  <p:sldSz cx="18288000" cy="10287000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5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1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E00"/>
    <a:srgbClr val="F7FFF7"/>
    <a:srgbClr val="48C859"/>
    <a:srgbClr val="333333"/>
    <a:srgbClr val="171717"/>
    <a:srgbClr val="0D7737"/>
    <a:srgbClr val="FFF7F7"/>
    <a:srgbClr val="01411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86385" autoAdjust="0"/>
  </p:normalViewPr>
  <p:slideViewPr>
    <p:cSldViewPr snapToGrid="0">
      <p:cViewPr varScale="1">
        <p:scale>
          <a:sx n="66" d="100"/>
          <a:sy n="66" d="100"/>
        </p:scale>
        <p:origin x="1320" y="12"/>
      </p:cViewPr>
      <p:guideLst>
        <p:guide orient="horz" pos="3285"/>
        <p:guide pos="5760"/>
        <p:guide orient="horz" pos="408"/>
        <p:guide pos="10988"/>
        <p:guide orient="horz" pos="888"/>
        <p:guide pos="525"/>
        <p:guide orient="horz" pos="5592"/>
      </p:guideLst>
    </p:cSldViewPr>
  </p:slideViewPr>
  <p:outlineViewPr>
    <p:cViewPr>
      <p:scale>
        <a:sx n="66" d="100"/>
        <a:sy n="66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25/03/2024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841103" y="5920539"/>
            <a:ext cx="8797120" cy="21236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Tutorial</a:t>
            </a:r>
          </a:p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Cadastro Dados Pessoais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3 – </a:t>
            </a:r>
            <a:r>
              <a:rPr lang="pt-BR" sz="3200" dirty="0">
                <a:latin typeface="+mj-lt"/>
                <a:cs typeface="Arial MT"/>
              </a:rPr>
              <a:t>Digite o RG ou CPF do funcionário e clique em Pesquisar para verificar se o mesmo já possui cadastro.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2A6E14-CEB0-4018-BD6D-2452CD01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84" y="3958772"/>
            <a:ext cx="7678222" cy="2572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341E112-3733-4BAF-B617-A1640C9EA2B3}"/>
              </a:ext>
            </a:extLst>
          </p:cNvPr>
          <p:cNvSpPr txBox="1"/>
          <p:nvPr/>
        </p:nvSpPr>
        <p:spPr>
          <a:xfrm>
            <a:off x="833437" y="7306823"/>
            <a:ext cx="8310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No caso de o sistema localizar registro para o documento pesquisado, siga os passos dos </a:t>
            </a:r>
            <a:r>
              <a:rPr lang="pt-BR" sz="3200" dirty="0">
                <a:solidFill>
                  <a:srgbClr val="00B050"/>
                </a:solidFill>
              </a:rPr>
              <a:t>(Dados Pessoais – Alteração).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5CED6E-0E08-4ADC-917A-9E86785887E5}"/>
              </a:ext>
            </a:extLst>
          </p:cNvPr>
          <p:cNvSpPr txBox="1"/>
          <p:nvPr/>
        </p:nvSpPr>
        <p:spPr>
          <a:xfrm>
            <a:off x="9144000" y="3936048"/>
            <a:ext cx="83105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Caso o sistema não encontre registro para o documento digitado, será exibida uma mensagem de alerta. Feche a mensagem de alerta e siga os passos abaixo para cadastrar o funcionário.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490CF61-36EF-4286-B848-F909204F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408" y="7323394"/>
            <a:ext cx="5515745" cy="1133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D6348495-C653-4263-B08A-E0D75B363074}"/>
              </a:ext>
            </a:extLst>
          </p:cNvPr>
          <p:cNvSpPr/>
          <p:nvPr/>
        </p:nvSpPr>
        <p:spPr>
          <a:xfrm rot="5400000">
            <a:off x="12812099" y="6265891"/>
            <a:ext cx="974361" cy="749508"/>
          </a:xfrm>
          <a:prstGeom prst="rightArrow">
            <a:avLst>
              <a:gd name="adj1" fmla="val 50000"/>
              <a:gd name="adj2" fmla="val 62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333A8F-76F3-42BA-8DED-6CED0603BDB7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184073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4 – </a:t>
            </a:r>
            <a:r>
              <a:rPr lang="pt-BR" sz="3200" dirty="0">
                <a:latin typeface="+mj-lt"/>
                <a:cs typeface="Arial MT"/>
              </a:rPr>
              <a:t>Clique em </a:t>
            </a: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Novo Cadastro.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453F9E-BE48-495E-8590-72906B25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26" y="3448879"/>
            <a:ext cx="11436949" cy="3389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876126-CA8A-4D27-8A67-0C86D66E7AF1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4648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5 – </a:t>
            </a:r>
            <a:r>
              <a:rPr lang="pt-BR" sz="3200" dirty="0">
                <a:latin typeface="+mj-lt"/>
                <a:cs typeface="Arial MT"/>
              </a:rPr>
              <a:t>Preencha os campos obrigatórios e ao final clique em </a:t>
            </a: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Cadastrar Servidor</a:t>
            </a:r>
            <a:r>
              <a:rPr lang="pt-BR" sz="3200" dirty="0">
                <a:latin typeface="+mj-lt"/>
                <a:cs typeface="Arial MT"/>
              </a:rPr>
              <a:t>.</a:t>
            </a:r>
            <a:endParaRPr lang="pt-BR" sz="3200" b="1" dirty="0">
              <a:solidFill>
                <a:srgbClr val="00B050"/>
              </a:solidFill>
              <a:latin typeface="+mj-lt"/>
              <a:cs typeface="Arial M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752F11-787F-49EB-81CF-958E1455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66"/>
          <a:stretch/>
        </p:blipFill>
        <p:spPr>
          <a:xfrm>
            <a:off x="1023660" y="3030027"/>
            <a:ext cx="8297650" cy="4399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FA3821-93FC-4A9E-B737-9C89C5933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3"/>
          <a:stretch/>
        </p:blipFill>
        <p:spPr>
          <a:xfrm>
            <a:off x="9739855" y="3030027"/>
            <a:ext cx="7263476" cy="4399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2402F37-F54A-44DC-AC2B-6E9EDBE01CD4}"/>
              </a:ext>
            </a:extLst>
          </p:cNvPr>
          <p:cNvSpPr txBox="1"/>
          <p:nvPr/>
        </p:nvSpPr>
        <p:spPr>
          <a:xfrm>
            <a:off x="3282846" y="7636610"/>
            <a:ext cx="11752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Caso algum campo obrigatório não seja preenchido, o sistema exibirá uma mensagem de alerta ou destacará o campo na cor vermelha.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6AF7EE5-3275-47DB-AE0D-C26B72628C2B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406705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6 – </a:t>
            </a:r>
            <a:r>
              <a:rPr lang="pt-BR" sz="3200" dirty="0">
                <a:latin typeface="+mj-lt"/>
                <a:cs typeface="Arial MT"/>
              </a:rPr>
              <a:t>Será exibida uma mensagem de alerta, para confirmar a inclusão, clique em Sim.</a:t>
            </a:r>
            <a:endParaRPr lang="pt-BR" sz="3200" b="1" dirty="0">
              <a:solidFill>
                <a:srgbClr val="00B050"/>
              </a:solidFill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402F37-F54A-44DC-AC2B-6E9EDBE01CD4}"/>
              </a:ext>
            </a:extLst>
          </p:cNvPr>
          <p:cNvSpPr txBox="1"/>
          <p:nvPr/>
        </p:nvSpPr>
        <p:spPr>
          <a:xfrm>
            <a:off x="3282846" y="5313131"/>
            <a:ext cx="11752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Pronto! Será exibida uma mensagem de confirmação.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213542-8B97-4339-A045-DA19B462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87" y="2855748"/>
            <a:ext cx="9183426" cy="2147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E69254F-B28C-4DA3-BC19-2BC7AF1A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15" y="6289842"/>
            <a:ext cx="9093769" cy="1994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5D01E2-08A4-4A68-BD48-70174DDB96C4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67629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DADOS PESSOAIS ALTERAÇÕES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48428" y="1428097"/>
            <a:ext cx="1661001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Passo 1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–</a:t>
            </a:r>
            <a:r>
              <a:rPr lang="en-US" sz="3200" spc="-5" dirty="0">
                <a:latin typeface="+mj-lt"/>
                <a:ea typeface="+mn-lt"/>
                <a:cs typeface="+mn-lt"/>
              </a:rPr>
              <a:t> 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Acesse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a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plataforma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SED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por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meio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do link: </a:t>
            </a:r>
            <a:r>
              <a:rPr lang="en-US" sz="3200" spc="-5" dirty="0">
                <a:latin typeface="+mj-lt"/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latin typeface="+mj-lt"/>
              <a:ea typeface="+mn-lt"/>
              <a:cs typeface="+mn-lt"/>
            </a:endParaRPr>
          </a:p>
          <a:p>
            <a:r>
              <a:rPr lang="en-US" sz="3200" spc="-5" dirty="0" err="1">
                <a:latin typeface="+mj-lt"/>
                <a:ea typeface="+mn-lt"/>
                <a:cs typeface="+mn-lt"/>
              </a:rPr>
              <a:t>Faça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seu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login, que é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composto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pelo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número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senha</a:t>
            </a:r>
            <a:r>
              <a:rPr lang="en-US" sz="3200" spc="-5" dirty="0">
                <a:latin typeface="+mj-lt"/>
                <a:ea typeface="+mn-lt"/>
                <a:cs typeface="+mn-lt"/>
              </a:rPr>
              <a:t>".</a:t>
            </a:r>
            <a:endParaRPr lang="en-US" b="1" dirty="0">
              <a:latin typeface="+mj-lt"/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B2CD02-C08D-4D80-B054-B4F6806D7048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152227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2 – </a:t>
            </a:r>
            <a:r>
              <a:rPr lang="pt-BR" sz="3200" dirty="0">
                <a:latin typeface="+mj-lt"/>
                <a:cs typeface="Arial MT"/>
              </a:rPr>
              <a:t>Clique no menu Dados Pessoais &gt; Cadastrar/Alterar ou digite “Cadastrar/Alterar” na barra de acesso rápido localizada no canto superior esquerdo da tela para achar o menu rapidamente.</a:t>
            </a:r>
            <a:endParaRPr sz="3200" dirty="0">
              <a:latin typeface="+mj-lt"/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4CB06C-C01F-4925-B371-BF52CCCE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3" y="2986946"/>
            <a:ext cx="3018607" cy="56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16225F-FB1B-4646-8AC8-5F7742975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12" y="3964109"/>
            <a:ext cx="10364646" cy="3077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CD056E-4360-4E4E-97DF-98713CFB8C25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258543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3 – </a:t>
            </a:r>
            <a:r>
              <a:rPr lang="pt-BR" sz="3200" dirty="0"/>
              <a:t>Digite o RG ou CPF do funcionário e clique em Pesquisar para verificar se o mesmo já possui cadastro.</a:t>
            </a:r>
            <a:endParaRPr sz="3200" dirty="0">
              <a:latin typeface="+mj-lt"/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F36D12-7347-47B4-A216-C58184BA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18" y="3565380"/>
            <a:ext cx="9682562" cy="2616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EAEBA2-94D5-43CC-9F26-F5734F3EE84D}"/>
              </a:ext>
            </a:extLst>
          </p:cNvPr>
          <p:cNvSpPr txBox="1"/>
          <p:nvPr/>
        </p:nvSpPr>
        <p:spPr>
          <a:xfrm>
            <a:off x="833438" y="7291839"/>
            <a:ext cx="1662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Se o funcionário não tiver cadastro, siga os passos do Dados – Pessoais – Cadastro.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D41008-707A-4BE2-9032-CECAFDAB5F93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7716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4 –</a:t>
            </a:r>
            <a:r>
              <a:rPr lang="pt-BR" sz="3200" dirty="0">
                <a:solidFill>
                  <a:srgbClr val="00B050"/>
                </a:solidFill>
              </a:rPr>
              <a:t> </a:t>
            </a:r>
            <a:r>
              <a:rPr lang="pt-BR" sz="3200" dirty="0"/>
              <a:t>Caso o funcionário já tenha cadastro, clique em Consultar para visualizar os dados ou em Alterar para atualizar o cadastro do mesmo.</a:t>
            </a:r>
            <a:endParaRPr sz="3200" dirty="0">
              <a:latin typeface="+mj-lt"/>
              <a:cs typeface="Arial M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E22A61-FB51-4EC8-B267-325EF9D7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83" y="2766828"/>
            <a:ext cx="9671034" cy="5682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279924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24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2800" b="1" dirty="0">
                <a:solidFill>
                  <a:srgbClr val="FFCE00"/>
                </a:solidFill>
              </a:rPr>
              <a:t>IMPORTANTE: </a:t>
            </a:r>
            <a:r>
              <a:rPr lang="pt-BR" sz="2800" dirty="0"/>
              <a:t>No caso de servidores ativos no Estado, somente os responsáveis na rede estadual conseguirão atualizar o cadastro do funcionário. Nestas situações, será exibida uma mensagem de alerta para o usuário da rede particular/municipal (conforme imagem abaixo) e o mesmo conseguirá apenas visualizar as informações dos dados pessoais. Em caso de necessidade de alteração, orientar o próprio profissional a solicitar alteração de seus dados ou contatar a Diretoria de Ensino responsável. Como o servidor já está cadastrado, pule para o Cadastro Funcional.</a:t>
            </a:r>
            <a:endParaRPr sz="2800" dirty="0">
              <a:latin typeface="+mj-lt"/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EB7A75-2728-4771-9889-A671DF52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37" y="4030681"/>
            <a:ext cx="9500906" cy="4773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D4409C-EC1A-4455-B1AA-D85555AC4586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136414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17004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13648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70206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40938"/>
            <a:ext cx="9241822" cy="4430700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marL="19050" algn="just">
              <a:spcBef>
                <a:spcPts val="1590"/>
              </a:spcBef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que é Dados Pessoais?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submenu dados pessoais é um modulo na SED onde é informado nome, data de nascimento, e-mail, estado civil, nível de escolaridade, documentação completa entre outros campos.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Importante que os dados estejam corretos principalmente o CPF, visto que a base de dados do INEP é ligada a Receita Federal. 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33948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21605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19206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DADOS PESSOAIS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5 – </a:t>
            </a:r>
            <a:r>
              <a:rPr lang="pt-BR" sz="3200" dirty="0"/>
              <a:t>Será necessário selecionar um motivo tanto para consulta, quanto para edição.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353845-C453-46B5-A690-49DDA9E1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57" y="2406987"/>
            <a:ext cx="12622487" cy="5592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6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6 – </a:t>
            </a:r>
            <a:r>
              <a:rPr lang="pt-BR" sz="3200" dirty="0"/>
              <a:t>Clique em Confirmar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D95AB4-0A36-4676-BF7A-E93B5AE1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36" y="2458605"/>
            <a:ext cx="14099527" cy="5369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79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7 – </a:t>
            </a:r>
            <a:r>
              <a:rPr lang="pt-BR" sz="3200" dirty="0"/>
              <a:t>Será exibida a tela com todas as informações do funcionário. Confira os dados, se necessário atualize as informações e clique em Atualizar Servidor no final da página.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137FBE-2B7B-4109-837F-19763BCE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73" y="2848944"/>
            <a:ext cx="7052342" cy="474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87D742-E2D4-4ABA-B040-71E896FC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01" y="2848944"/>
            <a:ext cx="6958031" cy="474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5B04E2-905B-4C63-A096-8890C6DB6C83}"/>
              </a:ext>
            </a:extLst>
          </p:cNvPr>
          <p:cNvSpPr txBox="1"/>
          <p:nvPr/>
        </p:nvSpPr>
        <p:spPr>
          <a:xfrm>
            <a:off x="833438" y="8041340"/>
            <a:ext cx="1662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CE00"/>
                </a:solidFill>
              </a:rPr>
              <a:t>Importante:</a:t>
            </a:r>
            <a:r>
              <a:rPr lang="pt-BR" sz="3200" dirty="0"/>
              <a:t> Para alteração do Nome, RG ou CPF veja as orientações do Alterar Dados Principais.</a:t>
            </a:r>
          </a:p>
        </p:txBody>
      </p:sp>
    </p:spTree>
    <p:extLst>
      <p:ext uri="{BB962C8B-B14F-4D97-AF65-F5344CB8AC3E}">
        <p14:creationId xmlns:p14="http://schemas.microsoft.com/office/powerpoint/2010/main" val="28582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8 – </a:t>
            </a:r>
            <a:r>
              <a:rPr lang="pt-BR" sz="3200" dirty="0"/>
              <a:t>Será exibida uma mensagem de confirmação. Clique em Sim para gravar as atualizações.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5B04E2-905B-4C63-A096-8890C6DB6C83}"/>
              </a:ext>
            </a:extLst>
          </p:cNvPr>
          <p:cNvSpPr txBox="1"/>
          <p:nvPr/>
        </p:nvSpPr>
        <p:spPr>
          <a:xfrm>
            <a:off x="833438" y="5238180"/>
            <a:ext cx="1662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Será exibida uma mensagem de confirmação.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E4E9A6-5E7D-44DD-A1A9-0164F968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7" y="2615497"/>
            <a:ext cx="12469064" cy="2147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7626349-F6B7-4BC9-9664-3C3DB4613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23"/>
          <a:stretch/>
        </p:blipFill>
        <p:spPr>
          <a:xfrm>
            <a:off x="2896563" y="6197419"/>
            <a:ext cx="12496958" cy="2329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69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334000"/>
            <a:ext cx="11403681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DADOS PESSOAIS ALTERAÇÕES DE 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DADOS PRINCIPAIS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679952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20564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Neste tópico, será demonstrado como realizar a alteração de nome ou do RG do profissional.</a:t>
            </a:r>
            <a:endParaRPr lang="pt-BR" sz="3200" b="1" spc="-5" dirty="0">
              <a:latin typeface="+mj-lt"/>
              <a:cs typeface="Arial"/>
            </a:endParaRPr>
          </a:p>
          <a:p>
            <a:endParaRPr lang="en-US" sz="3200" b="1" spc="-5" dirty="0">
              <a:solidFill>
                <a:srgbClr val="00B050"/>
              </a:solidFill>
              <a:ea typeface="+mn-lt"/>
              <a:cs typeface="+mn-lt"/>
            </a:endParaRPr>
          </a:p>
          <a:p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por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4B95FE-4063-4C7D-91EE-13FEA04B4E05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</p:spTree>
    <p:extLst>
      <p:ext uri="{BB962C8B-B14F-4D97-AF65-F5344CB8AC3E}">
        <p14:creationId xmlns:p14="http://schemas.microsoft.com/office/powerpoint/2010/main" val="353895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1678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2 – </a:t>
            </a:r>
            <a:r>
              <a:rPr lang="pt-BR" sz="3200" dirty="0"/>
              <a:t>Clique no menu Dados Pessoais &gt; Alterar Dados Principais ou digite “Alterar Dados Principais” na barra de acesso rápido localizada no canto superior esquerdo da tela para achar o menu rapidamente.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2682F6-B2C0-437C-9B38-253C66BE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10" y="3078779"/>
            <a:ext cx="2966095" cy="57307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942DFD-E40D-437A-847A-1A6A9EDD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01" y="4158339"/>
            <a:ext cx="9088118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3 – </a:t>
            </a:r>
            <a:r>
              <a:rPr lang="pt-BR" sz="3200" dirty="0"/>
              <a:t>Digite o RG ou CPF do funcionário e clique em Pesquisar para localizar o registro desejado.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5C8388-6C90-451E-94C9-73C49682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64" y="3808724"/>
            <a:ext cx="13363098" cy="266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4 – </a:t>
            </a:r>
            <a:r>
              <a:rPr lang="pt-BR" sz="3200" dirty="0"/>
              <a:t>Será necessário selecionar um motivo para edição.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8396DE-5BE5-49A9-979C-0A0ABE27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96" y="3144202"/>
            <a:ext cx="12164808" cy="3969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313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5 – </a:t>
            </a:r>
            <a:r>
              <a:rPr lang="pt-BR" sz="3200" dirty="0"/>
              <a:t>Clique em Confirmar.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28D78D-A65E-45C3-8159-B8072C9D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7" y="2768872"/>
            <a:ext cx="10159965" cy="4749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49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8200C6-B414-48A4-B580-97F6CAE0C07E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12E0E42-F122-4221-B071-64E47E34F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23025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QUEM UTILIZA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6 – </a:t>
            </a:r>
            <a:r>
              <a:rPr lang="pt-BR" sz="3200" dirty="0"/>
              <a:t>Altere os dados necessários.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CFB8413-5E13-4FD0-A5D5-7EB72F5E3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2804599"/>
            <a:ext cx="8629651" cy="485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8E40EF-8CD7-4159-B901-F26A42969E78}"/>
              </a:ext>
            </a:extLst>
          </p:cNvPr>
          <p:cNvSpPr txBox="1"/>
          <p:nvPr/>
        </p:nvSpPr>
        <p:spPr>
          <a:xfrm>
            <a:off x="10007599" y="2944299"/>
            <a:ext cx="74358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CE00"/>
                </a:solidFill>
              </a:rPr>
              <a:t>IMPORTANTE</a:t>
            </a:r>
          </a:p>
          <a:p>
            <a:r>
              <a:rPr lang="pt-BR" sz="2800" dirty="0"/>
              <a:t>O CPF é a identificação do profissional, por isso não é permitida a sua alteração. Caso o CPF de João tenha sido cadastrado com os dados de Maria, altere os dados principais e demais dados inseridos para as informações pertencentes à João. Depois, cadastre Maria com o CPF correto e insira os dados pertences a ela. Caso o CPF de José tenha sido cadastrado incorretamente, basta realizar novo cadastro com o CPF correto.</a:t>
            </a:r>
          </a:p>
        </p:txBody>
      </p:sp>
    </p:spTree>
    <p:extLst>
      <p:ext uri="{BB962C8B-B14F-4D97-AF65-F5344CB8AC3E}">
        <p14:creationId xmlns:p14="http://schemas.microsoft.com/office/powerpoint/2010/main" val="425350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7 – </a:t>
            </a:r>
            <a:r>
              <a:rPr lang="pt-BR" sz="3200" dirty="0"/>
              <a:t>Altere os dados necessários.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C83E02-C227-41D1-B91C-15A72444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50" y="2220712"/>
            <a:ext cx="11243926" cy="6077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967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9 – </a:t>
            </a:r>
            <a:r>
              <a:rPr lang="pt-BR" sz="3200" dirty="0"/>
              <a:t>Será exibida uma mensagem de confirmação. Clique em Sim para gravar as atualizações.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C9091A-F62E-4C0B-B2A1-C1F498F1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2" y="2289681"/>
            <a:ext cx="9535856" cy="25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92B7A0-DB8F-44FB-80BC-78CB9B43FEA5}"/>
              </a:ext>
            </a:extLst>
          </p:cNvPr>
          <p:cNvSpPr txBox="1"/>
          <p:nvPr/>
        </p:nvSpPr>
        <p:spPr>
          <a:xfrm>
            <a:off x="4550229" y="4996934"/>
            <a:ext cx="9216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Pronto! Será exibida uma mensagem de confirmação.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4C94F64-F741-4188-9ECF-CCB8F103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35" y="5922337"/>
            <a:ext cx="9526329" cy="2448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04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33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5197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65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AA8650-3157-4857-B25B-7FD467BCFC6A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08DF73F-7B53-4E4E-A71E-EB33A3BA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19886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QUEM UTILIZA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NFP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NAP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40A4F88-571F-4A1A-976F-D836C76E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696470-E64D-421D-A817-42B8C3CBA15D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750A92-8C97-48C5-B242-772A13F647C3}"/>
              </a:ext>
            </a:extLst>
          </p:cNvPr>
          <p:cNvSpPr txBox="1"/>
          <p:nvPr/>
        </p:nvSpPr>
        <p:spPr>
          <a:xfrm>
            <a:off x="833438" y="1431421"/>
            <a:ext cx="16610012" cy="6617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IMPORTANTE!</a:t>
            </a:r>
          </a:p>
          <a:p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ativo no Estado e em outra rede: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visualizam, mas somente o Estado altera.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Em caso de necessidade de alteração orientar o próprio servidor a solicitar alteração de seus dados ou contatar a Diretoria de Ensino responsável.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Inativo no Estado e ativo em outras redes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Servidor já está cadastrado com dados pessoais durante seu exercício no Estado.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podem alterar.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</p:spTree>
    <p:extLst>
      <p:ext uri="{BB962C8B-B14F-4D97-AF65-F5344CB8AC3E}">
        <p14:creationId xmlns:p14="http://schemas.microsoft.com/office/powerpoint/2010/main" val="11383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242298-59F4-47E2-88B2-FBC12F00AA95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F23832-60C1-4567-A2D7-1151C8012C61}"/>
              </a:ext>
            </a:extLst>
          </p:cNvPr>
          <p:cNvSpPr txBox="1"/>
          <p:nvPr/>
        </p:nvSpPr>
        <p:spPr>
          <a:xfrm>
            <a:off x="850962" y="1424690"/>
            <a:ext cx="165924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Servidor de outras redes – nunca atuou no Estado: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Servidor não possui cadastro.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Outras redes devem cadastrar.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OBSERVAÇÕES!</a:t>
            </a:r>
          </a:p>
          <a:p>
            <a:pPr algn="ctr"/>
            <a:r>
              <a:rPr lang="pt-BR" sz="3200" dirty="0"/>
              <a:t>A) - se foi informado anteriormente dados funcionais da</a:t>
            </a:r>
          </a:p>
          <a:p>
            <a:pPr algn="ctr"/>
            <a:r>
              <a:rPr lang="pt-BR" sz="3200" dirty="0"/>
              <a:t>rede estadual no sistema GDAE/</a:t>
            </a:r>
            <a:r>
              <a:rPr lang="pt-BR" sz="3200"/>
              <a:t>portalnet</a:t>
            </a:r>
            <a:r>
              <a:rPr lang="pt-BR" sz="3200" dirty="0"/>
              <a:t>, consta na SED.</a:t>
            </a:r>
          </a:p>
          <a:p>
            <a:pPr algn="ctr"/>
            <a:r>
              <a:rPr lang="pt-BR" sz="3200" dirty="0"/>
              <a:t>"Não removemos nenhuma informação.</a:t>
            </a:r>
          </a:p>
          <a:p>
            <a:pPr algn="ctr"/>
            <a:r>
              <a:rPr lang="pt-BR" sz="3200" dirty="0"/>
              <a:t>B) - O código chave será o CPF.</a:t>
            </a:r>
          </a:p>
        </p:txBody>
      </p:sp>
    </p:spTree>
    <p:extLst>
      <p:ext uri="{BB962C8B-B14F-4D97-AF65-F5344CB8AC3E}">
        <p14:creationId xmlns:p14="http://schemas.microsoft.com/office/powerpoint/2010/main" val="209297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DADOS PESSOAIS CADASTRO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502C69-66B0-4F66-8E89-36D9472C01D1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2 – </a:t>
            </a:r>
            <a:r>
              <a:rPr lang="pt-BR" sz="3200" dirty="0">
                <a:latin typeface="+mj-lt"/>
                <a:cs typeface="Arial MT"/>
              </a:rPr>
              <a:t>Clique na funcionalidade Cadastrar/Alterar localizada no menu Dados Pessoais, categoria Recursos Humanos</a:t>
            </a:r>
            <a:endParaRPr sz="3200" dirty="0">
              <a:latin typeface="+mj-lt"/>
              <a:cs typeface="Arial M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3D985DC-D9D3-4107-A8B1-2687E7DA9836}"/>
              </a:ext>
            </a:extLst>
          </p:cNvPr>
          <p:cNvGrpSpPr/>
          <p:nvPr/>
        </p:nvGrpSpPr>
        <p:grpSpPr>
          <a:xfrm>
            <a:off x="6104223" y="2974826"/>
            <a:ext cx="4922083" cy="5230880"/>
            <a:chOff x="6104223" y="2974826"/>
            <a:chExt cx="4922083" cy="523088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3A0947C-F229-417B-AF28-F907740E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1673" y="2974826"/>
              <a:ext cx="3734633" cy="52308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Seta: para a Direita 3">
              <a:extLst>
                <a:ext uri="{FF2B5EF4-FFF2-40B4-BE49-F238E27FC236}">
                  <a16:creationId xmlns:a16="http://schemas.microsoft.com/office/drawing/2014/main" id="{7F3E90A4-3410-4C8E-8ACF-D6DFF1577EE2}"/>
                </a:ext>
              </a:extLst>
            </p:cNvPr>
            <p:cNvSpPr/>
            <p:nvPr/>
          </p:nvSpPr>
          <p:spPr>
            <a:xfrm>
              <a:off x="6104223" y="6235908"/>
              <a:ext cx="974361" cy="749508"/>
            </a:xfrm>
            <a:prstGeom prst="rightArrow">
              <a:avLst>
                <a:gd name="adj1" fmla="val 50000"/>
                <a:gd name="adj2" fmla="val 62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DA9A3-29BD-4FA1-8C05-6541BD1A0C53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191014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1519</Words>
  <Application>Microsoft Office PowerPoint</Application>
  <PresentationFormat>Personalizar</PresentationFormat>
  <Paragraphs>208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Calibri</vt:lpstr>
      <vt:lpstr>Arial Black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Ian Silva Correia</cp:lastModifiedBy>
  <cp:revision>311</cp:revision>
  <dcterms:created xsi:type="dcterms:W3CDTF">2006-08-16T00:00:00Z</dcterms:created>
  <dcterms:modified xsi:type="dcterms:W3CDTF">2024-03-25T18:33:32Z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