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28" r:id="rId5"/>
    <p:sldId id="473" r:id="rId6"/>
    <p:sldId id="476" r:id="rId7"/>
    <p:sldId id="475" r:id="rId8"/>
    <p:sldId id="477" r:id="rId9"/>
    <p:sldId id="478" r:id="rId10"/>
    <p:sldId id="493" r:id="rId11"/>
    <p:sldId id="479" r:id="rId12"/>
    <p:sldId id="481" r:id="rId13"/>
    <p:sldId id="482" r:id="rId14"/>
    <p:sldId id="483" r:id="rId15"/>
    <p:sldId id="484" r:id="rId16"/>
    <p:sldId id="485" r:id="rId17"/>
    <p:sldId id="486" r:id="rId18"/>
    <p:sldId id="471" r:id="rId19"/>
    <p:sldId id="453" r:id="rId20"/>
  </p:sldIdLst>
  <p:sldSz cx="18288000" cy="10287000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  <p15:guide id="4" pos="10988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521" userDrawn="1">
          <p15:clr>
            <a:srgbClr val="A4A3A4"/>
          </p15:clr>
        </p15:guide>
        <p15:guide id="8" orient="horz" pos="55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Borges Da Silva" initials="TBDS" lastIdx="5" clrIdx="0">
    <p:extLst>
      <p:ext uri="{19B8F6BF-5375-455C-9EA6-DF929625EA0E}">
        <p15:presenceInfo xmlns:p15="http://schemas.microsoft.com/office/powerpoint/2012/main" userId="S::thiago.silva17@educacao.sp.gov.br::8c895dc8-2df7-4316-9351-8b5c6380d287" providerId="AD"/>
      </p:ext>
    </p:extLst>
  </p:cmAuthor>
  <p:cmAuthor id="2" name="Usuário Convidado" initials="UC" lastIdx="3" clrIdx="1">
    <p:extLst>
      <p:ext uri="{19B8F6BF-5375-455C-9EA6-DF929625EA0E}">
        <p15:presenceInfo xmlns:p15="http://schemas.microsoft.com/office/powerpoint/2012/main" userId="S::urn:spo:anon#8b143163a96830c5139f09232ac677da2da78b0f8d967b4fb6652d3756aa53da::" providerId="AD"/>
      </p:ext>
    </p:extLst>
  </p:cmAuthor>
  <p:cmAuthor id="3" name="Felipe Alves Do Nascimento Silva" initials="FADNS" lastIdx="1" clrIdx="2">
    <p:extLst>
      <p:ext uri="{19B8F6BF-5375-455C-9EA6-DF929625EA0E}">
        <p15:presenceInfo xmlns:p15="http://schemas.microsoft.com/office/powerpoint/2012/main" userId="S::felipe.silva08@educacao.sp.gov.br::727e3016-c4e8-49c6-8ae1-aecd69e152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76D"/>
    <a:srgbClr val="EFC206"/>
    <a:srgbClr val="FAFAFA"/>
    <a:srgbClr val="F7FFF7"/>
    <a:srgbClr val="663300"/>
    <a:srgbClr val="4D75B2"/>
    <a:srgbClr val="FFCE00"/>
    <a:srgbClr val="48C85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3285"/>
        <p:guide pos="5760"/>
        <p:guide orient="horz" pos="408"/>
        <p:guide pos="10988"/>
        <p:guide orient="horz" pos="888"/>
        <p:guide pos="521"/>
        <p:guide orient="horz" pos="5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213E073-C9AB-49B1-92A8-9C076A425F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D21BEB-A3E9-4DD7-95EB-403F0BC5F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D4FA-B84C-427B-A07C-ABFF21832B29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0EC397-D34A-42F8-B309-240A6775B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0E543-391B-46AE-ACA1-969020368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E5C3-75EE-478C-8DA7-160660FE54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22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CA88-B9D7-4DA4-ABBE-5D8237E325AB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E62D-A590-4B1E-930D-0CB59BAA7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7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28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23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6E490A1-3747-4162-8136-38EF63536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6190"/>
          <a:stretch/>
        </p:blipFill>
        <p:spPr>
          <a:xfrm>
            <a:off x="6618512" y="-1"/>
            <a:ext cx="11669488" cy="93819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E21CDC-8DF9-4B46-AA55-55B9620F9AD2}"/>
              </a:ext>
            </a:extLst>
          </p:cNvPr>
          <p:cNvSpPr/>
          <p:nvPr userDrawn="1"/>
        </p:nvSpPr>
        <p:spPr>
          <a:xfrm>
            <a:off x="0" y="9030195"/>
            <a:ext cx="17678400" cy="12568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DC6F839-C75F-4C14-BC88-028C8E6CC72B}"/>
              </a:ext>
            </a:extLst>
          </p:cNvPr>
          <p:cNvGrpSpPr/>
          <p:nvPr userDrawn="1"/>
        </p:nvGrpSpPr>
        <p:grpSpPr>
          <a:xfrm>
            <a:off x="17068800" y="9030194"/>
            <a:ext cx="1219200" cy="1261458"/>
            <a:chOff x="17068800" y="9030194"/>
            <a:chExt cx="1219200" cy="1261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10F0C86-232C-4204-ADEE-79CBD0F8DB67}"/>
                </a:ext>
              </a:extLst>
            </p:cNvPr>
            <p:cNvSpPr/>
            <p:nvPr/>
          </p:nvSpPr>
          <p:spPr>
            <a:xfrm>
              <a:off x="17678400" y="9715500"/>
              <a:ext cx="609600" cy="576152"/>
            </a:xfrm>
            <a:prstGeom prst="rect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11B3691-3227-47A2-B768-1A89E85E101C}"/>
                </a:ext>
              </a:extLst>
            </p:cNvPr>
            <p:cNvSpPr/>
            <p:nvPr/>
          </p:nvSpPr>
          <p:spPr>
            <a:xfrm>
              <a:off x="17068800" y="9030194"/>
              <a:ext cx="1219200" cy="1256805"/>
            </a:xfrm>
            <a:prstGeom prst="ellipse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5B4B4EC-EDD9-4ABC-9BBF-AEA62025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809340-A9C9-46BE-A9AD-E747B9928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4AE755-3AD5-4906-829A-CEBC9A2B4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901E326-FA17-4B5B-946B-04A77115D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068800" y="9476033"/>
            <a:ext cx="1219200" cy="365125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E7290D-26B2-4D00-A18D-B8610EAC9DB3}"/>
              </a:ext>
            </a:extLst>
          </p:cNvPr>
          <p:cNvSpPr/>
          <p:nvPr userDrawn="1"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CC5301-B7D7-467D-BE63-A33B38590B67}"/>
              </a:ext>
            </a:extLst>
          </p:cNvPr>
          <p:cNvSpPr/>
          <p:nvPr userDrawn="1"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dimento.educacao.sp.gov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x-oRm568UMBPiD6OlO7LQ58v_SvCKDY9/view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82424-78B1-44D8-A6D4-B89F59B8191A}"/>
              </a:ext>
            </a:extLst>
          </p:cNvPr>
          <p:cNvSpPr txBox="1"/>
          <p:nvPr/>
        </p:nvSpPr>
        <p:spPr>
          <a:xfrm>
            <a:off x="796133" y="4904876"/>
            <a:ext cx="879712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ea typeface="Verdana"/>
              </a:rPr>
              <a:t>Tutorial</a:t>
            </a:r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 – 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  <a:p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Cadastro Funcional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  <a:p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Outras Redes – SED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58096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3 – </a:t>
            </a:r>
            <a:r>
              <a:rPr lang="en-US" sz="3200" spc="-5" dirty="0" err="1">
                <a:ea typeface="+mn-lt"/>
                <a:cs typeface="+mn-lt"/>
              </a:rPr>
              <a:t>Após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atualizar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os</a:t>
            </a:r>
            <a:r>
              <a:rPr lang="en-US" sz="3200" spc="-5" dirty="0">
                <a:ea typeface="+mn-lt"/>
                <a:cs typeface="+mn-lt"/>
              </a:rPr>
              <a:t> dados </a:t>
            </a:r>
            <a:r>
              <a:rPr lang="en-US" sz="3200" spc="-5" dirty="0" err="1">
                <a:ea typeface="+mn-lt"/>
                <a:cs typeface="+mn-lt"/>
              </a:rPr>
              <a:t>pessoais</a:t>
            </a:r>
            <a:r>
              <a:rPr lang="en-US" sz="3200" spc="-5" dirty="0">
                <a:ea typeface="+mn-lt"/>
                <a:cs typeface="+mn-lt"/>
              </a:rPr>
              <a:t> do </a:t>
            </a:r>
            <a:r>
              <a:rPr lang="en-US" sz="3200" spc="-5" dirty="0" err="1">
                <a:ea typeface="+mn-lt"/>
                <a:cs typeface="+mn-lt"/>
              </a:rPr>
              <a:t>funcionário</a:t>
            </a:r>
            <a:r>
              <a:rPr lang="en-US" sz="3200" spc="-5" dirty="0">
                <a:ea typeface="+mn-lt"/>
                <a:cs typeface="+mn-lt"/>
              </a:rPr>
              <a:t>, </a:t>
            </a:r>
            <a:r>
              <a:rPr lang="en-US" sz="3200" spc="-5" dirty="0" err="1">
                <a:ea typeface="+mn-lt"/>
                <a:cs typeface="+mn-lt"/>
              </a:rPr>
              <a:t>digite</a:t>
            </a:r>
            <a:r>
              <a:rPr lang="en-US" sz="3200" spc="-5" dirty="0">
                <a:ea typeface="+mn-lt"/>
                <a:cs typeface="+mn-lt"/>
              </a:rPr>
              <a:t> o CPF do </a:t>
            </a:r>
            <a:r>
              <a:rPr lang="en-US" sz="3200" spc="-5" dirty="0" err="1">
                <a:ea typeface="+mn-lt"/>
                <a:cs typeface="+mn-lt"/>
              </a:rPr>
              <a:t>servidor</a:t>
            </a:r>
            <a:r>
              <a:rPr lang="en-US" sz="3200" spc="-5" dirty="0">
                <a:ea typeface="+mn-lt"/>
                <a:cs typeface="+mn-lt"/>
              </a:rPr>
              <a:t> que </a:t>
            </a:r>
            <a:r>
              <a:rPr lang="en-US" sz="3200" spc="-5" dirty="0" err="1">
                <a:ea typeface="+mn-lt"/>
                <a:cs typeface="+mn-lt"/>
              </a:rPr>
              <a:t>deseja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vincular</a:t>
            </a:r>
            <a:r>
              <a:rPr lang="en-US" sz="3200" spc="-5" dirty="0">
                <a:ea typeface="+mn-lt"/>
                <a:cs typeface="+mn-lt"/>
              </a:rPr>
              <a:t> e clique </a:t>
            </a:r>
            <a:r>
              <a:rPr lang="en-US" sz="3200" spc="-5" dirty="0" err="1">
                <a:ea typeface="+mn-lt"/>
                <a:cs typeface="+mn-lt"/>
              </a:rPr>
              <a:t>em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Adicionar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Vínculo</a:t>
            </a:r>
            <a:r>
              <a:rPr lang="en-US" sz="3200" spc="-5" dirty="0">
                <a:ea typeface="+mn-lt"/>
                <a:cs typeface="+mn-lt"/>
              </a:rPr>
              <a:t>.</a:t>
            </a:r>
          </a:p>
        </p:txBody>
      </p:sp>
      <p:pic>
        <p:nvPicPr>
          <p:cNvPr id="3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70BE764-66AE-7BE8-DE5A-F34CF53C6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570" y="4196453"/>
            <a:ext cx="9816860" cy="27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0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4 – </a:t>
            </a:r>
            <a:r>
              <a:rPr lang="en-US" sz="3200" spc="-5" dirty="0" err="1">
                <a:ea typeface="+mn-lt"/>
                <a:cs typeface="+mn-lt"/>
              </a:rPr>
              <a:t>Selecione</a:t>
            </a:r>
            <a:r>
              <a:rPr lang="en-US" sz="3200" spc="-5" dirty="0">
                <a:ea typeface="+mn-lt"/>
                <a:cs typeface="+mn-lt"/>
              </a:rPr>
              <a:t> o cargo do </a:t>
            </a:r>
            <a:r>
              <a:rPr lang="en-US" sz="3200" spc="-5" dirty="0" err="1">
                <a:ea typeface="+mn-lt"/>
                <a:cs typeface="+mn-lt"/>
              </a:rPr>
              <a:t>funcionário</a:t>
            </a:r>
            <a:r>
              <a:rPr lang="en-US" sz="3200" spc="-5" dirty="0">
                <a:ea typeface="+mn-lt"/>
                <a:cs typeface="+mn-lt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CFC46F-BF03-CC99-1335-A65B08104BCD}"/>
              </a:ext>
            </a:extLst>
          </p:cNvPr>
          <p:cNvSpPr txBox="1"/>
          <p:nvPr/>
        </p:nvSpPr>
        <p:spPr>
          <a:xfrm>
            <a:off x="10360324" y="2736729"/>
            <a:ext cx="6948577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FB76D"/>
                </a:solidFill>
              </a:rPr>
              <a:t>IMPORTANTE</a:t>
            </a:r>
            <a:r>
              <a:rPr lang="en-US" sz="3200" b="1" dirty="0"/>
              <a:t>​</a:t>
            </a:r>
            <a:endParaRPr lang="pt-BR" b="1" dirty="0">
              <a:cs typeface="Calibri"/>
            </a:endParaRPr>
          </a:p>
          <a:p>
            <a:pPr algn="just"/>
            <a:r>
              <a:rPr lang="en-US" sz="2800" b="1" dirty="0"/>
              <a:t>Professor Educação </a:t>
            </a:r>
            <a:r>
              <a:rPr lang="en-US" sz="2800" b="1" dirty="0" err="1"/>
              <a:t>Básica</a:t>
            </a:r>
            <a:r>
              <a:rPr lang="en-US" sz="2800" b="1" dirty="0"/>
              <a:t> I -</a:t>
            </a:r>
            <a:r>
              <a:rPr lang="en-US" sz="2800" dirty="0"/>
              <a:t> </a:t>
            </a:r>
            <a:r>
              <a:rPr lang="en-US" sz="2800" dirty="0" err="1"/>
              <a:t>Utilizar</a:t>
            </a:r>
            <a:r>
              <a:rPr lang="en-US" sz="2800" dirty="0"/>
              <a:t> para Educação Infantil e Ensino Fundamental - Anos </a:t>
            </a:r>
            <a:r>
              <a:rPr lang="en-US" sz="2800" dirty="0" err="1"/>
              <a:t>Iniciais</a:t>
            </a:r>
            <a:r>
              <a:rPr lang="en-US" sz="2800" dirty="0"/>
              <a:t>.​</a:t>
            </a:r>
            <a:endParaRPr lang="en-US" sz="2800" dirty="0">
              <a:cs typeface="Calibri"/>
            </a:endParaRPr>
          </a:p>
          <a:p>
            <a:pPr algn="just"/>
            <a:r>
              <a:rPr lang="en-US" sz="2800" b="1" dirty="0"/>
              <a:t>Professor Educação </a:t>
            </a:r>
            <a:r>
              <a:rPr lang="en-US" sz="2800" b="1" dirty="0" err="1"/>
              <a:t>Básica</a:t>
            </a:r>
            <a:r>
              <a:rPr lang="en-US" sz="2800" b="1" dirty="0"/>
              <a:t> II -</a:t>
            </a:r>
            <a:r>
              <a:rPr lang="en-US" sz="2800" dirty="0"/>
              <a:t> </a:t>
            </a:r>
            <a:r>
              <a:rPr lang="en-US" sz="2800" dirty="0" err="1"/>
              <a:t>Utilizar</a:t>
            </a:r>
            <a:r>
              <a:rPr lang="en-US" sz="2800" dirty="0"/>
              <a:t> para Ensino Fundamental - Anos </a:t>
            </a:r>
            <a:r>
              <a:rPr lang="en-US" sz="2800" dirty="0" err="1"/>
              <a:t>Finais</a:t>
            </a:r>
            <a:r>
              <a:rPr lang="en-US" sz="2800" dirty="0"/>
              <a:t>, Ensino Médio, Ensino Técnico e Educação Especial.​</a:t>
            </a:r>
            <a:endParaRPr lang="en-US" sz="2800" dirty="0">
              <a:cs typeface="Calibri"/>
            </a:endParaRPr>
          </a:p>
          <a:p>
            <a:pPr algn="just"/>
            <a:r>
              <a:rPr lang="en-US" sz="2800" b="1" dirty="0"/>
              <a:t>Professor Auxiliar - </a:t>
            </a:r>
            <a:r>
              <a:rPr lang="en-US" sz="2800" dirty="0" err="1"/>
              <a:t>Utilizar</a:t>
            </a:r>
            <a:r>
              <a:rPr lang="en-US" sz="2800" dirty="0"/>
              <a:t> para </a:t>
            </a:r>
            <a:r>
              <a:rPr lang="en-US" sz="2800" dirty="0" err="1"/>
              <a:t>servidores</a:t>
            </a:r>
            <a:r>
              <a:rPr lang="en-US" sz="2800" dirty="0"/>
              <a:t>/</a:t>
            </a:r>
            <a:r>
              <a:rPr lang="en-US" sz="2800" dirty="0" err="1"/>
              <a:t>docentes</a:t>
            </a:r>
            <a:r>
              <a:rPr lang="en-US" sz="2800" dirty="0"/>
              <a:t> </a:t>
            </a:r>
            <a:r>
              <a:rPr lang="en-US" sz="2800" dirty="0" err="1"/>
              <a:t>auxiliares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Educação Infantil, Ensino Fundamental - Anos </a:t>
            </a:r>
            <a:r>
              <a:rPr lang="en-US" sz="2800" dirty="0" err="1"/>
              <a:t>Iniciais</a:t>
            </a:r>
            <a:r>
              <a:rPr lang="en-US" sz="2800" dirty="0"/>
              <a:t>​</a:t>
            </a:r>
            <a:endParaRPr lang="en-US" sz="2800" dirty="0">
              <a:cs typeface="Calibri"/>
            </a:endParaRPr>
          </a:p>
          <a:p>
            <a:pPr algn="just"/>
            <a:r>
              <a:rPr lang="en-US" sz="2800" b="1" dirty="0"/>
              <a:t>Monitor - </a:t>
            </a:r>
            <a:r>
              <a:rPr lang="en-US" sz="2800" dirty="0" err="1"/>
              <a:t>Utilizar</a:t>
            </a:r>
            <a:r>
              <a:rPr lang="en-US" sz="2800" dirty="0"/>
              <a:t> para monitor de </a:t>
            </a:r>
            <a:r>
              <a:rPr lang="en-US" sz="2800" dirty="0" err="1"/>
              <a:t>Atividades</a:t>
            </a:r>
            <a:r>
              <a:rPr lang="en-US" sz="2800" dirty="0"/>
              <a:t> </a:t>
            </a:r>
            <a:r>
              <a:rPr lang="en-US" sz="2800" dirty="0" err="1"/>
              <a:t>Complementares</a:t>
            </a:r>
            <a:r>
              <a:rPr lang="en-US" sz="2800" dirty="0"/>
              <a:t>.</a:t>
            </a:r>
            <a:endParaRPr lang="en-US" sz="2800" dirty="0">
              <a:cs typeface="Calibri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B9FFC80-E199-4AAD-8EBB-972D41528D38}"/>
              </a:ext>
            </a:extLst>
          </p:cNvPr>
          <p:cNvGrpSpPr/>
          <p:nvPr/>
        </p:nvGrpSpPr>
        <p:grpSpPr>
          <a:xfrm>
            <a:off x="967777" y="2250856"/>
            <a:ext cx="8004838" cy="6027420"/>
            <a:chOff x="2076548" y="2264924"/>
            <a:chExt cx="7315781" cy="6027420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09E5B7F2-4193-4404-A817-7AE12E6BDA93}"/>
                </a:ext>
              </a:extLst>
            </p:cNvPr>
            <p:cNvGrpSpPr/>
            <p:nvPr/>
          </p:nvGrpSpPr>
          <p:grpSpPr>
            <a:xfrm>
              <a:off x="2076548" y="2264924"/>
              <a:ext cx="7315781" cy="6027420"/>
              <a:chOff x="2076548" y="2264924"/>
              <a:chExt cx="7315781" cy="6027420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87F90B36-A739-45CD-BA83-B26F075D4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76548" y="2264924"/>
                <a:ext cx="7315781" cy="60274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EDE749A-C93D-4CDF-9536-27B11E4D01F6}"/>
                  </a:ext>
                </a:extLst>
              </p:cNvPr>
              <p:cNvSpPr/>
              <p:nvPr/>
            </p:nvSpPr>
            <p:spPr>
              <a:xfrm>
                <a:off x="5349784" y="3376204"/>
                <a:ext cx="862149" cy="2481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87AD4573-7557-49EA-9E8D-BAB06AA68831}"/>
                  </a:ext>
                </a:extLst>
              </p:cNvPr>
              <p:cNvSpPr/>
              <p:nvPr/>
            </p:nvSpPr>
            <p:spPr>
              <a:xfrm>
                <a:off x="5453063" y="2971596"/>
                <a:ext cx="1981200" cy="209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2" name="Seta: para a Esquerda 11">
              <a:extLst>
                <a:ext uri="{FF2B5EF4-FFF2-40B4-BE49-F238E27FC236}">
                  <a16:creationId xmlns:a16="http://schemas.microsoft.com/office/drawing/2014/main" id="{16BEF761-4F82-4717-9A95-BCDAB4459B22}"/>
                </a:ext>
              </a:extLst>
            </p:cNvPr>
            <p:cNvSpPr/>
            <p:nvPr/>
          </p:nvSpPr>
          <p:spPr>
            <a:xfrm rot="10800000">
              <a:off x="3602735" y="3624399"/>
              <a:ext cx="779054" cy="605500"/>
            </a:xfrm>
            <a:prstGeom prst="leftArrow">
              <a:avLst/>
            </a:prstGeom>
            <a:solidFill>
              <a:srgbClr val="FFB76D"/>
            </a:solidFill>
            <a:ln>
              <a:solidFill>
                <a:srgbClr val="FFB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Seta: para a Esquerda 12">
              <a:extLst>
                <a:ext uri="{FF2B5EF4-FFF2-40B4-BE49-F238E27FC236}">
                  <a16:creationId xmlns:a16="http://schemas.microsoft.com/office/drawing/2014/main" id="{AD52FFE6-B88F-4529-86C1-61903CD6B091}"/>
                </a:ext>
              </a:extLst>
            </p:cNvPr>
            <p:cNvSpPr/>
            <p:nvPr/>
          </p:nvSpPr>
          <p:spPr>
            <a:xfrm>
              <a:off x="7434263" y="5398996"/>
              <a:ext cx="779054" cy="605500"/>
            </a:xfrm>
            <a:prstGeom prst="leftArrow">
              <a:avLst/>
            </a:prstGeom>
            <a:solidFill>
              <a:srgbClr val="FFB76D"/>
            </a:solidFill>
            <a:ln>
              <a:solidFill>
                <a:srgbClr val="FFB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6773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5 – </a:t>
            </a:r>
            <a:r>
              <a:rPr lang="en-US" sz="3200" spc="-5" dirty="0" err="1">
                <a:ea typeface="+mn-lt"/>
                <a:cs typeface="+mn-lt"/>
              </a:rPr>
              <a:t>Selecione</a:t>
            </a:r>
            <a:r>
              <a:rPr lang="en-US" sz="3200" spc="-5" dirty="0">
                <a:ea typeface="+mn-lt"/>
                <a:cs typeface="+mn-lt"/>
              </a:rPr>
              <a:t> o </a:t>
            </a:r>
            <a:r>
              <a:rPr lang="en-US" sz="3200" spc="-5" dirty="0" err="1">
                <a:ea typeface="+mn-lt"/>
                <a:cs typeface="+mn-lt"/>
              </a:rPr>
              <a:t>tipo</a:t>
            </a:r>
            <a:r>
              <a:rPr lang="en-US" sz="3200" spc="-5" dirty="0">
                <a:ea typeface="+mn-lt"/>
                <a:cs typeface="+mn-lt"/>
              </a:rPr>
              <a:t> de </a:t>
            </a:r>
            <a:r>
              <a:rPr lang="en-US" sz="3200" spc="-5" dirty="0" err="1">
                <a:ea typeface="+mn-lt"/>
                <a:cs typeface="+mn-lt"/>
              </a:rPr>
              <a:t>vínculo</a:t>
            </a:r>
            <a:r>
              <a:rPr lang="en-US" sz="3200" spc="-5" dirty="0">
                <a:ea typeface="+mn-lt"/>
                <a:cs typeface="+mn-lt"/>
              </a:rPr>
              <a:t>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C8F7101-C051-4884-B326-747F414BF1A0}"/>
              </a:ext>
            </a:extLst>
          </p:cNvPr>
          <p:cNvGrpSpPr/>
          <p:nvPr/>
        </p:nvGrpSpPr>
        <p:grpSpPr>
          <a:xfrm>
            <a:off x="4831636" y="1995429"/>
            <a:ext cx="8624728" cy="6785756"/>
            <a:chOff x="5223669" y="1933364"/>
            <a:chExt cx="7840662" cy="68536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3B3C45F-550D-43EE-9F04-6A90B407C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3669" y="1933364"/>
              <a:ext cx="7840662" cy="6853614"/>
            </a:xfrm>
            <a:prstGeom prst="rect">
              <a:avLst/>
            </a:prstGeom>
          </p:spPr>
        </p:pic>
        <p:sp>
          <p:nvSpPr>
            <p:cNvPr id="12" name="Seta: para a Esquerda 11">
              <a:extLst>
                <a:ext uri="{FF2B5EF4-FFF2-40B4-BE49-F238E27FC236}">
                  <a16:creationId xmlns:a16="http://schemas.microsoft.com/office/drawing/2014/main" id="{175DC0DA-8008-4AC6-90F9-845C0F8F6775}"/>
                </a:ext>
              </a:extLst>
            </p:cNvPr>
            <p:cNvSpPr/>
            <p:nvPr/>
          </p:nvSpPr>
          <p:spPr>
            <a:xfrm rot="10800000">
              <a:off x="6574535" y="6367599"/>
              <a:ext cx="779054" cy="605500"/>
            </a:xfrm>
            <a:prstGeom prst="leftArrow">
              <a:avLst/>
            </a:prstGeom>
            <a:solidFill>
              <a:srgbClr val="FFB76D"/>
            </a:solidFill>
            <a:ln>
              <a:solidFill>
                <a:srgbClr val="FFB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Seta: para a Esquerda 12">
              <a:extLst>
                <a:ext uri="{FF2B5EF4-FFF2-40B4-BE49-F238E27FC236}">
                  <a16:creationId xmlns:a16="http://schemas.microsoft.com/office/drawing/2014/main" id="{2AE9A430-4C49-4C74-8FAF-0958DFD12778}"/>
                </a:ext>
              </a:extLst>
            </p:cNvPr>
            <p:cNvSpPr/>
            <p:nvPr/>
          </p:nvSpPr>
          <p:spPr>
            <a:xfrm>
              <a:off x="11057635" y="7497899"/>
              <a:ext cx="779054" cy="605500"/>
            </a:xfrm>
            <a:prstGeom prst="leftArrow">
              <a:avLst/>
            </a:prstGeom>
            <a:solidFill>
              <a:srgbClr val="FFB76D"/>
            </a:solidFill>
            <a:ln>
              <a:solidFill>
                <a:srgbClr val="FFB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0781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149015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6 – </a:t>
            </a:r>
            <a:r>
              <a:rPr lang="en-US" sz="3200" spc="-5" dirty="0" err="1">
                <a:ea typeface="+mn-lt"/>
                <a:cs typeface="+mn-lt"/>
              </a:rPr>
              <a:t>Digite</a:t>
            </a:r>
            <a:r>
              <a:rPr lang="en-US" sz="3200" spc="-5" dirty="0">
                <a:ea typeface="+mn-lt"/>
                <a:cs typeface="+mn-lt"/>
              </a:rPr>
              <a:t> o </a:t>
            </a:r>
            <a:r>
              <a:rPr lang="en-US" sz="3200" spc="-5" dirty="0" err="1">
                <a:ea typeface="+mn-lt"/>
                <a:cs typeface="+mn-lt"/>
              </a:rPr>
              <a:t>início</a:t>
            </a:r>
            <a:r>
              <a:rPr lang="en-US" sz="3200" spc="-5" dirty="0">
                <a:ea typeface="+mn-lt"/>
                <a:cs typeface="+mn-lt"/>
              </a:rPr>
              <a:t> do </a:t>
            </a:r>
            <a:r>
              <a:rPr lang="en-US" sz="3200" spc="-5" dirty="0" err="1">
                <a:ea typeface="+mn-lt"/>
                <a:cs typeface="+mn-lt"/>
              </a:rPr>
              <a:t>exercício</a:t>
            </a:r>
            <a:r>
              <a:rPr lang="en-US" sz="3200" spc="-5" dirty="0">
                <a:ea typeface="+mn-lt"/>
                <a:cs typeface="+mn-lt"/>
              </a:rPr>
              <a:t> do </a:t>
            </a:r>
            <a:r>
              <a:rPr lang="en-US" sz="3200" spc="-5" dirty="0" err="1">
                <a:ea typeface="+mn-lt"/>
                <a:cs typeface="+mn-lt"/>
              </a:rPr>
              <a:t>docente</a:t>
            </a:r>
            <a:r>
              <a:rPr lang="en-US" sz="3200" spc="-5" dirty="0">
                <a:ea typeface="+mn-lt"/>
                <a:cs typeface="+mn-lt"/>
              </a:rPr>
              <a:t> e clique </a:t>
            </a:r>
            <a:r>
              <a:rPr lang="en-US" sz="3200" spc="-5" dirty="0" err="1">
                <a:ea typeface="+mn-lt"/>
                <a:cs typeface="+mn-lt"/>
              </a:rPr>
              <a:t>em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Adicionar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Vínculo</a:t>
            </a:r>
            <a:r>
              <a:rPr lang="en-US" sz="3200" b="1" spc="-5" dirty="0">
                <a:ea typeface="+mn-lt"/>
                <a:cs typeface="+mn-lt"/>
              </a:rPr>
              <a:t>. </a:t>
            </a:r>
            <a:r>
              <a:rPr lang="en-US" sz="3200" spc="-5" dirty="0" err="1">
                <a:ea typeface="+mn-lt"/>
                <a:cs typeface="+mn-lt"/>
              </a:rPr>
              <a:t>Não</a:t>
            </a:r>
            <a:r>
              <a:rPr lang="en-US" sz="3200" spc="-5" dirty="0">
                <a:ea typeface="+mn-lt"/>
                <a:cs typeface="+mn-lt"/>
              </a:rPr>
              <a:t> é </a:t>
            </a:r>
            <a:r>
              <a:rPr lang="en-US" sz="3200" spc="-5" dirty="0" err="1">
                <a:ea typeface="+mn-lt"/>
                <a:cs typeface="+mn-lt"/>
              </a:rPr>
              <a:t>necessário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digitar</a:t>
            </a:r>
            <a:r>
              <a:rPr lang="en-US" sz="3200" spc="-5" dirty="0">
                <a:ea typeface="+mn-lt"/>
                <a:cs typeface="+mn-lt"/>
              </a:rPr>
              <a:t> o </a:t>
            </a:r>
            <a:r>
              <a:rPr lang="en-US" sz="3200" spc="-5" dirty="0" err="1">
                <a:ea typeface="+mn-lt"/>
                <a:cs typeface="+mn-lt"/>
              </a:rPr>
              <a:t>fim</a:t>
            </a:r>
            <a:r>
              <a:rPr lang="en-US" sz="3200" spc="-5" dirty="0">
                <a:ea typeface="+mn-lt"/>
                <a:cs typeface="+mn-lt"/>
              </a:rPr>
              <a:t> do </a:t>
            </a:r>
            <a:r>
              <a:rPr lang="en-US" sz="3200" spc="-5" dirty="0" err="1">
                <a:ea typeface="+mn-lt"/>
                <a:cs typeface="+mn-lt"/>
              </a:rPr>
              <a:t>exercício</a:t>
            </a:r>
            <a:r>
              <a:rPr lang="en-US" sz="3200" spc="-5" dirty="0">
                <a:ea typeface="+mn-lt"/>
                <a:cs typeface="+mn-lt"/>
              </a:rPr>
              <a:t>. Essa data </a:t>
            </a:r>
            <a:r>
              <a:rPr lang="en-US" sz="3200" spc="-5" dirty="0" err="1">
                <a:ea typeface="+mn-lt"/>
                <a:cs typeface="+mn-lt"/>
              </a:rPr>
              <a:t>deve</a:t>
            </a:r>
            <a:r>
              <a:rPr lang="en-US" sz="3200" spc="-5" dirty="0">
                <a:ea typeface="+mn-lt"/>
                <a:cs typeface="+mn-lt"/>
              </a:rPr>
              <a:t> ser </a:t>
            </a:r>
            <a:r>
              <a:rPr lang="en-US" sz="3200" spc="-5" dirty="0" err="1">
                <a:ea typeface="+mn-lt"/>
                <a:cs typeface="+mn-lt"/>
              </a:rPr>
              <a:t>preenchida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somente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quando</a:t>
            </a:r>
            <a:r>
              <a:rPr lang="en-US" sz="3200" spc="-5" dirty="0">
                <a:ea typeface="+mn-lt"/>
                <a:cs typeface="+mn-lt"/>
              </a:rPr>
              <a:t> o </a:t>
            </a:r>
            <a:r>
              <a:rPr lang="en-US" sz="3200" spc="-5" dirty="0" err="1">
                <a:ea typeface="+mn-lt"/>
                <a:cs typeface="+mn-lt"/>
              </a:rPr>
              <a:t>docente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não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possuir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mais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vínculo</a:t>
            </a:r>
            <a:r>
              <a:rPr lang="en-US" sz="3200" spc="-5" dirty="0">
                <a:ea typeface="+mn-lt"/>
                <a:cs typeface="+mn-lt"/>
              </a:rPr>
              <a:t> com a rede de </a:t>
            </a:r>
            <a:r>
              <a:rPr lang="en-US" sz="3200" spc="-5" dirty="0" err="1">
                <a:ea typeface="+mn-lt"/>
                <a:cs typeface="+mn-lt"/>
              </a:rPr>
              <a:t>ensino</a:t>
            </a:r>
            <a:r>
              <a:rPr lang="en-US" sz="3200" spc="-5" dirty="0">
                <a:ea typeface="+mn-lt"/>
                <a:cs typeface="+mn-lt"/>
              </a:rPr>
              <a:t>/</a:t>
            </a:r>
            <a:r>
              <a:rPr lang="en-US" sz="3200" spc="-5" dirty="0" err="1">
                <a:ea typeface="+mn-lt"/>
                <a:cs typeface="+mn-lt"/>
              </a:rPr>
              <a:t>escola</a:t>
            </a:r>
            <a:r>
              <a:rPr lang="en-US" sz="3200" spc="-5" dirty="0">
                <a:ea typeface="+mn-lt"/>
                <a:cs typeface="+mn-lt"/>
              </a:rPr>
              <a:t>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849E779-35ED-4B68-89F1-9DEB73C86A3D}"/>
              </a:ext>
            </a:extLst>
          </p:cNvPr>
          <p:cNvGrpSpPr/>
          <p:nvPr/>
        </p:nvGrpSpPr>
        <p:grpSpPr>
          <a:xfrm>
            <a:off x="5497629" y="2933507"/>
            <a:ext cx="7293583" cy="5958663"/>
            <a:chOff x="5497629" y="2933507"/>
            <a:chExt cx="7293583" cy="5958663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7B6EB3C-2FFC-47E2-8CF4-84EA7216E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7629" y="2933507"/>
              <a:ext cx="7293583" cy="59586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Seta: para a Esquerda 8">
              <a:extLst>
                <a:ext uri="{FF2B5EF4-FFF2-40B4-BE49-F238E27FC236}">
                  <a16:creationId xmlns:a16="http://schemas.microsoft.com/office/drawing/2014/main" id="{D81BC99C-C5DF-4F07-8549-898404C32F07}"/>
                </a:ext>
              </a:extLst>
            </p:cNvPr>
            <p:cNvSpPr/>
            <p:nvPr/>
          </p:nvSpPr>
          <p:spPr>
            <a:xfrm rot="10800000">
              <a:off x="6377005" y="7471131"/>
              <a:ext cx="779054" cy="605500"/>
            </a:xfrm>
            <a:prstGeom prst="leftArrow">
              <a:avLst/>
            </a:prstGeom>
            <a:solidFill>
              <a:srgbClr val="FFB76D"/>
            </a:solidFill>
            <a:ln>
              <a:solidFill>
                <a:srgbClr val="FFB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8606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703013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Pronto! </a:t>
            </a:r>
            <a:r>
              <a:rPr lang="en-US" sz="3200" spc="-5" dirty="0" err="1">
                <a:ea typeface="+mn-lt"/>
                <a:cs typeface="+mn-lt"/>
              </a:rPr>
              <a:t>Será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exibida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uma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mensagem</a:t>
            </a:r>
            <a:r>
              <a:rPr lang="en-US" sz="3200" spc="-5" dirty="0">
                <a:ea typeface="+mn-lt"/>
                <a:cs typeface="+mn-lt"/>
              </a:rPr>
              <a:t> de </a:t>
            </a:r>
            <a:r>
              <a:rPr lang="en-US" sz="3200" spc="-5" dirty="0" err="1">
                <a:ea typeface="+mn-lt"/>
                <a:cs typeface="+mn-lt"/>
              </a:rPr>
              <a:t>confirmação</a:t>
            </a:r>
            <a:r>
              <a:rPr lang="en-US" sz="3200" spc="-5" dirty="0">
                <a:ea typeface="+mn-lt"/>
                <a:cs typeface="+mn-lt"/>
              </a:rPr>
              <a:t>.</a:t>
            </a:r>
          </a:p>
          <a:p>
            <a:endParaRPr lang="en-US" sz="3200" spc="-5" dirty="0">
              <a:cs typeface="Calibri"/>
            </a:endParaRPr>
          </a:p>
          <a:p>
            <a:endParaRPr lang="en-US" sz="3200" spc="-5" dirty="0">
              <a:cs typeface="Calibri"/>
            </a:endParaRPr>
          </a:p>
          <a:p>
            <a:endParaRPr lang="en-US" sz="3200" spc="-5" dirty="0">
              <a:cs typeface="Calibri"/>
            </a:endParaRPr>
          </a:p>
          <a:p>
            <a:endParaRPr lang="en-US" sz="3200" spc="-5" dirty="0">
              <a:cs typeface="Calibri"/>
            </a:endParaRPr>
          </a:p>
          <a:p>
            <a:endParaRPr lang="en-US" sz="3200" spc="-5" dirty="0">
              <a:cs typeface="Calibri"/>
            </a:endParaRPr>
          </a:p>
          <a:p>
            <a:endParaRPr lang="en-US" sz="3200" spc="-5" dirty="0">
              <a:cs typeface="Calibri"/>
            </a:endParaRPr>
          </a:p>
          <a:p>
            <a:r>
              <a:rPr lang="en-US" sz="3600" b="1" spc="-5" dirty="0" err="1">
                <a:solidFill>
                  <a:srgbClr val="FFB76D"/>
                </a:solidFill>
                <a:ea typeface="+mn-lt"/>
                <a:cs typeface="+mn-lt"/>
              </a:rPr>
              <a:t>Regras</a:t>
            </a:r>
            <a:r>
              <a:rPr lang="en-US" sz="3600" b="1" spc="-5" dirty="0">
                <a:solidFill>
                  <a:srgbClr val="FFB76D"/>
                </a:solidFill>
                <a:ea typeface="+mn-lt"/>
                <a:cs typeface="+mn-lt"/>
              </a:rPr>
              <a:t> </a:t>
            </a:r>
            <a:r>
              <a:rPr lang="en-US" sz="3600" b="1" spc="-5" dirty="0" err="1">
                <a:solidFill>
                  <a:srgbClr val="FFB76D"/>
                </a:solidFill>
                <a:ea typeface="+mn-lt"/>
                <a:cs typeface="+mn-lt"/>
              </a:rPr>
              <a:t>Importantes</a:t>
            </a:r>
            <a:endParaRPr lang="en-US" sz="3600" b="1" dirty="0" err="1">
              <a:solidFill>
                <a:srgbClr val="FFB76D"/>
              </a:solidFill>
              <a:cs typeface="Calibri"/>
            </a:endParaRPr>
          </a:p>
          <a:p>
            <a:pPr algn="ctr"/>
            <a:endParaRPr lang="en-US" sz="3600" b="1" spc="-5" dirty="0">
              <a:solidFill>
                <a:srgbClr val="FFB76D"/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5" dirty="0">
                <a:ea typeface="+mn-lt"/>
                <a:cs typeface="+mn-lt"/>
              </a:rPr>
              <a:t>Para </a:t>
            </a:r>
            <a:r>
              <a:rPr lang="en-US" sz="3200" spc="-5" dirty="0" err="1">
                <a:ea typeface="+mn-lt"/>
                <a:cs typeface="+mn-lt"/>
              </a:rPr>
              <a:t>outras</a:t>
            </a:r>
            <a:r>
              <a:rPr lang="en-US" sz="3200" spc="-5" dirty="0">
                <a:ea typeface="+mn-lt"/>
                <a:cs typeface="+mn-lt"/>
              </a:rPr>
              <a:t> redes o </a:t>
            </a:r>
            <a:r>
              <a:rPr lang="en-US" sz="3200" spc="-5" dirty="0" err="1">
                <a:ea typeface="+mn-lt"/>
                <a:cs typeface="+mn-lt"/>
              </a:rPr>
              <a:t>docente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ou</a:t>
            </a:r>
            <a:r>
              <a:rPr lang="en-US" sz="3200" spc="-5" dirty="0">
                <a:ea typeface="+mn-lt"/>
                <a:cs typeface="+mn-lt"/>
              </a:rPr>
              <a:t> gestor </a:t>
            </a:r>
            <a:r>
              <a:rPr lang="en-US" sz="3200" spc="-5" dirty="0" err="1">
                <a:ea typeface="+mn-lt"/>
                <a:cs typeface="+mn-lt"/>
              </a:rPr>
              <a:t>pode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estar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vinculado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em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até</a:t>
            </a:r>
            <a:r>
              <a:rPr lang="en-US" sz="3200" spc="-5" dirty="0">
                <a:ea typeface="+mn-lt"/>
                <a:cs typeface="+mn-lt"/>
              </a:rPr>
              <a:t> 999 </a:t>
            </a:r>
            <a:r>
              <a:rPr lang="en-US" sz="3200" spc="-5" dirty="0" err="1">
                <a:ea typeface="+mn-lt"/>
                <a:cs typeface="+mn-lt"/>
              </a:rPr>
              <a:t>unidade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escolares</a:t>
            </a:r>
            <a:r>
              <a:rPr lang="en-US" sz="3200" spc="-5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5" dirty="0" err="1">
                <a:ea typeface="+mn-lt"/>
                <a:cs typeface="+mn-lt"/>
              </a:rPr>
              <a:t>Não</a:t>
            </a:r>
            <a:r>
              <a:rPr lang="en-US" sz="3200" spc="-5" dirty="0">
                <a:ea typeface="+mn-lt"/>
                <a:cs typeface="+mn-lt"/>
              </a:rPr>
              <a:t> é </a:t>
            </a:r>
            <a:r>
              <a:rPr lang="en-US" sz="3200" spc="-5" dirty="0" err="1">
                <a:ea typeface="+mn-lt"/>
                <a:cs typeface="+mn-lt"/>
              </a:rPr>
              <a:t>possível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excluir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vínculo</a:t>
            </a:r>
            <a:r>
              <a:rPr lang="en-US" sz="3200" spc="-5" dirty="0">
                <a:ea typeface="+mn-lt"/>
                <a:cs typeface="+mn-lt"/>
              </a:rPr>
              <a:t> do </a:t>
            </a:r>
            <a:r>
              <a:rPr lang="en-US" sz="3200" spc="-5" dirty="0" err="1">
                <a:ea typeface="+mn-lt"/>
                <a:cs typeface="+mn-lt"/>
              </a:rPr>
              <a:t>profissional</a:t>
            </a:r>
            <a:r>
              <a:rPr lang="en-US" sz="3200" spc="-5" dirty="0">
                <a:ea typeface="+mn-lt"/>
                <a:cs typeface="+mn-lt"/>
              </a:rPr>
              <a:t> se </a:t>
            </a:r>
            <a:r>
              <a:rPr lang="en-US" sz="3200" spc="-5" dirty="0" err="1">
                <a:ea typeface="+mn-lt"/>
                <a:cs typeface="+mn-lt"/>
              </a:rPr>
              <a:t>houver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atribuição</a:t>
            </a:r>
            <a:r>
              <a:rPr lang="en-US" sz="3200" spc="-5" dirty="0">
                <a:ea typeface="+mn-lt"/>
                <a:cs typeface="+mn-lt"/>
              </a:rPr>
              <a:t> no CPF/vinculo.</a:t>
            </a:r>
            <a:endParaRPr lang="en-US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5" dirty="0">
                <a:ea typeface="+mn-lt"/>
                <a:cs typeface="+mn-lt"/>
              </a:rPr>
              <a:t>É </a:t>
            </a:r>
            <a:r>
              <a:rPr lang="en-US" sz="3200" spc="-5" dirty="0" err="1">
                <a:ea typeface="+mn-lt"/>
                <a:cs typeface="+mn-lt"/>
              </a:rPr>
              <a:t>necessário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excluir</a:t>
            </a:r>
            <a:r>
              <a:rPr lang="en-US" sz="3200" spc="-5" dirty="0">
                <a:ea typeface="+mn-lt"/>
                <a:cs typeface="+mn-lt"/>
              </a:rPr>
              <a:t> as </a:t>
            </a:r>
            <a:r>
              <a:rPr lang="en-US" sz="3200" spc="-5" dirty="0" err="1">
                <a:ea typeface="+mn-lt"/>
                <a:cs typeface="+mn-lt"/>
              </a:rPr>
              <a:t>associações</a:t>
            </a:r>
            <a:r>
              <a:rPr lang="en-US" sz="3200" spc="-5" dirty="0">
                <a:ea typeface="+mn-lt"/>
                <a:cs typeface="+mn-lt"/>
              </a:rPr>
              <a:t> e </a:t>
            </a:r>
            <a:r>
              <a:rPr lang="en-US" sz="3200" spc="-5" dirty="0" err="1">
                <a:ea typeface="+mn-lt"/>
                <a:cs typeface="+mn-lt"/>
              </a:rPr>
              <a:t>posteriormente</a:t>
            </a:r>
            <a:r>
              <a:rPr lang="en-US" sz="3200" spc="-5" dirty="0">
                <a:ea typeface="+mn-lt"/>
                <a:cs typeface="+mn-lt"/>
              </a:rPr>
              <a:t> o vinculo.</a:t>
            </a:r>
            <a:endParaRPr lang="en-US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5" dirty="0">
                <a:ea typeface="+mn-lt"/>
                <a:cs typeface="+mn-lt"/>
              </a:rPr>
              <a:t>A </a:t>
            </a:r>
            <a:r>
              <a:rPr lang="en-US" sz="3200" spc="-5" dirty="0" err="1">
                <a:ea typeface="+mn-lt"/>
                <a:cs typeface="+mn-lt"/>
              </a:rPr>
              <a:t>exclusão</a:t>
            </a:r>
            <a:r>
              <a:rPr lang="en-US" sz="3200" spc="-5" dirty="0">
                <a:ea typeface="+mn-lt"/>
                <a:cs typeface="+mn-lt"/>
              </a:rPr>
              <a:t> do vinculo </a:t>
            </a:r>
            <a:r>
              <a:rPr lang="en-US" sz="3200" spc="-5" dirty="0" err="1">
                <a:ea typeface="+mn-lt"/>
                <a:cs typeface="+mn-lt"/>
              </a:rPr>
              <a:t>deve</a:t>
            </a:r>
            <a:r>
              <a:rPr lang="en-US" sz="3200" spc="-5" dirty="0">
                <a:ea typeface="+mn-lt"/>
                <a:cs typeface="+mn-lt"/>
              </a:rPr>
              <a:t> ser </a:t>
            </a:r>
            <a:r>
              <a:rPr lang="en-US" sz="3200" spc="-5" dirty="0" err="1">
                <a:ea typeface="+mn-lt"/>
                <a:cs typeface="+mn-lt"/>
              </a:rPr>
              <a:t>realizada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somente</a:t>
            </a:r>
            <a:r>
              <a:rPr lang="en-US" sz="3200" spc="-5" dirty="0">
                <a:ea typeface="+mn-lt"/>
                <a:cs typeface="+mn-lt"/>
              </a:rPr>
              <a:t> para </a:t>
            </a:r>
            <a:r>
              <a:rPr lang="en-US" sz="3200" spc="-5" dirty="0" err="1">
                <a:ea typeface="+mn-lt"/>
                <a:cs typeface="+mn-lt"/>
              </a:rPr>
              <a:t>registros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indevidos</a:t>
            </a:r>
            <a:r>
              <a:rPr lang="en-US" sz="3200" spc="-5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5" dirty="0">
                <a:ea typeface="+mn-lt"/>
                <a:cs typeface="+mn-lt"/>
              </a:rPr>
              <a:t>Caso o </a:t>
            </a:r>
            <a:r>
              <a:rPr lang="en-US" sz="3200" spc="-5" dirty="0" err="1">
                <a:ea typeface="+mn-lt"/>
                <a:cs typeface="+mn-lt"/>
              </a:rPr>
              <a:t>docente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não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pertença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mais</a:t>
            </a:r>
            <a:r>
              <a:rPr lang="en-US" sz="3200" spc="-5" dirty="0">
                <a:ea typeface="+mn-lt"/>
                <a:cs typeface="+mn-lt"/>
              </a:rPr>
              <a:t> a rede de </a:t>
            </a:r>
            <a:r>
              <a:rPr lang="en-US" sz="3200" spc="-5" dirty="0" err="1">
                <a:ea typeface="+mn-lt"/>
                <a:cs typeface="+mn-lt"/>
              </a:rPr>
              <a:t>ensino</a:t>
            </a:r>
            <a:r>
              <a:rPr lang="en-US" sz="3200" spc="-5" dirty="0">
                <a:ea typeface="+mn-lt"/>
                <a:cs typeface="+mn-lt"/>
              </a:rPr>
              <a:t>/</a:t>
            </a:r>
            <a:r>
              <a:rPr lang="en-US" sz="3200" spc="-5" dirty="0" err="1">
                <a:ea typeface="+mn-lt"/>
                <a:cs typeface="+mn-lt"/>
              </a:rPr>
              <a:t>escola</a:t>
            </a:r>
            <a:r>
              <a:rPr lang="en-US" sz="3200" spc="-5" dirty="0">
                <a:ea typeface="+mn-lt"/>
                <a:cs typeface="+mn-lt"/>
              </a:rPr>
              <a:t>, </a:t>
            </a:r>
            <a:r>
              <a:rPr lang="en-US" sz="3200" spc="-5" dirty="0" err="1">
                <a:ea typeface="+mn-lt"/>
                <a:cs typeface="+mn-lt"/>
              </a:rPr>
              <a:t>insira</a:t>
            </a:r>
            <a:r>
              <a:rPr lang="en-US" sz="3200" spc="-5" dirty="0">
                <a:ea typeface="+mn-lt"/>
                <a:cs typeface="+mn-lt"/>
              </a:rPr>
              <a:t> data no </a:t>
            </a:r>
            <a:r>
              <a:rPr lang="en-US" sz="3200" spc="-5" dirty="0" err="1">
                <a:ea typeface="+mn-lt"/>
                <a:cs typeface="+mn-lt"/>
              </a:rPr>
              <a:t>seu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cadastro</a:t>
            </a:r>
            <a:r>
              <a:rPr lang="en-US" sz="3200" spc="-5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CBD738D-6D4A-4A77-8B16-D35349ABF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2471467"/>
            <a:ext cx="12172950" cy="177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65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332A0-3D22-4404-9C07-B54A665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dirty="0" smtClean="0"/>
              <a:pPr/>
              <a:t>15</a:t>
            </a:fld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17FF41-6696-43B3-85EC-63F323E698FA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200" b="1">
                <a:solidFill>
                  <a:schemeClr val="bg1"/>
                </a:solidFill>
              </a:rPr>
              <a:t>PORTAL DE ATENDIMENTO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981C5-26E5-4424-B649-11BE5B7DDC89}"/>
              </a:ext>
            </a:extLst>
          </p:cNvPr>
          <p:cNvSpPr txBox="1"/>
          <p:nvPr/>
        </p:nvSpPr>
        <p:spPr>
          <a:xfrm>
            <a:off x="2206171" y="1416961"/>
            <a:ext cx="13886550" cy="6151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Assunto: CITEM – DEINF – Informação e Monitoramento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Categoria: CGAB – Governo Aberto e Censo Escolar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Subcategoria: Vida Funcional Outras Redes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ea typeface="Arial" panose="020B0604020202020204" pitchFamily="34" charset="0"/>
              </a:rPr>
              <a:t>Qualquer dúvida acesse o tutorial do portal de atendimento,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clicando no botão abaixo:</a:t>
            </a:r>
            <a:endParaRPr lang="pt-BR" sz="2800" dirty="0">
              <a:ea typeface="Arial" panose="020B0604020202020204" pitchFamily="34" charset="0"/>
            </a:endParaRPr>
          </a:p>
        </p:txBody>
      </p:sp>
      <p:sp>
        <p:nvSpPr>
          <p:cNvPr id="2" name="Retângulo: Cantos Arredondados 1">
            <a:hlinkClick r:id="rId3"/>
            <a:extLst>
              <a:ext uri="{FF2B5EF4-FFF2-40B4-BE49-F238E27FC236}">
                <a16:creationId xmlns:a16="http://schemas.microsoft.com/office/drawing/2014/main" id="{0D47FB59-D873-4820-9336-6C0C55F71850}"/>
              </a:ext>
            </a:extLst>
          </p:cNvPr>
          <p:cNvSpPr/>
          <p:nvPr/>
        </p:nvSpPr>
        <p:spPr>
          <a:xfrm>
            <a:off x="6135585" y="3816010"/>
            <a:ext cx="6016831" cy="811101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Abrir uma Nova Ocorrência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AFC678-1DCB-4701-A33A-E91FE6CBEC62}"/>
              </a:ext>
            </a:extLst>
          </p:cNvPr>
          <p:cNvSpPr/>
          <p:nvPr/>
        </p:nvSpPr>
        <p:spPr>
          <a:xfrm>
            <a:off x="2120928" y="2905127"/>
            <a:ext cx="45719" cy="4624713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hlinkClick r:id="rId4"/>
            <a:extLst>
              <a:ext uri="{FF2B5EF4-FFF2-40B4-BE49-F238E27FC236}">
                <a16:creationId xmlns:a16="http://schemas.microsoft.com/office/drawing/2014/main" id="{60ED39C0-E52F-4411-88BA-5DDB36C72622}"/>
              </a:ext>
            </a:extLst>
          </p:cNvPr>
          <p:cNvSpPr/>
          <p:nvPr/>
        </p:nvSpPr>
        <p:spPr>
          <a:xfrm>
            <a:off x="7547317" y="7982331"/>
            <a:ext cx="3193366" cy="689317"/>
          </a:xfrm>
          <a:prstGeom prst="rect">
            <a:avLst/>
          </a:prstGeom>
          <a:solidFill>
            <a:srgbClr val="FFB7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Acesse o Tutorial</a:t>
            </a:r>
          </a:p>
        </p:txBody>
      </p:sp>
    </p:spTree>
    <p:extLst>
      <p:ext uri="{BB962C8B-B14F-4D97-AF65-F5344CB8AC3E}">
        <p14:creationId xmlns:p14="http://schemas.microsoft.com/office/powerpoint/2010/main" val="15840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E0D5DF-30DA-406C-9935-BDC82FF5292B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91E702-C7F9-4A82-9C4F-4AD76FDC0277}"/>
              </a:ext>
            </a:extLst>
          </p:cNvPr>
          <p:cNvSpPr txBox="1"/>
          <p:nvPr/>
        </p:nvSpPr>
        <p:spPr>
          <a:xfrm>
            <a:off x="1321719" y="3949553"/>
            <a:ext cx="66792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>
                <a:solidFill>
                  <a:schemeClr val="bg1"/>
                </a:solidFill>
              </a:rPr>
              <a:t>OBRIGADO!</a:t>
            </a:r>
          </a:p>
          <a:p>
            <a:r>
              <a:rPr lang="pt-BR" sz="8000" b="1">
                <a:solidFill>
                  <a:schemeClr val="bg1"/>
                </a:solidFill>
              </a:rPr>
              <a:t>A TODOS(AS)</a:t>
            </a:r>
          </a:p>
        </p:txBody>
      </p:sp>
    </p:spTree>
    <p:extLst>
      <p:ext uri="{BB962C8B-B14F-4D97-AF65-F5344CB8AC3E}">
        <p14:creationId xmlns:p14="http://schemas.microsoft.com/office/powerpoint/2010/main" val="4294732660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D75CD18-FA05-B19C-51F4-8D42BBECEF70}"/>
              </a:ext>
            </a:extLst>
          </p:cNvPr>
          <p:cNvGrpSpPr/>
          <p:nvPr/>
        </p:nvGrpSpPr>
        <p:grpSpPr>
          <a:xfrm>
            <a:off x="12943928" y="6170045"/>
            <a:ext cx="4567823" cy="2661035"/>
            <a:chOff x="12943928" y="6105347"/>
            <a:chExt cx="4567823" cy="2661035"/>
          </a:xfrm>
        </p:grpSpPr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DF6F17C3-45B8-4E79-9673-4A68AC1E1D0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37446" y="6105347"/>
              <a:ext cx="1462178" cy="2124864"/>
            </a:xfrm>
            <a:prstGeom prst="rect">
              <a:avLst/>
            </a:prstGeom>
          </p:spPr>
        </p:pic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B16DDBCE-E495-44EC-BCAA-FD7756325B69}"/>
                </a:ext>
              </a:extLst>
            </p:cNvPr>
            <p:cNvSpPr txBox="1"/>
            <p:nvPr/>
          </p:nvSpPr>
          <p:spPr>
            <a:xfrm>
              <a:off x="12943928" y="8377814"/>
              <a:ext cx="4567823" cy="388568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994410" marR="7620" indent="-976313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Associação</a:t>
              </a:r>
              <a:r>
                <a:rPr sz="2400" spc="-68" dirty="0">
                  <a:latin typeface="Calibri"/>
                  <a:cs typeface="Calibri"/>
                </a:rPr>
                <a:t> </a:t>
              </a:r>
              <a:r>
                <a:rPr sz="2400" dirty="0">
                  <a:latin typeface="Calibri"/>
                  <a:cs typeface="Calibri"/>
                </a:rPr>
                <a:t>do</a:t>
              </a:r>
              <a:r>
                <a:rPr sz="2400" spc="-60" dirty="0">
                  <a:latin typeface="Calibri"/>
                  <a:cs typeface="Calibri"/>
                </a:rPr>
                <a:t> </a:t>
              </a:r>
              <a:r>
                <a:rPr sz="2400" spc="-15" dirty="0">
                  <a:latin typeface="Calibri"/>
                  <a:cs typeface="Calibri"/>
                </a:rPr>
                <a:t>Docente </a:t>
              </a:r>
              <a:r>
                <a:rPr sz="2400" spc="-593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da</a:t>
              </a:r>
              <a:r>
                <a:rPr sz="2400" spc="-1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classe</a:t>
              </a:r>
              <a:endParaRPr sz="2400" dirty="0">
                <a:latin typeface="Calibri"/>
                <a:cs typeface="Calibri"/>
              </a:endParaRPr>
            </a:p>
          </p:txBody>
        </p:sp>
      </p:grpSp>
      <p:sp>
        <p:nvSpPr>
          <p:cNvPr id="17" name="object 14">
            <a:extLst>
              <a:ext uri="{FF2B5EF4-FFF2-40B4-BE49-F238E27FC236}">
                <a16:creationId xmlns:a16="http://schemas.microsoft.com/office/drawing/2014/main" id="{8E5FDBB9-BC71-4B99-9D5A-23D71E98BD84}"/>
              </a:ext>
            </a:extLst>
          </p:cNvPr>
          <p:cNvSpPr/>
          <p:nvPr/>
        </p:nvSpPr>
        <p:spPr>
          <a:xfrm>
            <a:off x="3720619" y="711478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6BEDFB4F-9FA3-4C2C-8ADE-57DA3C2AA1CB}"/>
              </a:ext>
            </a:extLst>
          </p:cNvPr>
          <p:cNvSpPr/>
          <p:nvPr/>
        </p:nvSpPr>
        <p:spPr>
          <a:xfrm>
            <a:off x="6453899" y="711478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6AB5EFC-7EA1-A2C6-919D-3458BA89ACFA}"/>
              </a:ext>
            </a:extLst>
          </p:cNvPr>
          <p:cNvGrpSpPr/>
          <p:nvPr/>
        </p:nvGrpSpPr>
        <p:grpSpPr>
          <a:xfrm>
            <a:off x="12653933" y="3136480"/>
            <a:ext cx="2800350" cy="2344076"/>
            <a:chOff x="12653933" y="3050216"/>
            <a:chExt cx="2800350" cy="2344076"/>
          </a:xfrm>
        </p:grpSpPr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335DAD16-83D9-4776-90CC-B1FBD09FA3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75499" y="3050216"/>
              <a:ext cx="2766060" cy="1786698"/>
            </a:xfrm>
            <a:prstGeom prst="rect">
              <a:avLst/>
            </a:prstGeom>
          </p:spPr>
        </p:pic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866AE0CD-2F37-43BD-BB28-B268E8FD3168}"/>
                </a:ext>
              </a:extLst>
            </p:cNvPr>
            <p:cNvSpPr txBox="1"/>
            <p:nvPr/>
          </p:nvSpPr>
          <p:spPr>
            <a:xfrm>
              <a:off x="12653933" y="4959558"/>
              <a:ext cx="2800350" cy="434734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0"/>
                </a:spcBef>
              </a:pPr>
              <a:r>
                <a:rPr lang="pt-BR" sz="2700" spc="-15" dirty="0">
                  <a:latin typeface="Calibri"/>
                  <a:cs typeface="Calibri"/>
                </a:rPr>
                <a:t>Gestor</a:t>
              </a:r>
              <a:r>
                <a:rPr lang="pt-BR" sz="2700" spc="-38" dirty="0">
                  <a:latin typeface="Calibri"/>
                  <a:cs typeface="Calibri"/>
                </a:rPr>
                <a:t> </a:t>
              </a:r>
              <a:r>
                <a:rPr lang="pt-BR" sz="2700" spc="-15" dirty="0">
                  <a:latin typeface="Calibri"/>
                  <a:cs typeface="Calibri"/>
                </a:rPr>
                <a:t>Escolar </a:t>
              </a:r>
              <a:r>
                <a:rPr lang="pt-BR" sz="2700" dirty="0">
                  <a:latin typeface="Calibri"/>
                  <a:cs typeface="Calibri"/>
                </a:rPr>
                <a:t>-</a:t>
              </a:r>
              <a:r>
                <a:rPr lang="pt-BR" sz="2700" spc="-23" dirty="0">
                  <a:latin typeface="Calibri"/>
                  <a:cs typeface="Calibri"/>
                </a:rPr>
                <a:t> </a:t>
              </a:r>
              <a:r>
                <a:rPr lang="pt-BR" sz="2700" spc="-8" dirty="0">
                  <a:latin typeface="Calibri"/>
                  <a:cs typeface="Calibri"/>
                </a:rPr>
                <a:t>SCE</a:t>
              </a:r>
              <a:endParaRPr lang="pt-BR" sz="2700" dirty="0">
                <a:latin typeface="Calibri"/>
                <a:cs typeface="Calibri"/>
              </a:endParaRPr>
            </a:p>
          </p:txBody>
        </p:sp>
      </p:grp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5B0767F5-D1D6-409A-8BC6-D75E6A58D816}"/>
              </a:ext>
            </a:extLst>
          </p:cNvPr>
          <p:cNvGrpSpPr/>
          <p:nvPr/>
        </p:nvGrpSpPr>
        <p:grpSpPr>
          <a:xfrm>
            <a:off x="9148965" y="4702066"/>
            <a:ext cx="5081588" cy="3122295"/>
            <a:chOff x="6663690" y="3691890"/>
            <a:chExt cx="3387725" cy="2081530"/>
          </a:xfrm>
        </p:grpSpPr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7F09D246-8B43-4484-8BFB-4142CD6A14BE}"/>
                </a:ext>
              </a:extLst>
            </p:cNvPr>
            <p:cNvSpPr/>
            <p:nvPr/>
          </p:nvSpPr>
          <p:spPr>
            <a:xfrm>
              <a:off x="7061454" y="5535549"/>
              <a:ext cx="2989580" cy="237490"/>
            </a:xfrm>
            <a:custGeom>
              <a:avLst/>
              <a:gdLst/>
              <a:ahLst/>
              <a:cxnLst/>
              <a:rect l="l" t="t" r="r" b="b"/>
              <a:pathLst>
                <a:path w="2989579" h="237489">
                  <a:moveTo>
                    <a:pt x="2913379" y="161226"/>
                  </a:moveTo>
                  <a:lnTo>
                    <a:pt x="2913379" y="237426"/>
                  </a:lnTo>
                  <a:lnTo>
                    <a:pt x="2970529" y="208851"/>
                  </a:lnTo>
                  <a:lnTo>
                    <a:pt x="2926079" y="208851"/>
                  </a:lnTo>
                  <a:lnTo>
                    <a:pt x="2926079" y="189801"/>
                  </a:lnTo>
                  <a:lnTo>
                    <a:pt x="2970529" y="189801"/>
                  </a:lnTo>
                  <a:lnTo>
                    <a:pt x="2913379" y="161226"/>
                  </a:lnTo>
                  <a:close/>
                </a:path>
                <a:path w="2989579" h="237489">
                  <a:moveTo>
                    <a:pt x="1485265" y="9525"/>
                  </a:moveTo>
                  <a:lnTo>
                    <a:pt x="1485265" y="208851"/>
                  </a:lnTo>
                  <a:lnTo>
                    <a:pt x="2913379" y="208851"/>
                  </a:lnTo>
                  <a:lnTo>
                    <a:pt x="2913379" y="199326"/>
                  </a:lnTo>
                  <a:lnTo>
                    <a:pt x="1504315" y="199326"/>
                  </a:lnTo>
                  <a:lnTo>
                    <a:pt x="1494790" y="189801"/>
                  </a:lnTo>
                  <a:lnTo>
                    <a:pt x="1504315" y="189801"/>
                  </a:lnTo>
                  <a:lnTo>
                    <a:pt x="1504315" y="19050"/>
                  </a:lnTo>
                  <a:lnTo>
                    <a:pt x="1494790" y="19050"/>
                  </a:lnTo>
                  <a:lnTo>
                    <a:pt x="1485265" y="9525"/>
                  </a:lnTo>
                  <a:close/>
                </a:path>
                <a:path w="2989579" h="237489">
                  <a:moveTo>
                    <a:pt x="2970529" y="189801"/>
                  </a:moveTo>
                  <a:lnTo>
                    <a:pt x="2926079" y="189801"/>
                  </a:lnTo>
                  <a:lnTo>
                    <a:pt x="2926079" y="208851"/>
                  </a:lnTo>
                  <a:lnTo>
                    <a:pt x="2970529" y="208851"/>
                  </a:lnTo>
                  <a:lnTo>
                    <a:pt x="2989579" y="199326"/>
                  </a:lnTo>
                  <a:lnTo>
                    <a:pt x="2970529" y="189801"/>
                  </a:lnTo>
                  <a:close/>
                </a:path>
                <a:path w="2989579" h="237489">
                  <a:moveTo>
                    <a:pt x="1504315" y="189801"/>
                  </a:moveTo>
                  <a:lnTo>
                    <a:pt x="1494790" y="189801"/>
                  </a:lnTo>
                  <a:lnTo>
                    <a:pt x="1504315" y="199326"/>
                  </a:lnTo>
                  <a:lnTo>
                    <a:pt x="1504315" y="189801"/>
                  </a:lnTo>
                  <a:close/>
                </a:path>
                <a:path w="2989579" h="237489">
                  <a:moveTo>
                    <a:pt x="2913379" y="189801"/>
                  </a:moveTo>
                  <a:lnTo>
                    <a:pt x="1504315" y="189801"/>
                  </a:lnTo>
                  <a:lnTo>
                    <a:pt x="1504315" y="199326"/>
                  </a:lnTo>
                  <a:lnTo>
                    <a:pt x="2913379" y="199326"/>
                  </a:lnTo>
                  <a:lnTo>
                    <a:pt x="2913379" y="189801"/>
                  </a:lnTo>
                  <a:close/>
                </a:path>
                <a:path w="2989579" h="237489">
                  <a:moveTo>
                    <a:pt x="150431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485265" y="19050"/>
                  </a:lnTo>
                  <a:lnTo>
                    <a:pt x="1485265" y="9525"/>
                  </a:lnTo>
                  <a:lnTo>
                    <a:pt x="1504315" y="9525"/>
                  </a:lnTo>
                  <a:lnTo>
                    <a:pt x="1504315" y="0"/>
                  </a:lnTo>
                  <a:close/>
                </a:path>
                <a:path w="2989579" h="237489">
                  <a:moveTo>
                    <a:pt x="1504315" y="9525"/>
                  </a:moveTo>
                  <a:lnTo>
                    <a:pt x="1485265" y="9525"/>
                  </a:lnTo>
                  <a:lnTo>
                    <a:pt x="1494790" y="19050"/>
                  </a:lnTo>
                  <a:lnTo>
                    <a:pt x="1504315" y="19050"/>
                  </a:lnTo>
                  <a:lnTo>
                    <a:pt x="1504315" y="952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D8D9CB73-8FAE-4A50-BAD6-C949C9988E8C}"/>
                </a:ext>
              </a:extLst>
            </p:cNvPr>
            <p:cNvSpPr/>
            <p:nvPr/>
          </p:nvSpPr>
          <p:spPr>
            <a:xfrm>
              <a:off x="6663690" y="5080254"/>
              <a:ext cx="384175" cy="487680"/>
            </a:xfrm>
            <a:custGeom>
              <a:avLst/>
              <a:gdLst/>
              <a:ahLst/>
              <a:cxnLst/>
              <a:rect l="l" t="t" r="r" b="b"/>
              <a:pathLst>
                <a:path w="384175" h="487679">
                  <a:moveTo>
                    <a:pt x="384048" y="0"/>
                  </a:moveTo>
                  <a:lnTo>
                    <a:pt x="384048" y="487553"/>
                  </a:lnTo>
                </a:path>
                <a:path w="384175" h="487679">
                  <a:moveTo>
                    <a:pt x="0" y="268224"/>
                  </a:moveTo>
                  <a:lnTo>
                    <a:pt x="365632" y="268224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764543A3-373A-4086-8012-7DC2C265D1D5}"/>
                </a:ext>
              </a:extLst>
            </p:cNvPr>
            <p:cNvSpPr/>
            <p:nvPr/>
          </p:nvSpPr>
          <p:spPr>
            <a:xfrm>
              <a:off x="7040118" y="3691890"/>
              <a:ext cx="1515110" cy="1388745"/>
            </a:xfrm>
            <a:custGeom>
              <a:avLst/>
              <a:gdLst/>
              <a:ahLst/>
              <a:cxnLst/>
              <a:rect l="l" t="t" r="r" b="b"/>
              <a:pathLst>
                <a:path w="1515109" h="1388745">
                  <a:moveTo>
                    <a:pt x="748029" y="1369695"/>
                  </a:moveTo>
                  <a:lnTo>
                    <a:pt x="0" y="1369695"/>
                  </a:lnTo>
                  <a:lnTo>
                    <a:pt x="0" y="1388745"/>
                  </a:lnTo>
                  <a:lnTo>
                    <a:pt x="767079" y="1388745"/>
                  </a:lnTo>
                  <a:lnTo>
                    <a:pt x="767079" y="1379220"/>
                  </a:lnTo>
                  <a:lnTo>
                    <a:pt x="748029" y="1379220"/>
                  </a:lnTo>
                  <a:lnTo>
                    <a:pt x="748029" y="1369695"/>
                  </a:lnTo>
                  <a:close/>
                </a:path>
                <a:path w="1515109" h="1388745">
                  <a:moveTo>
                    <a:pt x="1438909" y="28575"/>
                  </a:moveTo>
                  <a:lnTo>
                    <a:pt x="748029" y="28575"/>
                  </a:lnTo>
                  <a:lnTo>
                    <a:pt x="748029" y="1379220"/>
                  </a:lnTo>
                  <a:lnTo>
                    <a:pt x="757554" y="1369695"/>
                  </a:lnTo>
                  <a:lnTo>
                    <a:pt x="767079" y="1369695"/>
                  </a:lnTo>
                  <a:lnTo>
                    <a:pt x="767079" y="47625"/>
                  </a:lnTo>
                  <a:lnTo>
                    <a:pt x="757554" y="47625"/>
                  </a:lnTo>
                  <a:lnTo>
                    <a:pt x="767079" y="38100"/>
                  </a:lnTo>
                  <a:lnTo>
                    <a:pt x="1438909" y="38100"/>
                  </a:lnTo>
                  <a:lnTo>
                    <a:pt x="1438909" y="28575"/>
                  </a:lnTo>
                  <a:close/>
                </a:path>
                <a:path w="1515109" h="1388745">
                  <a:moveTo>
                    <a:pt x="767079" y="1369695"/>
                  </a:moveTo>
                  <a:lnTo>
                    <a:pt x="757554" y="1369695"/>
                  </a:lnTo>
                  <a:lnTo>
                    <a:pt x="748029" y="1379220"/>
                  </a:lnTo>
                  <a:lnTo>
                    <a:pt x="767079" y="1379220"/>
                  </a:lnTo>
                  <a:lnTo>
                    <a:pt x="767079" y="1369695"/>
                  </a:lnTo>
                  <a:close/>
                </a:path>
                <a:path w="1515109" h="1388745">
                  <a:moveTo>
                    <a:pt x="1438909" y="0"/>
                  </a:moveTo>
                  <a:lnTo>
                    <a:pt x="1438909" y="76200"/>
                  </a:lnTo>
                  <a:lnTo>
                    <a:pt x="1496059" y="47625"/>
                  </a:lnTo>
                  <a:lnTo>
                    <a:pt x="1451609" y="47625"/>
                  </a:lnTo>
                  <a:lnTo>
                    <a:pt x="1451609" y="28575"/>
                  </a:lnTo>
                  <a:lnTo>
                    <a:pt x="1496059" y="28575"/>
                  </a:lnTo>
                  <a:lnTo>
                    <a:pt x="1438909" y="0"/>
                  </a:lnTo>
                  <a:close/>
                </a:path>
                <a:path w="1515109" h="1388745">
                  <a:moveTo>
                    <a:pt x="767079" y="38100"/>
                  </a:moveTo>
                  <a:lnTo>
                    <a:pt x="757554" y="47625"/>
                  </a:lnTo>
                  <a:lnTo>
                    <a:pt x="767079" y="47625"/>
                  </a:lnTo>
                  <a:lnTo>
                    <a:pt x="767079" y="38100"/>
                  </a:lnTo>
                  <a:close/>
                </a:path>
                <a:path w="1515109" h="1388745">
                  <a:moveTo>
                    <a:pt x="1438909" y="38100"/>
                  </a:moveTo>
                  <a:lnTo>
                    <a:pt x="767079" y="38100"/>
                  </a:lnTo>
                  <a:lnTo>
                    <a:pt x="767079" y="47625"/>
                  </a:lnTo>
                  <a:lnTo>
                    <a:pt x="1438909" y="47625"/>
                  </a:lnTo>
                  <a:lnTo>
                    <a:pt x="1438909" y="38100"/>
                  </a:lnTo>
                  <a:close/>
                </a:path>
                <a:path w="1515109" h="1388745">
                  <a:moveTo>
                    <a:pt x="1496059" y="28575"/>
                  </a:moveTo>
                  <a:lnTo>
                    <a:pt x="1451609" y="28575"/>
                  </a:lnTo>
                  <a:lnTo>
                    <a:pt x="1451609" y="47625"/>
                  </a:lnTo>
                  <a:lnTo>
                    <a:pt x="1496059" y="47625"/>
                  </a:lnTo>
                  <a:lnTo>
                    <a:pt x="1515109" y="38100"/>
                  </a:lnTo>
                  <a:lnTo>
                    <a:pt x="1496059" y="2857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009F552E-4CED-40E9-8067-FA012CF96429}"/>
              </a:ext>
            </a:extLst>
          </p:cNvPr>
          <p:cNvSpPr txBox="1"/>
          <p:nvPr/>
        </p:nvSpPr>
        <p:spPr>
          <a:xfrm>
            <a:off x="836897" y="1440938"/>
            <a:ext cx="9241822" cy="4020331"/>
          </a:xfrm>
          <a:prstGeom prst="rect">
            <a:avLst/>
          </a:prstGeom>
        </p:spPr>
        <p:txBody>
          <a:bodyPr vert="horz" wrap="square" lIns="0" tIns="19050" rIns="0" bIns="0" rtlCol="0" anchor="t">
            <a:spAutoFit/>
          </a:bodyPr>
          <a:lstStyle/>
          <a:p>
            <a:pPr algn="just"/>
            <a:r>
              <a:rPr lang="pt-BR" sz="3600" b="1" spc="-8" dirty="0">
                <a:ea typeface="+mn-lt"/>
                <a:cs typeface="+mn-lt"/>
              </a:rPr>
              <a:t>O que é Cadastro Funcional?</a:t>
            </a:r>
            <a:endParaRPr lang="pt-BR" sz="2800" b="1" spc="-8" dirty="0">
              <a:ea typeface="+mn-lt"/>
              <a:cs typeface="+mn-lt"/>
            </a:endParaRPr>
          </a:p>
          <a:p>
            <a:pPr algn="just"/>
            <a:r>
              <a:rPr lang="pt-BR" sz="3200" spc="-8" dirty="0">
                <a:ea typeface="+mn-lt"/>
                <a:cs typeface="+mn-lt"/>
              </a:rPr>
              <a:t>O submenu Funcional é um modulo na SED onde é informado o vínculo do profissional ou gestor escolar na unidade escolar, qual cargo/função exerce, o tipo de contratação e o início e fim da vigência do vínculo Importante que os dados estejam corretos e atualizados, desta forma realizará a associação do professor e a indicação do gestor escolar corretamente.</a:t>
            </a:r>
            <a:endParaRPr lang="pt-BR" sz="3200" dirty="0">
              <a:ea typeface="+mn-lt"/>
              <a:cs typeface="+mn-lt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F1B7C4D-262C-12AE-0839-A2DF25ED6EB1}"/>
              </a:ext>
            </a:extLst>
          </p:cNvPr>
          <p:cNvGrpSpPr/>
          <p:nvPr/>
        </p:nvGrpSpPr>
        <p:grpSpPr>
          <a:xfrm>
            <a:off x="6814727" y="6339489"/>
            <a:ext cx="2859405" cy="1950571"/>
            <a:chOff x="6814727" y="6145395"/>
            <a:chExt cx="2859405" cy="1950571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491171DF-F188-4024-B597-12856A75F0F1}"/>
                </a:ext>
              </a:extLst>
            </p:cNvPr>
            <p:cNvSpPr txBox="1"/>
            <p:nvPr/>
          </p:nvSpPr>
          <p:spPr>
            <a:xfrm>
              <a:off x="6814727" y="7707398"/>
              <a:ext cx="2859405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15" dirty="0">
                  <a:latin typeface="Calibri"/>
                  <a:cs typeface="Calibri"/>
                </a:rPr>
                <a:t>Formação</a:t>
              </a:r>
              <a:r>
                <a:rPr sz="2400" spc="-10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Curricular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3" name="Imagem 2" descr="Ícone&#10;&#10;Descrição gerada automaticamente">
              <a:extLst>
                <a:ext uri="{FF2B5EF4-FFF2-40B4-BE49-F238E27FC236}">
                  <a16:creationId xmlns:a16="http://schemas.microsoft.com/office/drawing/2014/main" id="{958FDD61-9450-495B-93AD-BE51251F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704" y="6145395"/>
              <a:ext cx="1534036" cy="1512470"/>
            </a:xfrm>
            <a:prstGeom prst="rect">
              <a:avLst/>
            </a:prstGeom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3B80E8F-CB10-0813-B93C-D53661122FF8}"/>
              </a:ext>
            </a:extLst>
          </p:cNvPr>
          <p:cNvGrpSpPr/>
          <p:nvPr/>
        </p:nvGrpSpPr>
        <p:grpSpPr>
          <a:xfrm>
            <a:off x="1393288" y="6216050"/>
            <a:ext cx="2159318" cy="1981345"/>
            <a:chOff x="1393288" y="6108220"/>
            <a:chExt cx="2159318" cy="198134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AA881F50-4877-48AE-A4C4-1FA9D00924FB}"/>
                </a:ext>
              </a:extLst>
            </p:cNvPr>
            <p:cNvSpPr txBox="1"/>
            <p:nvPr/>
          </p:nvSpPr>
          <p:spPr>
            <a:xfrm>
              <a:off x="1393288" y="7700997"/>
              <a:ext cx="215931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Dados</a:t>
              </a:r>
              <a:r>
                <a:rPr sz="2400" spc="-7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Pessoais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4" name="Imagem 4">
              <a:extLst>
                <a:ext uri="{FF2B5EF4-FFF2-40B4-BE49-F238E27FC236}">
                  <a16:creationId xmlns:a16="http://schemas.microsoft.com/office/drawing/2014/main" id="{FCF9F2F3-15BF-964B-B9B1-5ECBA4378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6108220"/>
              <a:ext cx="1650521" cy="1585823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61C03E2-7176-CA51-C20C-125F90A881BC}"/>
              </a:ext>
            </a:extLst>
          </p:cNvPr>
          <p:cNvGrpSpPr/>
          <p:nvPr/>
        </p:nvGrpSpPr>
        <p:grpSpPr>
          <a:xfrm>
            <a:off x="4523117" y="6192061"/>
            <a:ext cx="1695014" cy="2064011"/>
            <a:chOff x="4523117" y="6041099"/>
            <a:chExt cx="1695014" cy="2064011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ABF8B7F-7C40-41A6-AD04-AE4916DCB43D}"/>
                </a:ext>
              </a:extLst>
            </p:cNvPr>
            <p:cNvSpPr txBox="1"/>
            <p:nvPr/>
          </p:nvSpPr>
          <p:spPr>
            <a:xfrm>
              <a:off x="4683796" y="7716542"/>
              <a:ext cx="138207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Fu</a:t>
              </a:r>
              <a:r>
                <a:rPr sz="2400" dirty="0">
                  <a:latin typeface="Calibri"/>
                  <a:cs typeface="Calibri"/>
                </a:rPr>
                <a:t>n</a:t>
              </a:r>
              <a:r>
                <a:rPr sz="2400" spc="-15" dirty="0">
                  <a:latin typeface="Calibri"/>
                  <a:cs typeface="Calibri"/>
                </a:rPr>
                <a:t>c</a:t>
              </a:r>
              <a:r>
                <a:rPr sz="2400" spc="-8" dirty="0">
                  <a:latin typeface="Calibri"/>
                  <a:cs typeface="Calibri"/>
                </a:rPr>
                <a:t>ional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5" name="Imagem 5" descr="Ícone&#10;&#10;Descrição gerada automaticamente">
              <a:extLst>
                <a:ext uri="{FF2B5EF4-FFF2-40B4-BE49-F238E27FC236}">
                  <a16:creationId xmlns:a16="http://schemas.microsoft.com/office/drawing/2014/main" id="{DC8D8600-4878-7AA3-7A7A-16766A516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10" r="2469" b="4129"/>
            <a:stretch/>
          </p:blipFill>
          <p:spPr>
            <a:xfrm>
              <a:off x="4523117" y="6041099"/>
              <a:ext cx="1695014" cy="1681647"/>
            </a:xfrm>
            <a:prstGeom prst="rect">
              <a:avLst/>
            </a:prstGeom>
          </p:spPr>
        </p:pic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EF8EB2F-C392-1553-ADFE-54C0FDE720C3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</p:spTree>
    <p:extLst>
      <p:ext uri="{BB962C8B-B14F-4D97-AF65-F5344CB8AC3E}">
        <p14:creationId xmlns:p14="http://schemas.microsoft.com/office/powerpoint/2010/main" val="31274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406377"/>
              </p:ext>
            </p:extLst>
          </p:nvPr>
        </p:nvGraphicFramePr>
        <p:xfrm>
          <a:off x="838200" y="2199047"/>
          <a:ext cx="16611600" cy="506826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PERFIL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QUEM UTILIZA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REDE DE ENSINO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SECRETÁRIO - OUTRAS REDES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- REDES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 - OUTRAS REDES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- REDES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GOE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AOE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VICE-DIRETOR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ESCOLA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ESTADUAL 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P.M  -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-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P.M. - INFORMAÇÕES EDUCACIONAIS - 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SME – PREFEITURA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 – 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–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SUPERVISÃO – OUTRAS REDES –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REDES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OUTROS ÓRGÃOS DE SUPERVISÃO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386761501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7E3DDEE-D5D5-3A4A-DECA-A1389E92A5E2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</p:spTree>
    <p:extLst>
      <p:ext uri="{BB962C8B-B14F-4D97-AF65-F5344CB8AC3E}">
        <p14:creationId xmlns:p14="http://schemas.microsoft.com/office/powerpoint/2010/main" val="36040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77393"/>
              </p:ext>
            </p:extLst>
          </p:nvPr>
        </p:nvGraphicFramePr>
        <p:xfrm>
          <a:off x="838200" y="2199047"/>
          <a:ext cx="16611600" cy="443046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PERFIL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QUEM UTILIZA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REDE DE ENSINO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DIRETOR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NIT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NRM – DIRETOR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CIE – NRM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DIRETORIA DE ENSINO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ESTADUAL 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CRH - NFP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CRH - NAP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DIRIGENTE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2417ADF-839F-2D90-4FE6-0510562570D8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</p:spTree>
    <p:extLst>
      <p:ext uri="{BB962C8B-B14F-4D97-AF65-F5344CB8AC3E}">
        <p14:creationId xmlns:p14="http://schemas.microsoft.com/office/powerpoint/2010/main" val="41502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EAA77B-7845-40EA-913F-3D02FC7DBB3F}"/>
              </a:ext>
            </a:extLst>
          </p:cNvPr>
          <p:cNvSpPr txBox="1"/>
          <p:nvPr/>
        </p:nvSpPr>
        <p:spPr>
          <a:xfrm>
            <a:off x="833438" y="1431421"/>
            <a:ext cx="16610012" cy="66171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IMPORTANTE!</a:t>
            </a:r>
          </a:p>
          <a:p>
            <a:endParaRPr lang="pt-BR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Servidor ativo no Estado e em outra rede: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Outras redes visualizam, mas somente o Estado altera.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Em caso de necessidade de alteração orientar o próprio servidor a solicitar alteração de seus dados ou contatar a Diretoria de Ensino responsável.</a:t>
            </a:r>
          </a:p>
          <a:p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Servidor Inativo no Estado e ativo em outras redes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Servidor já está cadastrado com dados pessoais durante seu exercício no Estado.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Outras redes podem alterar.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Caso o profissional atue em duas redes distintas ou em duas escolas privadas distintas, ambas as redes tem acesso de alteração das informações. Cabe as redes/escolas a articulação em caso de necessidade de ajuste/alterações em dados já cadastrados. </a:t>
            </a:r>
          </a:p>
        </p:txBody>
      </p:sp>
    </p:spTree>
    <p:extLst>
      <p:ext uri="{BB962C8B-B14F-4D97-AF65-F5344CB8AC3E}">
        <p14:creationId xmlns:p14="http://schemas.microsoft.com/office/powerpoint/2010/main" val="352317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2ED8D1-4341-459C-9EE4-007CA552F78E}"/>
              </a:ext>
            </a:extLst>
          </p:cNvPr>
          <p:cNvSpPr txBox="1"/>
          <p:nvPr/>
        </p:nvSpPr>
        <p:spPr>
          <a:xfrm>
            <a:off x="850962" y="1424690"/>
            <a:ext cx="1659248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B050"/>
                </a:solidFill>
              </a:rPr>
              <a:t>Servidor de outras redes – nunca atuou no Estado: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Servidor não possui cadastro.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Outras redes devem cadastrar.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Caso o profissional atue em duas redes distintas ou em duas escolas da mesma rede, ambas redes/escola têm acesso a alteração dos dados. Cabe as redes/escolas a articulação, caso tenha necessidade de ajustes/alteração em dados já cadastrados.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algn="ctr"/>
            <a:r>
              <a:rPr lang="pt-BR" sz="3200" b="1" dirty="0">
                <a:solidFill>
                  <a:srgbClr val="FFC000"/>
                </a:solidFill>
              </a:rPr>
              <a:t>OBSERVAÇÕES!</a:t>
            </a:r>
          </a:p>
          <a:p>
            <a:pPr algn="ctr"/>
            <a:r>
              <a:rPr lang="pt-BR" sz="3200" dirty="0"/>
              <a:t>A) - se foi informado anteriormente dados funcionais da</a:t>
            </a:r>
          </a:p>
          <a:p>
            <a:pPr algn="ctr"/>
            <a:r>
              <a:rPr lang="pt-BR" sz="3200" dirty="0"/>
              <a:t>rede estadual no sistema </a:t>
            </a:r>
            <a:r>
              <a:rPr lang="pt-BR" sz="3200" dirty="0" err="1"/>
              <a:t>GDAE</a:t>
            </a:r>
            <a:r>
              <a:rPr lang="pt-BR" sz="3200" dirty="0"/>
              <a:t>/</a:t>
            </a:r>
            <a:r>
              <a:rPr lang="pt-BR" sz="3200" dirty="0" err="1"/>
              <a:t>JCAA</a:t>
            </a:r>
            <a:r>
              <a:rPr lang="pt-BR" sz="3200" dirty="0"/>
              <a:t>, consta na SED.</a:t>
            </a:r>
          </a:p>
          <a:p>
            <a:pPr algn="ctr"/>
            <a:r>
              <a:rPr lang="pt-BR" sz="3200" dirty="0"/>
              <a:t>"Não removemos nenhuma informação.</a:t>
            </a:r>
          </a:p>
          <a:p>
            <a:pPr algn="ctr"/>
            <a:r>
              <a:rPr lang="pt-BR" sz="3200" dirty="0"/>
              <a:t>B) - O código chave será o CPF.</a:t>
            </a:r>
          </a:p>
        </p:txBody>
      </p:sp>
    </p:spTree>
    <p:extLst>
      <p:ext uri="{BB962C8B-B14F-4D97-AF65-F5344CB8AC3E}">
        <p14:creationId xmlns:p14="http://schemas.microsoft.com/office/powerpoint/2010/main" val="400363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CADASTRO 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FUNCIONAL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" b="25000"/>
          <a:stretch/>
        </p:blipFill>
        <p:spPr>
          <a:xfrm>
            <a:off x="828136" y="3005399"/>
            <a:ext cx="16495299" cy="518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en-US" sz="3200" spc="-5" dirty="0">
                <a:ea typeface="+mn-lt"/>
                <a:cs typeface="+mn-lt"/>
              </a:rPr>
              <a:t> </a:t>
            </a:r>
            <a:r>
              <a:rPr lang="en-US" sz="3200" spc="-5" dirty="0" err="1">
                <a:ea typeface="+mn-lt"/>
                <a:cs typeface="+mn-lt"/>
              </a:rPr>
              <a:t>Acesse</a:t>
            </a:r>
            <a:r>
              <a:rPr lang="en-US" sz="3200" spc="-5" dirty="0">
                <a:ea typeface="+mn-lt"/>
                <a:cs typeface="+mn-lt"/>
              </a:rPr>
              <a:t> a </a:t>
            </a:r>
            <a:r>
              <a:rPr lang="en-US" sz="3200" spc="-5" dirty="0" err="1">
                <a:ea typeface="+mn-lt"/>
                <a:cs typeface="+mn-lt"/>
              </a:rPr>
              <a:t>plataforma</a:t>
            </a:r>
            <a:r>
              <a:rPr lang="en-US" sz="3200" spc="-5" dirty="0">
                <a:ea typeface="+mn-lt"/>
                <a:cs typeface="+mn-lt"/>
              </a:rPr>
              <a:t> SED </a:t>
            </a:r>
            <a:r>
              <a:rPr lang="en-US" sz="3200" spc="-5" dirty="0" err="1">
                <a:ea typeface="+mn-lt"/>
                <a:cs typeface="+mn-lt"/>
              </a:rPr>
              <a:t>por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meio</a:t>
            </a:r>
            <a:r>
              <a:rPr lang="en-US" sz="3200" spc="-5" dirty="0">
                <a:ea typeface="+mn-lt"/>
                <a:cs typeface="+mn-lt"/>
              </a:rPr>
              <a:t> do link: </a:t>
            </a:r>
            <a:r>
              <a:rPr lang="en-US" sz="3200" spc="-5" dirty="0">
                <a:ea typeface="+mn-lt"/>
                <a:cs typeface="+mn-lt"/>
                <a:hlinkClick r:id="rId3"/>
              </a:rPr>
              <a:t>https://sed.educacao.sp.gov.br/</a:t>
            </a:r>
            <a:endParaRPr lang="en-US" b="1" dirty="0" err="1">
              <a:ea typeface="+mn-lt"/>
              <a:cs typeface="+mn-lt"/>
            </a:endParaRPr>
          </a:p>
          <a:p>
            <a:r>
              <a:rPr lang="en-US" sz="3200" spc="-5" dirty="0" err="1">
                <a:ea typeface="+mn-lt"/>
                <a:cs typeface="+mn-lt"/>
              </a:rPr>
              <a:t>Faça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seu</a:t>
            </a:r>
            <a:r>
              <a:rPr lang="en-US" sz="3200" spc="-5" dirty="0">
                <a:ea typeface="+mn-lt"/>
                <a:cs typeface="+mn-lt"/>
              </a:rPr>
              <a:t> login, que é </a:t>
            </a:r>
            <a:r>
              <a:rPr lang="en-US" sz="3200" spc="-5" dirty="0" err="1">
                <a:ea typeface="+mn-lt"/>
                <a:cs typeface="+mn-lt"/>
              </a:rPr>
              <a:t>composto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pelo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número</a:t>
            </a:r>
            <a:r>
              <a:rPr lang="en-US" sz="3200" spc="-5" dirty="0">
                <a:ea typeface="+mn-lt"/>
                <a:cs typeface="+mn-lt"/>
              </a:rPr>
              <a:t> do RG "rg000000000sp" e "</a:t>
            </a:r>
            <a:r>
              <a:rPr lang="en-US" sz="3200" spc="-5" dirty="0" err="1">
                <a:ea typeface="+mn-lt"/>
                <a:cs typeface="+mn-lt"/>
              </a:rPr>
              <a:t>senha</a:t>
            </a:r>
            <a:r>
              <a:rPr lang="en-US" sz="3200" spc="-5" dirty="0">
                <a:ea typeface="+mn-lt"/>
                <a:cs typeface="+mn-lt"/>
              </a:rPr>
              <a:t>".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11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6445AB-11D5-92A6-EAE3-A4945F5D833F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CADASTRO FUNCIONAL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149015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2 – </a:t>
            </a:r>
            <a:r>
              <a:rPr lang="en-US" sz="3200" spc="-5" dirty="0">
                <a:ea typeface="+mn-lt"/>
                <a:cs typeface="+mn-lt"/>
              </a:rPr>
              <a:t>Clique no menu </a:t>
            </a:r>
            <a:r>
              <a:rPr lang="en-US" sz="3200" spc="-5" dirty="0" err="1">
                <a:ea typeface="+mn-lt"/>
                <a:cs typeface="+mn-lt"/>
              </a:rPr>
              <a:t>Recursos</a:t>
            </a:r>
            <a:r>
              <a:rPr lang="en-US" sz="3200" spc="-5" dirty="0">
                <a:ea typeface="+mn-lt"/>
                <a:cs typeface="+mn-lt"/>
              </a:rPr>
              <a:t> Humanos &gt; </a:t>
            </a:r>
            <a:r>
              <a:rPr lang="en-US" sz="3200" spc="-5" dirty="0" err="1">
                <a:ea typeface="+mn-lt"/>
                <a:cs typeface="+mn-lt"/>
              </a:rPr>
              <a:t>Funcional</a:t>
            </a:r>
            <a:r>
              <a:rPr lang="en-US" sz="3200" spc="-5" dirty="0">
                <a:ea typeface="+mn-lt"/>
                <a:cs typeface="+mn-lt"/>
              </a:rPr>
              <a:t> – </a:t>
            </a:r>
            <a:r>
              <a:rPr lang="en-US" sz="3200" spc="-5" dirty="0" err="1">
                <a:ea typeface="+mn-lt"/>
                <a:cs typeface="+mn-lt"/>
              </a:rPr>
              <a:t>Outras</a:t>
            </a:r>
            <a:r>
              <a:rPr lang="en-US" sz="3200" spc="-5" dirty="0">
                <a:ea typeface="+mn-lt"/>
                <a:cs typeface="+mn-lt"/>
              </a:rPr>
              <a:t> Redes &gt; </a:t>
            </a:r>
            <a:r>
              <a:rPr lang="en-US" sz="3200" spc="-5" dirty="0" err="1">
                <a:ea typeface="+mn-lt"/>
                <a:cs typeface="+mn-lt"/>
              </a:rPr>
              <a:t>Cadastro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Funcional</a:t>
            </a:r>
            <a:r>
              <a:rPr lang="en-US" sz="3200" spc="-5" dirty="0">
                <a:ea typeface="+mn-lt"/>
                <a:cs typeface="+mn-lt"/>
              </a:rPr>
              <a:t> </a:t>
            </a:r>
            <a:r>
              <a:rPr lang="en-US" sz="3200" spc="-5" dirty="0" err="1">
                <a:ea typeface="+mn-lt"/>
                <a:cs typeface="+mn-lt"/>
              </a:rPr>
              <a:t>ou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digite</a:t>
            </a:r>
            <a:r>
              <a:rPr lang="en-US" sz="3200" spc="-5" dirty="0">
                <a:ea typeface="+mn-lt"/>
                <a:cs typeface="+mn-lt"/>
              </a:rPr>
              <a:t> “</a:t>
            </a:r>
            <a:r>
              <a:rPr lang="en-US" sz="3200" spc="-5" dirty="0" err="1">
                <a:ea typeface="+mn-lt"/>
                <a:cs typeface="+mn-lt"/>
              </a:rPr>
              <a:t>Cadastro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Funcional</a:t>
            </a:r>
            <a:r>
              <a:rPr lang="en-US" sz="3200" spc="-5" dirty="0">
                <a:ea typeface="+mn-lt"/>
                <a:cs typeface="+mn-lt"/>
              </a:rPr>
              <a:t>” </a:t>
            </a:r>
            <a:r>
              <a:rPr lang="en-US" sz="3200" spc="-5" dirty="0" err="1">
                <a:ea typeface="+mn-lt"/>
                <a:cs typeface="+mn-lt"/>
              </a:rPr>
              <a:t>na</a:t>
            </a:r>
            <a:r>
              <a:rPr lang="en-US" sz="3200" spc="-5" dirty="0">
                <a:ea typeface="+mn-lt"/>
                <a:cs typeface="+mn-lt"/>
              </a:rPr>
              <a:t> barra de </a:t>
            </a:r>
            <a:r>
              <a:rPr lang="en-US" sz="3200" spc="-5" dirty="0" err="1">
                <a:ea typeface="+mn-lt"/>
                <a:cs typeface="+mn-lt"/>
              </a:rPr>
              <a:t>acesso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rápido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localizada</a:t>
            </a:r>
            <a:r>
              <a:rPr lang="en-US" sz="3200" spc="-5" dirty="0">
                <a:ea typeface="+mn-lt"/>
                <a:cs typeface="+mn-lt"/>
              </a:rPr>
              <a:t> no canto superior </a:t>
            </a:r>
            <a:r>
              <a:rPr lang="en-US" sz="3200" spc="-5" dirty="0" err="1">
                <a:ea typeface="+mn-lt"/>
                <a:cs typeface="+mn-lt"/>
              </a:rPr>
              <a:t>esquerdo</a:t>
            </a:r>
            <a:r>
              <a:rPr lang="en-US" sz="3200" spc="-5" dirty="0">
                <a:ea typeface="+mn-lt"/>
                <a:cs typeface="+mn-lt"/>
              </a:rPr>
              <a:t> da </a:t>
            </a:r>
            <a:r>
              <a:rPr lang="en-US" sz="3200" spc="-5" dirty="0" err="1">
                <a:ea typeface="+mn-lt"/>
                <a:cs typeface="+mn-lt"/>
              </a:rPr>
              <a:t>tela</a:t>
            </a:r>
            <a:r>
              <a:rPr lang="en-US" sz="3200" spc="-5" dirty="0">
                <a:ea typeface="+mn-lt"/>
                <a:cs typeface="+mn-lt"/>
              </a:rPr>
              <a:t> para achar o menu </a:t>
            </a:r>
            <a:r>
              <a:rPr lang="en-US" sz="3200" spc="-5" dirty="0" err="1">
                <a:ea typeface="+mn-lt"/>
                <a:cs typeface="+mn-lt"/>
              </a:rPr>
              <a:t>rapidamente</a:t>
            </a:r>
            <a:r>
              <a:rPr lang="en-US" sz="3200" spc="-5" dirty="0">
                <a:ea typeface="+mn-lt"/>
                <a:cs typeface="+mn-lt"/>
              </a:rPr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BE920C4-1727-48F1-AA73-5B796D76E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83" y="3606341"/>
            <a:ext cx="5406680" cy="3996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59D43E2-2B10-4FD5-8C2E-DE49104DE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221" y="3606341"/>
            <a:ext cx="7412523" cy="226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064FA6E-0A6E-497F-98E0-000DD5A88811}"/>
              </a:ext>
            </a:extLst>
          </p:cNvPr>
          <p:cNvSpPr/>
          <p:nvPr/>
        </p:nvSpPr>
        <p:spPr>
          <a:xfrm>
            <a:off x="8216536" y="3791195"/>
            <a:ext cx="7281895" cy="836023"/>
          </a:xfrm>
          <a:prstGeom prst="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6FE09738-7909-40B8-B730-FB5F3559ABAF}"/>
              </a:ext>
            </a:extLst>
          </p:cNvPr>
          <p:cNvSpPr/>
          <p:nvPr/>
        </p:nvSpPr>
        <p:spPr>
          <a:xfrm>
            <a:off x="6910250" y="6740434"/>
            <a:ext cx="1476104" cy="862149"/>
          </a:xfrm>
          <a:prstGeom prst="leftArrow">
            <a:avLst/>
          </a:prstGeom>
          <a:solidFill>
            <a:srgbClr val="FFB76D"/>
          </a:solidFill>
          <a:ln>
            <a:solidFill>
              <a:srgbClr val="FFB76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Esquerda 12">
            <a:extLst>
              <a:ext uri="{FF2B5EF4-FFF2-40B4-BE49-F238E27FC236}">
                <a16:creationId xmlns:a16="http://schemas.microsoft.com/office/drawing/2014/main" id="{1362A8F3-39AC-4125-87AB-EC0B0ABEE228}"/>
              </a:ext>
            </a:extLst>
          </p:cNvPr>
          <p:cNvSpPr/>
          <p:nvPr/>
        </p:nvSpPr>
        <p:spPr>
          <a:xfrm>
            <a:off x="15822513" y="3765069"/>
            <a:ext cx="1476104" cy="862149"/>
          </a:xfrm>
          <a:prstGeom prst="leftArrow">
            <a:avLst/>
          </a:prstGeom>
          <a:solidFill>
            <a:srgbClr val="FFB76D"/>
          </a:solidFill>
          <a:ln>
            <a:solidFill>
              <a:srgbClr val="FFB76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980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CA4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D4DDFD6DD13B4683684537EA32100C" ma:contentTypeVersion="11" ma:contentTypeDescription="Crie um novo documento." ma:contentTypeScope="" ma:versionID="a4de643cca637aed638fc6519fb6dfdd">
  <xsd:schema xmlns:xsd="http://www.w3.org/2001/XMLSchema" xmlns:xs="http://www.w3.org/2001/XMLSchema" xmlns:p="http://schemas.microsoft.com/office/2006/metadata/properties" xmlns:ns3="4a5af493-316b-4207-bf46-dae07e12f1b8" xmlns:ns4="01f51b7a-c14d-41ad-95f2-968398e92da9" targetNamespace="http://schemas.microsoft.com/office/2006/metadata/properties" ma:root="true" ma:fieldsID="8a9a3d16eb941e27e7aefb743f00e705" ns3:_="" ns4:_="">
    <xsd:import namespace="4a5af493-316b-4207-bf46-dae07e12f1b8"/>
    <xsd:import namespace="01f51b7a-c14d-41ad-95f2-968398e92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f493-316b-4207-bf46-dae07e12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51b7a-c14d-41ad-95f2-968398e9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DCF120-F547-43E3-8B39-F74C473FACF9}">
  <ds:schemaRefs>
    <ds:schemaRef ds:uri="01f51b7a-c14d-41ad-95f2-968398e92da9"/>
    <ds:schemaRef ds:uri="4a5af493-316b-4207-bf46-dae07e12f1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E22951-A06B-4A6A-BD8E-9A9CFA769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2C6A11-5881-4D9D-8F15-D508ED68BCB8}">
  <ds:schemaRefs>
    <ds:schemaRef ds:uri="01f51b7a-c14d-41ad-95f2-968398e92da9"/>
    <ds:schemaRef ds:uri="4a5af493-316b-4207-bf46-dae07e12f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923</Words>
  <Application>Microsoft Office PowerPoint</Application>
  <PresentationFormat>Personalizar</PresentationFormat>
  <Paragraphs>163</Paragraphs>
  <Slides>16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Calibri</vt:lpstr>
      <vt:lpstr>Arial Black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 Amarelo Humano Ilustração Relatório de Livro Em Branco Educação Apresentação</dc:title>
  <dc:creator>Thiago Borges Da Silva</dc:creator>
  <cp:lastModifiedBy>Ian Silva Correia</cp:lastModifiedBy>
  <cp:revision>556</cp:revision>
  <dcterms:created xsi:type="dcterms:W3CDTF">2006-08-16T00:00:00Z</dcterms:created>
  <dcterms:modified xsi:type="dcterms:W3CDTF">2024-03-25T18:33:59Z</dcterms:modified>
  <dc:identifier>DAE2px1mwgQ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0x0101001DD4DDFD6DD13B4683684537EA32100C</vt:lpwstr>
  </property>
</Properties>
</file>