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303" r:id="rId4"/>
    <p:sldId id="257" r:id="rId5"/>
    <p:sldId id="258" r:id="rId6"/>
    <p:sldId id="259" r:id="rId7"/>
    <p:sldId id="260" r:id="rId8"/>
    <p:sldId id="262" r:id="rId9"/>
    <p:sldId id="270" r:id="rId10"/>
    <p:sldId id="271" r:id="rId11"/>
    <p:sldId id="272" r:id="rId12"/>
    <p:sldId id="273" r:id="rId13"/>
    <p:sldId id="274" r:id="rId14"/>
    <p:sldId id="277" r:id="rId15"/>
    <p:sldId id="275" r:id="rId16"/>
    <p:sldId id="276"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261" r:id="rId42"/>
    <p:sldId id="263" r:id="rId43"/>
    <p:sldId id="264" r:id="rId44"/>
    <p:sldId id="265" r:id="rId45"/>
    <p:sldId id="266" r:id="rId46"/>
    <p:sldId id="267" r:id="rId47"/>
    <p:sldId id="268" r:id="rId48"/>
    <p:sldId id="304" r:id="rId49"/>
    <p:sldId id="269" r:id="rId50"/>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EA810E-1B6C-44D6-AC59-D01AA2F4AAD0}" v="29" dt="2024-02-20T13:49:57.999"/>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rela De Oliveira Roman" userId="8a30bbe8-ab37-4b38-b2de-f2ff0d76a916" providerId="ADAL" clId="{3FEA810E-1B6C-44D6-AC59-D01AA2F4AAD0}"/>
    <pc:docChg chg="undo custSel addSld delSld modSld">
      <pc:chgData name="Mirela De Oliveira Roman" userId="8a30bbe8-ab37-4b38-b2de-f2ff0d76a916" providerId="ADAL" clId="{3FEA810E-1B6C-44D6-AC59-D01AA2F4AAD0}" dt="2024-02-20T14:08:08.471" v="1170" actId="47"/>
      <pc:docMkLst>
        <pc:docMk/>
      </pc:docMkLst>
      <pc:sldChg chg="modSp add mod">
        <pc:chgData name="Mirela De Oliveira Roman" userId="8a30bbe8-ab37-4b38-b2de-f2ff0d76a916" providerId="ADAL" clId="{3FEA810E-1B6C-44D6-AC59-D01AA2F4AAD0}" dt="2024-02-20T13:51:15.714" v="1073" actId="20577"/>
        <pc:sldMkLst>
          <pc:docMk/>
          <pc:sldMk cId="1713970630" sldId="279"/>
        </pc:sldMkLst>
        <pc:spChg chg="mod">
          <ac:chgData name="Mirela De Oliveira Roman" userId="8a30bbe8-ab37-4b38-b2de-f2ff0d76a916" providerId="ADAL" clId="{3FEA810E-1B6C-44D6-AC59-D01AA2F4AAD0}" dt="2024-02-19T19:04:31.360" v="9"/>
          <ac:spMkLst>
            <pc:docMk/>
            <pc:sldMk cId="1713970630" sldId="279"/>
            <ac:spMk id="2" creationId="{BFE400F7-2C42-E13E-807C-197E5E6D23EE}"/>
          </ac:spMkLst>
        </pc:spChg>
        <pc:spChg chg="mod">
          <ac:chgData name="Mirela De Oliveira Roman" userId="8a30bbe8-ab37-4b38-b2de-f2ff0d76a916" providerId="ADAL" clId="{3FEA810E-1B6C-44D6-AC59-D01AA2F4AAD0}" dt="2024-02-20T13:51:15.714" v="1073" actId="20577"/>
          <ac:spMkLst>
            <pc:docMk/>
            <pc:sldMk cId="1713970630" sldId="279"/>
            <ac:spMk id="3" creationId="{D678F817-96AC-BE5F-AF0D-25199D2AD7F0}"/>
          </ac:spMkLst>
        </pc:spChg>
      </pc:sldChg>
      <pc:sldChg chg="modSp add mod">
        <pc:chgData name="Mirela De Oliveira Roman" userId="8a30bbe8-ab37-4b38-b2de-f2ff0d76a916" providerId="ADAL" clId="{3FEA810E-1B6C-44D6-AC59-D01AA2F4AAD0}" dt="2024-02-20T13:51:49.366" v="1076" actId="113"/>
        <pc:sldMkLst>
          <pc:docMk/>
          <pc:sldMk cId="3298148159" sldId="280"/>
        </pc:sldMkLst>
        <pc:spChg chg="mod">
          <ac:chgData name="Mirela De Oliveira Roman" userId="8a30bbe8-ab37-4b38-b2de-f2ff0d76a916" providerId="ADAL" clId="{3FEA810E-1B6C-44D6-AC59-D01AA2F4AAD0}" dt="2024-02-20T13:51:49.366" v="1076" actId="113"/>
          <ac:spMkLst>
            <pc:docMk/>
            <pc:sldMk cId="3298148159" sldId="280"/>
            <ac:spMk id="3" creationId="{D678F817-96AC-BE5F-AF0D-25199D2AD7F0}"/>
          </ac:spMkLst>
        </pc:spChg>
      </pc:sldChg>
      <pc:sldChg chg="modSp add mod">
        <pc:chgData name="Mirela De Oliveira Roman" userId="8a30bbe8-ab37-4b38-b2de-f2ff0d76a916" providerId="ADAL" clId="{3FEA810E-1B6C-44D6-AC59-D01AA2F4AAD0}" dt="2024-02-20T13:52:55.566" v="1087" actId="113"/>
        <pc:sldMkLst>
          <pc:docMk/>
          <pc:sldMk cId="1632898398" sldId="281"/>
        </pc:sldMkLst>
        <pc:spChg chg="mod">
          <ac:chgData name="Mirela De Oliveira Roman" userId="8a30bbe8-ab37-4b38-b2de-f2ff0d76a916" providerId="ADAL" clId="{3FEA810E-1B6C-44D6-AC59-D01AA2F4AAD0}" dt="2024-02-20T13:52:55.566" v="1087" actId="113"/>
          <ac:spMkLst>
            <pc:docMk/>
            <pc:sldMk cId="1632898398" sldId="281"/>
            <ac:spMk id="3" creationId="{D678F817-96AC-BE5F-AF0D-25199D2AD7F0}"/>
          </ac:spMkLst>
        </pc:spChg>
      </pc:sldChg>
      <pc:sldChg chg="modSp add mod">
        <pc:chgData name="Mirela De Oliveira Roman" userId="8a30bbe8-ab37-4b38-b2de-f2ff0d76a916" providerId="ADAL" clId="{3FEA810E-1B6C-44D6-AC59-D01AA2F4AAD0}" dt="2024-02-20T13:53:22.333" v="1091" actId="113"/>
        <pc:sldMkLst>
          <pc:docMk/>
          <pc:sldMk cId="1617626263" sldId="282"/>
        </pc:sldMkLst>
        <pc:spChg chg="mod">
          <ac:chgData name="Mirela De Oliveira Roman" userId="8a30bbe8-ab37-4b38-b2de-f2ff0d76a916" providerId="ADAL" clId="{3FEA810E-1B6C-44D6-AC59-D01AA2F4AAD0}" dt="2024-02-20T13:53:22.333" v="1091" actId="113"/>
          <ac:spMkLst>
            <pc:docMk/>
            <pc:sldMk cId="1617626263" sldId="282"/>
            <ac:spMk id="3" creationId="{D678F817-96AC-BE5F-AF0D-25199D2AD7F0}"/>
          </ac:spMkLst>
        </pc:spChg>
      </pc:sldChg>
      <pc:sldChg chg="modSp add mod">
        <pc:chgData name="Mirela De Oliveira Roman" userId="8a30bbe8-ab37-4b38-b2de-f2ff0d76a916" providerId="ADAL" clId="{3FEA810E-1B6C-44D6-AC59-D01AA2F4AAD0}" dt="2024-02-20T13:53:47.682" v="1094" actId="113"/>
        <pc:sldMkLst>
          <pc:docMk/>
          <pc:sldMk cId="15610096" sldId="283"/>
        </pc:sldMkLst>
        <pc:spChg chg="mod">
          <ac:chgData name="Mirela De Oliveira Roman" userId="8a30bbe8-ab37-4b38-b2de-f2ff0d76a916" providerId="ADAL" clId="{3FEA810E-1B6C-44D6-AC59-D01AA2F4AAD0}" dt="2024-02-20T13:53:47.682" v="1094" actId="113"/>
          <ac:spMkLst>
            <pc:docMk/>
            <pc:sldMk cId="15610096" sldId="283"/>
            <ac:spMk id="3" creationId="{D678F817-96AC-BE5F-AF0D-25199D2AD7F0}"/>
          </ac:spMkLst>
        </pc:spChg>
      </pc:sldChg>
      <pc:sldChg chg="modSp add mod">
        <pc:chgData name="Mirela De Oliveira Roman" userId="8a30bbe8-ab37-4b38-b2de-f2ff0d76a916" providerId="ADAL" clId="{3FEA810E-1B6C-44D6-AC59-D01AA2F4AAD0}" dt="2024-02-20T13:54:44.743" v="1100" actId="113"/>
        <pc:sldMkLst>
          <pc:docMk/>
          <pc:sldMk cId="393664396" sldId="284"/>
        </pc:sldMkLst>
        <pc:spChg chg="mod">
          <ac:chgData name="Mirela De Oliveira Roman" userId="8a30bbe8-ab37-4b38-b2de-f2ff0d76a916" providerId="ADAL" clId="{3FEA810E-1B6C-44D6-AC59-D01AA2F4AAD0}" dt="2024-02-20T13:54:44.743" v="1100" actId="113"/>
          <ac:spMkLst>
            <pc:docMk/>
            <pc:sldMk cId="393664396" sldId="284"/>
            <ac:spMk id="3" creationId="{D678F817-96AC-BE5F-AF0D-25199D2AD7F0}"/>
          </ac:spMkLst>
        </pc:spChg>
      </pc:sldChg>
      <pc:sldChg chg="modSp add mod">
        <pc:chgData name="Mirela De Oliveira Roman" userId="8a30bbe8-ab37-4b38-b2de-f2ff0d76a916" providerId="ADAL" clId="{3FEA810E-1B6C-44D6-AC59-D01AA2F4AAD0}" dt="2024-02-20T13:55:07.654" v="1104" actId="113"/>
        <pc:sldMkLst>
          <pc:docMk/>
          <pc:sldMk cId="3522821279" sldId="285"/>
        </pc:sldMkLst>
        <pc:spChg chg="mod">
          <ac:chgData name="Mirela De Oliveira Roman" userId="8a30bbe8-ab37-4b38-b2de-f2ff0d76a916" providerId="ADAL" clId="{3FEA810E-1B6C-44D6-AC59-D01AA2F4AAD0}" dt="2024-02-20T13:55:07.654" v="1104" actId="113"/>
          <ac:spMkLst>
            <pc:docMk/>
            <pc:sldMk cId="3522821279" sldId="285"/>
            <ac:spMk id="3" creationId="{D678F817-96AC-BE5F-AF0D-25199D2AD7F0}"/>
          </ac:spMkLst>
        </pc:spChg>
      </pc:sldChg>
      <pc:sldChg chg="modSp add mod">
        <pc:chgData name="Mirela De Oliveira Roman" userId="8a30bbe8-ab37-4b38-b2de-f2ff0d76a916" providerId="ADAL" clId="{3FEA810E-1B6C-44D6-AC59-D01AA2F4AAD0}" dt="2024-02-20T13:55:26.455" v="1107" actId="113"/>
        <pc:sldMkLst>
          <pc:docMk/>
          <pc:sldMk cId="1113125992" sldId="286"/>
        </pc:sldMkLst>
        <pc:spChg chg="mod">
          <ac:chgData name="Mirela De Oliveira Roman" userId="8a30bbe8-ab37-4b38-b2de-f2ff0d76a916" providerId="ADAL" clId="{3FEA810E-1B6C-44D6-AC59-D01AA2F4AAD0}" dt="2024-02-20T13:55:26.455" v="1107" actId="113"/>
          <ac:spMkLst>
            <pc:docMk/>
            <pc:sldMk cId="1113125992" sldId="286"/>
            <ac:spMk id="3" creationId="{D678F817-96AC-BE5F-AF0D-25199D2AD7F0}"/>
          </ac:spMkLst>
        </pc:spChg>
      </pc:sldChg>
      <pc:sldChg chg="modSp add mod">
        <pc:chgData name="Mirela De Oliveira Roman" userId="8a30bbe8-ab37-4b38-b2de-f2ff0d76a916" providerId="ADAL" clId="{3FEA810E-1B6C-44D6-AC59-D01AA2F4AAD0}" dt="2024-02-20T13:55:49.680" v="1110" actId="113"/>
        <pc:sldMkLst>
          <pc:docMk/>
          <pc:sldMk cId="3407994557" sldId="287"/>
        </pc:sldMkLst>
        <pc:spChg chg="mod">
          <ac:chgData name="Mirela De Oliveira Roman" userId="8a30bbe8-ab37-4b38-b2de-f2ff0d76a916" providerId="ADAL" clId="{3FEA810E-1B6C-44D6-AC59-D01AA2F4AAD0}" dt="2024-02-20T13:55:49.680" v="1110" actId="113"/>
          <ac:spMkLst>
            <pc:docMk/>
            <pc:sldMk cId="3407994557" sldId="287"/>
            <ac:spMk id="3" creationId="{D678F817-96AC-BE5F-AF0D-25199D2AD7F0}"/>
          </ac:spMkLst>
        </pc:spChg>
      </pc:sldChg>
      <pc:sldChg chg="modSp add mod">
        <pc:chgData name="Mirela De Oliveira Roman" userId="8a30bbe8-ab37-4b38-b2de-f2ff0d76a916" providerId="ADAL" clId="{3FEA810E-1B6C-44D6-AC59-D01AA2F4AAD0}" dt="2024-02-20T13:56:12.894" v="1113" actId="113"/>
        <pc:sldMkLst>
          <pc:docMk/>
          <pc:sldMk cId="3400415481" sldId="288"/>
        </pc:sldMkLst>
        <pc:spChg chg="mod">
          <ac:chgData name="Mirela De Oliveira Roman" userId="8a30bbe8-ab37-4b38-b2de-f2ff0d76a916" providerId="ADAL" clId="{3FEA810E-1B6C-44D6-AC59-D01AA2F4AAD0}" dt="2024-02-20T13:56:12.894" v="1113" actId="113"/>
          <ac:spMkLst>
            <pc:docMk/>
            <pc:sldMk cId="3400415481" sldId="288"/>
            <ac:spMk id="3" creationId="{D678F817-96AC-BE5F-AF0D-25199D2AD7F0}"/>
          </ac:spMkLst>
        </pc:spChg>
      </pc:sldChg>
      <pc:sldChg chg="modSp add mod">
        <pc:chgData name="Mirela De Oliveira Roman" userId="8a30bbe8-ab37-4b38-b2de-f2ff0d76a916" providerId="ADAL" clId="{3FEA810E-1B6C-44D6-AC59-D01AA2F4AAD0}" dt="2024-02-20T13:56:45.144" v="1117" actId="113"/>
        <pc:sldMkLst>
          <pc:docMk/>
          <pc:sldMk cId="3368368812" sldId="289"/>
        </pc:sldMkLst>
        <pc:spChg chg="mod">
          <ac:chgData name="Mirela De Oliveira Roman" userId="8a30bbe8-ab37-4b38-b2de-f2ff0d76a916" providerId="ADAL" clId="{3FEA810E-1B6C-44D6-AC59-D01AA2F4AAD0}" dt="2024-02-20T13:56:45.144" v="1117" actId="113"/>
          <ac:spMkLst>
            <pc:docMk/>
            <pc:sldMk cId="3368368812" sldId="289"/>
            <ac:spMk id="3" creationId="{D678F817-96AC-BE5F-AF0D-25199D2AD7F0}"/>
          </ac:spMkLst>
        </pc:spChg>
      </pc:sldChg>
      <pc:sldChg chg="modSp add mod">
        <pc:chgData name="Mirela De Oliveira Roman" userId="8a30bbe8-ab37-4b38-b2de-f2ff0d76a916" providerId="ADAL" clId="{3FEA810E-1B6C-44D6-AC59-D01AA2F4AAD0}" dt="2024-02-20T13:57:22.759" v="1124" actId="113"/>
        <pc:sldMkLst>
          <pc:docMk/>
          <pc:sldMk cId="2944187334" sldId="290"/>
        </pc:sldMkLst>
        <pc:spChg chg="mod">
          <ac:chgData name="Mirela De Oliveira Roman" userId="8a30bbe8-ab37-4b38-b2de-f2ff0d76a916" providerId="ADAL" clId="{3FEA810E-1B6C-44D6-AC59-D01AA2F4AAD0}" dt="2024-02-20T13:57:22.759" v="1124" actId="113"/>
          <ac:spMkLst>
            <pc:docMk/>
            <pc:sldMk cId="2944187334" sldId="290"/>
            <ac:spMk id="3" creationId="{D678F817-96AC-BE5F-AF0D-25199D2AD7F0}"/>
          </ac:spMkLst>
        </pc:spChg>
      </pc:sldChg>
      <pc:sldChg chg="modSp add mod">
        <pc:chgData name="Mirela De Oliveira Roman" userId="8a30bbe8-ab37-4b38-b2de-f2ff0d76a916" providerId="ADAL" clId="{3FEA810E-1B6C-44D6-AC59-D01AA2F4AAD0}" dt="2024-02-20T13:58:15.174" v="1132" actId="113"/>
        <pc:sldMkLst>
          <pc:docMk/>
          <pc:sldMk cId="1581973901" sldId="291"/>
        </pc:sldMkLst>
        <pc:spChg chg="mod">
          <ac:chgData name="Mirela De Oliveira Roman" userId="8a30bbe8-ab37-4b38-b2de-f2ff0d76a916" providerId="ADAL" clId="{3FEA810E-1B6C-44D6-AC59-D01AA2F4AAD0}" dt="2024-02-20T13:58:15.174" v="1132" actId="113"/>
          <ac:spMkLst>
            <pc:docMk/>
            <pc:sldMk cId="1581973901" sldId="291"/>
            <ac:spMk id="3" creationId="{D678F817-96AC-BE5F-AF0D-25199D2AD7F0}"/>
          </ac:spMkLst>
        </pc:spChg>
      </pc:sldChg>
      <pc:sldChg chg="modSp add mod">
        <pc:chgData name="Mirela De Oliveira Roman" userId="8a30bbe8-ab37-4b38-b2de-f2ff0d76a916" providerId="ADAL" clId="{3FEA810E-1B6C-44D6-AC59-D01AA2F4AAD0}" dt="2024-02-20T13:58:33.551" v="1134" actId="113"/>
        <pc:sldMkLst>
          <pc:docMk/>
          <pc:sldMk cId="4269722852" sldId="292"/>
        </pc:sldMkLst>
        <pc:spChg chg="mod">
          <ac:chgData name="Mirela De Oliveira Roman" userId="8a30bbe8-ab37-4b38-b2de-f2ff0d76a916" providerId="ADAL" clId="{3FEA810E-1B6C-44D6-AC59-D01AA2F4AAD0}" dt="2024-02-20T13:58:33.551" v="1134" actId="113"/>
          <ac:spMkLst>
            <pc:docMk/>
            <pc:sldMk cId="4269722852" sldId="292"/>
            <ac:spMk id="3" creationId="{D678F817-96AC-BE5F-AF0D-25199D2AD7F0}"/>
          </ac:spMkLst>
        </pc:spChg>
      </pc:sldChg>
      <pc:sldChg chg="modSp add mod">
        <pc:chgData name="Mirela De Oliveira Roman" userId="8a30bbe8-ab37-4b38-b2de-f2ff0d76a916" providerId="ADAL" clId="{3FEA810E-1B6C-44D6-AC59-D01AA2F4AAD0}" dt="2024-02-20T13:59:52.784" v="1145" actId="27636"/>
        <pc:sldMkLst>
          <pc:docMk/>
          <pc:sldMk cId="3104065060" sldId="293"/>
        </pc:sldMkLst>
        <pc:spChg chg="mod">
          <ac:chgData name="Mirela De Oliveira Roman" userId="8a30bbe8-ab37-4b38-b2de-f2ff0d76a916" providerId="ADAL" clId="{3FEA810E-1B6C-44D6-AC59-D01AA2F4AAD0}" dt="2024-02-20T13:59:52.784" v="1145" actId="27636"/>
          <ac:spMkLst>
            <pc:docMk/>
            <pc:sldMk cId="3104065060" sldId="293"/>
            <ac:spMk id="3" creationId="{D678F817-96AC-BE5F-AF0D-25199D2AD7F0}"/>
          </ac:spMkLst>
        </pc:spChg>
      </pc:sldChg>
      <pc:sldChg chg="modSp add mod">
        <pc:chgData name="Mirela De Oliveira Roman" userId="8a30bbe8-ab37-4b38-b2de-f2ff0d76a916" providerId="ADAL" clId="{3FEA810E-1B6C-44D6-AC59-D01AA2F4AAD0}" dt="2024-02-20T14:00:22.039" v="1148" actId="113"/>
        <pc:sldMkLst>
          <pc:docMk/>
          <pc:sldMk cId="2402684879" sldId="294"/>
        </pc:sldMkLst>
        <pc:spChg chg="mod">
          <ac:chgData name="Mirela De Oliveira Roman" userId="8a30bbe8-ab37-4b38-b2de-f2ff0d76a916" providerId="ADAL" clId="{3FEA810E-1B6C-44D6-AC59-D01AA2F4AAD0}" dt="2024-02-20T14:00:22.039" v="1148" actId="113"/>
          <ac:spMkLst>
            <pc:docMk/>
            <pc:sldMk cId="2402684879" sldId="294"/>
            <ac:spMk id="3" creationId="{D678F817-96AC-BE5F-AF0D-25199D2AD7F0}"/>
          </ac:spMkLst>
        </pc:spChg>
      </pc:sldChg>
      <pc:sldChg chg="modSp add mod">
        <pc:chgData name="Mirela De Oliveira Roman" userId="8a30bbe8-ab37-4b38-b2de-f2ff0d76a916" providerId="ADAL" clId="{3FEA810E-1B6C-44D6-AC59-D01AA2F4AAD0}" dt="2024-02-20T14:00:52.369" v="1153" actId="113"/>
        <pc:sldMkLst>
          <pc:docMk/>
          <pc:sldMk cId="117109678" sldId="295"/>
        </pc:sldMkLst>
        <pc:spChg chg="mod">
          <ac:chgData name="Mirela De Oliveira Roman" userId="8a30bbe8-ab37-4b38-b2de-f2ff0d76a916" providerId="ADAL" clId="{3FEA810E-1B6C-44D6-AC59-D01AA2F4AAD0}" dt="2024-02-20T14:00:52.369" v="1153" actId="113"/>
          <ac:spMkLst>
            <pc:docMk/>
            <pc:sldMk cId="117109678" sldId="295"/>
            <ac:spMk id="3" creationId="{D678F817-96AC-BE5F-AF0D-25199D2AD7F0}"/>
          </ac:spMkLst>
        </pc:spChg>
      </pc:sldChg>
      <pc:sldChg chg="modSp add mod">
        <pc:chgData name="Mirela De Oliveira Roman" userId="8a30bbe8-ab37-4b38-b2de-f2ff0d76a916" providerId="ADAL" clId="{3FEA810E-1B6C-44D6-AC59-D01AA2F4AAD0}" dt="2024-02-20T14:01:33.392" v="1158" actId="113"/>
        <pc:sldMkLst>
          <pc:docMk/>
          <pc:sldMk cId="1503902704" sldId="296"/>
        </pc:sldMkLst>
        <pc:spChg chg="mod">
          <ac:chgData name="Mirela De Oliveira Roman" userId="8a30bbe8-ab37-4b38-b2de-f2ff0d76a916" providerId="ADAL" clId="{3FEA810E-1B6C-44D6-AC59-D01AA2F4AAD0}" dt="2024-02-20T14:01:33.392" v="1158" actId="113"/>
          <ac:spMkLst>
            <pc:docMk/>
            <pc:sldMk cId="1503902704" sldId="296"/>
            <ac:spMk id="3" creationId="{D678F817-96AC-BE5F-AF0D-25199D2AD7F0}"/>
          </ac:spMkLst>
        </pc:spChg>
      </pc:sldChg>
      <pc:sldChg chg="modSp add mod">
        <pc:chgData name="Mirela De Oliveira Roman" userId="8a30bbe8-ab37-4b38-b2de-f2ff0d76a916" providerId="ADAL" clId="{3FEA810E-1B6C-44D6-AC59-D01AA2F4AAD0}" dt="2024-02-20T14:02:05.227" v="1163" actId="113"/>
        <pc:sldMkLst>
          <pc:docMk/>
          <pc:sldMk cId="835826558" sldId="297"/>
        </pc:sldMkLst>
        <pc:spChg chg="mod">
          <ac:chgData name="Mirela De Oliveira Roman" userId="8a30bbe8-ab37-4b38-b2de-f2ff0d76a916" providerId="ADAL" clId="{3FEA810E-1B6C-44D6-AC59-D01AA2F4AAD0}" dt="2024-02-20T14:02:05.227" v="1163" actId="113"/>
          <ac:spMkLst>
            <pc:docMk/>
            <pc:sldMk cId="835826558" sldId="297"/>
            <ac:spMk id="3" creationId="{D678F817-96AC-BE5F-AF0D-25199D2AD7F0}"/>
          </ac:spMkLst>
        </pc:spChg>
      </pc:sldChg>
      <pc:sldChg chg="modSp add mod">
        <pc:chgData name="Mirela De Oliveira Roman" userId="8a30bbe8-ab37-4b38-b2de-f2ff0d76a916" providerId="ADAL" clId="{3FEA810E-1B6C-44D6-AC59-D01AA2F4AAD0}" dt="2024-02-20T14:02:39.088" v="1168" actId="113"/>
        <pc:sldMkLst>
          <pc:docMk/>
          <pc:sldMk cId="723898316" sldId="298"/>
        </pc:sldMkLst>
        <pc:spChg chg="mod">
          <ac:chgData name="Mirela De Oliveira Roman" userId="8a30bbe8-ab37-4b38-b2de-f2ff0d76a916" providerId="ADAL" clId="{3FEA810E-1B6C-44D6-AC59-D01AA2F4AAD0}" dt="2024-02-20T14:02:39.088" v="1168" actId="113"/>
          <ac:spMkLst>
            <pc:docMk/>
            <pc:sldMk cId="723898316" sldId="298"/>
            <ac:spMk id="3" creationId="{D678F817-96AC-BE5F-AF0D-25199D2AD7F0}"/>
          </ac:spMkLst>
        </pc:spChg>
      </pc:sldChg>
      <pc:sldChg chg="addSp modSp add mod">
        <pc:chgData name="Mirela De Oliveira Roman" userId="8a30bbe8-ab37-4b38-b2de-f2ff0d76a916" providerId="ADAL" clId="{3FEA810E-1B6C-44D6-AC59-D01AA2F4AAD0}" dt="2024-02-19T19:30:35.178" v="663" actId="20577"/>
        <pc:sldMkLst>
          <pc:docMk/>
          <pc:sldMk cId="3861782963" sldId="299"/>
        </pc:sldMkLst>
        <pc:spChg chg="mod">
          <ac:chgData name="Mirela De Oliveira Roman" userId="8a30bbe8-ab37-4b38-b2de-f2ff0d76a916" providerId="ADAL" clId="{3FEA810E-1B6C-44D6-AC59-D01AA2F4AAD0}" dt="2024-02-19T19:24:56.697" v="272" actId="20577"/>
          <ac:spMkLst>
            <pc:docMk/>
            <pc:sldMk cId="3861782963" sldId="299"/>
            <ac:spMk id="3" creationId="{D678F817-96AC-BE5F-AF0D-25199D2AD7F0}"/>
          </ac:spMkLst>
        </pc:spChg>
        <pc:graphicFrameChg chg="add mod modGraphic">
          <ac:chgData name="Mirela De Oliveira Roman" userId="8a30bbe8-ab37-4b38-b2de-f2ff0d76a916" providerId="ADAL" clId="{3FEA810E-1B6C-44D6-AC59-D01AA2F4AAD0}" dt="2024-02-19T19:30:35.178" v="663" actId="20577"/>
          <ac:graphicFrameMkLst>
            <pc:docMk/>
            <pc:sldMk cId="3861782963" sldId="299"/>
            <ac:graphicFrameMk id="4" creationId="{653CF641-D89F-F87F-7E9E-7977A4866A70}"/>
          </ac:graphicFrameMkLst>
        </pc:graphicFrameChg>
      </pc:sldChg>
      <pc:sldChg chg="delSp modSp add mod">
        <pc:chgData name="Mirela De Oliveira Roman" userId="8a30bbe8-ab37-4b38-b2de-f2ff0d76a916" providerId="ADAL" clId="{3FEA810E-1B6C-44D6-AC59-D01AA2F4AAD0}" dt="2024-02-19T19:39:57.047" v="819" actId="113"/>
        <pc:sldMkLst>
          <pc:docMk/>
          <pc:sldMk cId="3263183878" sldId="300"/>
        </pc:sldMkLst>
        <pc:spChg chg="mod">
          <ac:chgData name="Mirela De Oliveira Roman" userId="8a30bbe8-ab37-4b38-b2de-f2ff0d76a916" providerId="ADAL" clId="{3FEA810E-1B6C-44D6-AC59-D01AA2F4AAD0}" dt="2024-02-19T19:39:57.047" v="819" actId="113"/>
          <ac:spMkLst>
            <pc:docMk/>
            <pc:sldMk cId="3263183878" sldId="300"/>
            <ac:spMk id="3" creationId="{D678F817-96AC-BE5F-AF0D-25199D2AD7F0}"/>
          </ac:spMkLst>
        </pc:spChg>
        <pc:graphicFrameChg chg="del">
          <ac:chgData name="Mirela De Oliveira Roman" userId="8a30bbe8-ab37-4b38-b2de-f2ff0d76a916" providerId="ADAL" clId="{3FEA810E-1B6C-44D6-AC59-D01AA2F4AAD0}" dt="2024-02-19T19:30:55.013" v="665" actId="478"/>
          <ac:graphicFrameMkLst>
            <pc:docMk/>
            <pc:sldMk cId="3263183878" sldId="300"/>
            <ac:graphicFrameMk id="4" creationId="{653CF641-D89F-F87F-7E9E-7977A4866A70}"/>
          </ac:graphicFrameMkLst>
        </pc:graphicFrameChg>
      </pc:sldChg>
      <pc:sldChg chg="modSp add mod">
        <pc:chgData name="Mirela De Oliveira Roman" userId="8a30bbe8-ab37-4b38-b2de-f2ff0d76a916" providerId="ADAL" clId="{3FEA810E-1B6C-44D6-AC59-D01AA2F4AAD0}" dt="2024-02-19T19:39:53.357" v="818" actId="113"/>
        <pc:sldMkLst>
          <pc:docMk/>
          <pc:sldMk cId="2527854310" sldId="301"/>
        </pc:sldMkLst>
        <pc:spChg chg="mod">
          <ac:chgData name="Mirela De Oliveira Roman" userId="8a30bbe8-ab37-4b38-b2de-f2ff0d76a916" providerId="ADAL" clId="{3FEA810E-1B6C-44D6-AC59-D01AA2F4AAD0}" dt="2024-02-19T19:39:53.357" v="818" actId="113"/>
          <ac:spMkLst>
            <pc:docMk/>
            <pc:sldMk cId="2527854310" sldId="301"/>
            <ac:spMk id="3" creationId="{D678F817-96AC-BE5F-AF0D-25199D2AD7F0}"/>
          </ac:spMkLst>
        </pc:spChg>
      </pc:sldChg>
      <pc:sldChg chg="modSp add mod">
        <pc:chgData name="Mirela De Oliveira Roman" userId="8a30bbe8-ab37-4b38-b2de-f2ff0d76a916" providerId="ADAL" clId="{3FEA810E-1B6C-44D6-AC59-D01AA2F4AAD0}" dt="2024-02-19T19:40:04.928" v="820" actId="113"/>
        <pc:sldMkLst>
          <pc:docMk/>
          <pc:sldMk cId="441366047" sldId="302"/>
        </pc:sldMkLst>
        <pc:spChg chg="mod">
          <ac:chgData name="Mirela De Oliveira Roman" userId="8a30bbe8-ab37-4b38-b2de-f2ff0d76a916" providerId="ADAL" clId="{3FEA810E-1B6C-44D6-AC59-D01AA2F4AAD0}" dt="2024-02-19T19:40:04.928" v="820" actId="113"/>
          <ac:spMkLst>
            <pc:docMk/>
            <pc:sldMk cId="441366047" sldId="302"/>
            <ac:spMk id="3" creationId="{D678F817-96AC-BE5F-AF0D-25199D2AD7F0}"/>
          </ac:spMkLst>
        </pc:spChg>
      </pc:sldChg>
      <pc:sldChg chg="addSp delSp modSp new mod modAnim">
        <pc:chgData name="Mirela De Oliveira Roman" userId="8a30bbe8-ab37-4b38-b2de-f2ff0d76a916" providerId="ADAL" clId="{3FEA810E-1B6C-44D6-AC59-D01AA2F4AAD0}" dt="2024-02-20T13:49:06.324" v="929" actId="20577"/>
        <pc:sldMkLst>
          <pc:docMk/>
          <pc:sldMk cId="2204824238" sldId="303"/>
        </pc:sldMkLst>
        <pc:spChg chg="mod">
          <ac:chgData name="Mirela De Oliveira Roman" userId="8a30bbe8-ab37-4b38-b2de-f2ff0d76a916" providerId="ADAL" clId="{3FEA810E-1B6C-44D6-AC59-D01AA2F4AAD0}" dt="2024-02-20T13:49:06.324" v="929" actId="20577"/>
          <ac:spMkLst>
            <pc:docMk/>
            <pc:sldMk cId="2204824238" sldId="303"/>
            <ac:spMk id="2" creationId="{CD0C4021-8D1E-00CD-0477-31C32995C57E}"/>
          </ac:spMkLst>
        </pc:spChg>
        <pc:spChg chg="add del mod">
          <ac:chgData name="Mirela De Oliveira Roman" userId="8a30bbe8-ab37-4b38-b2de-f2ff0d76a916" providerId="ADAL" clId="{3FEA810E-1B6C-44D6-AC59-D01AA2F4AAD0}" dt="2024-02-20T13:48:32.718" v="852"/>
          <ac:spMkLst>
            <pc:docMk/>
            <pc:sldMk cId="2204824238" sldId="303"/>
            <ac:spMk id="3" creationId="{1F370DFC-32CC-4C87-CFB6-5C9E59D4AD6F}"/>
          </ac:spMkLst>
        </pc:spChg>
        <pc:picChg chg="add mod">
          <ac:chgData name="Mirela De Oliveira Roman" userId="8a30bbe8-ab37-4b38-b2de-f2ff0d76a916" providerId="ADAL" clId="{3FEA810E-1B6C-44D6-AC59-D01AA2F4AAD0}" dt="2024-02-20T13:48:00.631" v="851"/>
          <ac:picMkLst>
            <pc:docMk/>
            <pc:sldMk cId="2204824238" sldId="303"/>
            <ac:picMk id="4" creationId="{5D00AD05-81E6-A87B-4E1B-E097238F99DD}"/>
          </ac:picMkLst>
        </pc:picChg>
        <pc:picChg chg="add mod">
          <ac:chgData name="Mirela De Oliveira Roman" userId="8a30bbe8-ab37-4b38-b2de-f2ff0d76a916" providerId="ADAL" clId="{3FEA810E-1B6C-44D6-AC59-D01AA2F4AAD0}" dt="2024-02-20T13:48:32.718" v="852"/>
          <ac:picMkLst>
            <pc:docMk/>
            <pc:sldMk cId="2204824238" sldId="303"/>
            <ac:picMk id="5" creationId="{32A11584-F4B2-9339-13F2-76F6BC363329}"/>
          </ac:picMkLst>
        </pc:picChg>
      </pc:sldChg>
      <pc:sldChg chg="addSp delSp modSp new mod modAnim">
        <pc:chgData name="Mirela De Oliveira Roman" userId="8a30bbe8-ab37-4b38-b2de-f2ff0d76a916" providerId="ADAL" clId="{3FEA810E-1B6C-44D6-AC59-D01AA2F4AAD0}" dt="2024-02-20T13:50:40.187" v="1060" actId="20577"/>
        <pc:sldMkLst>
          <pc:docMk/>
          <pc:sldMk cId="448674190" sldId="304"/>
        </pc:sldMkLst>
        <pc:spChg chg="mod">
          <ac:chgData name="Mirela De Oliveira Roman" userId="8a30bbe8-ab37-4b38-b2de-f2ff0d76a916" providerId="ADAL" clId="{3FEA810E-1B6C-44D6-AC59-D01AA2F4AAD0}" dt="2024-02-20T13:50:40.187" v="1060" actId="20577"/>
          <ac:spMkLst>
            <pc:docMk/>
            <pc:sldMk cId="448674190" sldId="304"/>
            <ac:spMk id="2" creationId="{CBE1E4B2-7D56-D49D-AF8B-AC626EAEC972}"/>
          </ac:spMkLst>
        </pc:spChg>
        <pc:spChg chg="del mod">
          <ac:chgData name="Mirela De Oliveira Roman" userId="8a30bbe8-ab37-4b38-b2de-f2ff0d76a916" providerId="ADAL" clId="{3FEA810E-1B6C-44D6-AC59-D01AA2F4AAD0}" dt="2024-02-20T13:49:57.999" v="958"/>
          <ac:spMkLst>
            <pc:docMk/>
            <pc:sldMk cId="448674190" sldId="304"/>
            <ac:spMk id="3" creationId="{B566ECB8-CE0F-4853-5302-8C6885954FA1}"/>
          </ac:spMkLst>
        </pc:spChg>
        <pc:picChg chg="add mod">
          <ac:chgData name="Mirela De Oliveira Roman" userId="8a30bbe8-ab37-4b38-b2de-f2ff0d76a916" providerId="ADAL" clId="{3FEA810E-1B6C-44D6-AC59-D01AA2F4AAD0}" dt="2024-02-20T13:49:57.999" v="958"/>
          <ac:picMkLst>
            <pc:docMk/>
            <pc:sldMk cId="448674190" sldId="304"/>
            <ac:picMk id="4" creationId="{997D7CE2-0EB4-9ACA-C791-FA5A2F0FA365}"/>
          </ac:picMkLst>
        </pc:picChg>
      </pc:sldChg>
      <pc:sldChg chg="add del">
        <pc:chgData name="Mirela De Oliveira Roman" userId="8a30bbe8-ab37-4b38-b2de-f2ff0d76a916" providerId="ADAL" clId="{3FEA810E-1B6C-44D6-AC59-D01AA2F4AAD0}" dt="2024-02-20T14:08:08.471" v="1170" actId="47"/>
        <pc:sldMkLst>
          <pc:docMk/>
          <pc:sldMk cId="2450168118" sldId="30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1321C4-6572-089F-BBA5-B40D15AA8F2E}"/>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8B86EF0B-7D80-74E2-EDF4-7226B3221C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16CD3408-980E-3FFF-83C6-19B24F5BAD94}"/>
              </a:ext>
            </a:extLst>
          </p:cNvPr>
          <p:cNvSpPr>
            <a:spLocks noGrp="1"/>
          </p:cNvSpPr>
          <p:nvPr>
            <p:ph type="dt" sz="half" idx="10"/>
          </p:nvPr>
        </p:nvSpPr>
        <p:spPr/>
        <p:txBody>
          <a:bodyPr/>
          <a:lstStyle/>
          <a:p>
            <a:fld id="{EFF17C98-A1A6-458E-BA3E-7EC97227AC6D}" type="datetimeFigureOut">
              <a:rPr lang="pt-BR" smtClean="0"/>
              <a:t>20/02/2024</a:t>
            </a:fld>
            <a:endParaRPr lang="pt-BR"/>
          </a:p>
        </p:txBody>
      </p:sp>
      <p:sp>
        <p:nvSpPr>
          <p:cNvPr id="5" name="Espaço Reservado para Rodapé 4">
            <a:extLst>
              <a:ext uri="{FF2B5EF4-FFF2-40B4-BE49-F238E27FC236}">
                <a16:creationId xmlns:a16="http://schemas.microsoft.com/office/drawing/2014/main" id="{99F4C76F-1538-2D4A-863B-2C1FB8C96A1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08717FA-6BAD-4B80-E8B3-B3A701C71697}"/>
              </a:ext>
            </a:extLst>
          </p:cNvPr>
          <p:cNvSpPr>
            <a:spLocks noGrp="1"/>
          </p:cNvSpPr>
          <p:nvPr>
            <p:ph type="sldNum" sz="quarter" idx="12"/>
          </p:nvPr>
        </p:nvSpPr>
        <p:spPr/>
        <p:txBody>
          <a:bodyPr/>
          <a:lstStyle/>
          <a:p>
            <a:fld id="{AEA63742-3D45-4C55-A30E-20D635060E8E}" type="slidenum">
              <a:rPr lang="pt-BR" smtClean="0"/>
              <a:t>‹nº›</a:t>
            </a:fld>
            <a:endParaRPr lang="pt-BR"/>
          </a:p>
        </p:txBody>
      </p:sp>
    </p:spTree>
    <p:extLst>
      <p:ext uri="{BB962C8B-B14F-4D97-AF65-F5344CB8AC3E}">
        <p14:creationId xmlns:p14="http://schemas.microsoft.com/office/powerpoint/2010/main" val="1626841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2783A4-2E39-4A2B-378E-637385C879CA}"/>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099CAF9B-4141-7F04-907D-CA506B288113}"/>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CA4E406-0A23-35AC-4579-1476C70A7C55}"/>
              </a:ext>
            </a:extLst>
          </p:cNvPr>
          <p:cNvSpPr>
            <a:spLocks noGrp="1"/>
          </p:cNvSpPr>
          <p:nvPr>
            <p:ph type="dt" sz="half" idx="10"/>
          </p:nvPr>
        </p:nvSpPr>
        <p:spPr/>
        <p:txBody>
          <a:bodyPr/>
          <a:lstStyle/>
          <a:p>
            <a:fld id="{EFF17C98-A1A6-458E-BA3E-7EC97227AC6D}" type="datetimeFigureOut">
              <a:rPr lang="pt-BR" smtClean="0"/>
              <a:t>20/02/2024</a:t>
            </a:fld>
            <a:endParaRPr lang="pt-BR"/>
          </a:p>
        </p:txBody>
      </p:sp>
      <p:sp>
        <p:nvSpPr>
          <p:cNvPr id="5" name="Espaço Reservado para Rodapé 4">
            <a:extLst>
              <a:ext uri="{FF2B5EF4-FFF2-40B4-BE49-F238E27FC236}">
                <a16:creationId xmlns:a16="http://schemas.microsoft.com/office/drawing/2014/main" id="{EA542CA7-F81E-9AF2-22CD-D460319B67C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5C2D119-0727-C7B4-D2BD-0AC6CE97D7EF}"/>
              </a:ext>
            </a:extLst>
          </p:cNvPr>
          <p:cNvSpPr>
            <a:spLocks noGrp="1"/>
          </p:cNvSpPr>
          <p:nvPr>
            <p:ph type="sldNum" sz="quarter" idx="12"/>
          </p:nvPr>
        </p:nvSpPr>
        <p:spPr/>
        <p:txBody>
          <a:bodyPr/>
          <a:lstStyle/>
          <a:p>
            <a:fld id="{AEA63742-3D45-4C55-A30E-20D635060E8E}" type="slidenum">
              <a:rPr lang="pt-BR" smtClean="0"/>
              <a:t>‹nº›</a:t>
            </a:fld>
            <a:endParaRPr lang="pt-BR"/>
          </a:p>
        </p:txBody>
      </p:sp>
    </p:spTree>
    <p:extLst>
      <p:ext uri="{BB962C8B-B14F-4D97-AF65-F5344CB8AC3E}">
        <p14:creationId xmlns:p14="http://schemas.microsoft.com/office/powerpoint/2010/main" val="2003442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EB3E3A9-B573-5072-E704-27948C6C44AE}"/>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1EAB32D8-0217-5CDC-05A1-58644521AE43}"/>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8DE2A86-505C-92C6-1D8A-7ACBD66337BD}"/>
              </a:ext>
            </a:extLst>
          </p:cNvPr>
          <p:cNvSpPr>
            <a:spLocks noGrp="1"/>
          </p:cNvSpPr>
          <p:nvPr>
            <p:ph type="dt" sz="half" idx="10"/>
          </p:nvPr>
        </p:nvSpPr>
        <p:spPr/>
        <p:txBody>
          <a:bodyPr/>
          <a:lstStyle/>
          <a:p>
            <a:fld id="{EFF17C98-A1A6-458E-BA3E-7EC97227AC6D}" type="datetimeFigureOut">
              <a:rPr lang="pt-BR" smtClean="0"/>
              <a:t>20/02/2024</a:t>
            </a:fld>
            <a:endParaRPr lang="pt-BR"/>
          </a:p>
        </p:txBody>
      </p:sp>
      <p:sp>
        <p:nvSpPr>
          <p:cNvPr id="5" name="Espaço Reservado para Rodapé 4">
            <a:extLst>
              <a:ext uri="{FF2B5EF4-FFF2-40B4-BE49-F238E27FC236}">
                <a16:creationId xmlns:a16="http://schemas.microsoft.com/office/drawing/2014/main" id="{9134ABFB-F0FC-9203-5F53-4ADD5ECA46E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45AF8EB-064A-0B6F-F6DE-7D0744F9574F}"/>
              </a:ext>
            </a:extLst>
          </p:cNvPr>
          <p:cNvSpPr>
            <a:spLocks noGrp="1"/>
          </p:cNvSpPr>
          <p:nvPr>
            <p:ph type="sldNum" sz="quarter" idx="12"/>
          </p:nvPr>
        </p:nvSpPr>
        <p:spPr/>
        <p:txBody>
          <a:bodyPr/>
          <a:lstStyle/>
          <a:p>
            <a:fld id="{AEA63742-3D45-4C55-A30E-20D635060E8E}" type="slidenum">
              <a:rPr lang="pt-BR" smtClean="0"/>
              <a:t>‹nº›</a:t>
            </a:fld>
            <a:endParaRPr lang="pt-BR"/>
          </a:p>
        </p:txBody>
      </p:sp>
    </p:spTree>
    <p:extLst>
      <p:ext uri="{BB962C8B-B14F-4D97-AF65-F5344CB8AC3E}">
        <p14:creationId xmlns:p14="http://schemas.microsoft.com/office/powerpoint/2010/main" val="649626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FF68F5-8246-D6CC-7715-FEE07CDC3C20}"/>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CE9A1D9-92E6-7F74-8F33-06162D4B5F4E}"/>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DA94D48-8D7E-24FC-3CFE-2BFECCA70A28}"/>
              </a:ext>
            </a:extLst>
          </p:cNvPr>
          <p:cNvSpPr>
            <a:spLocks noGrp="1"/>
          </p:cNvSpPr>
          <p:nvPr>
            <p:ph type="dt" sz="half" idx="10"/>
          </p:nvPr>
        </p:nvSpPr>
        <p:spPr/>
        <p:txBody>
          <a:bodyPr/>
          <a:lstStyle/>
          <a:p>
            <a:fld id="{EFF17C98-A1A6-458E-BA3E-7EC97227AC6D}" type="datetimeFigureOut">
              <a:rPr lang="pt-BR" smtClean="0"/>
              <a:t>20/02/2024</a:t>
            </a:fld>
            <a:endParaRPr lang="pt-BR"/>
          </a:p>
        </p:txBody>
      </p:sp>
      <p:sp>
        <p:nvSpPr>
          <p:cNvPr id="5" name="Espaço Reservado para Rodapé 4">
            <a:extLst>
              <a:ext uri="{FF2B5EF4-FFF2-40B4-BE49-F238E27FC236}">
                <a16:creationId xmlns:a16="http://schemas.microsoft.com/office/drawing/2014/main" id="{9D4B8E90-E287-D049-D295-9800D15C610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3254101-2310-64C9-BDF1-124F4E56265E}"/>
              </a:ext>
            </a:extLst>
          </p:cNvPr>
          <p:cNvSpPr>
            <a:spLocks noGrp="1"/>
          </p:cNvSpPr>
          <p:nvPr>
            <p:ph type="sldNum" sz="quarter" idx="12"/>
          </p:nvPr>
        </p:nvSpPr>
        <p:spPr/>
        <p:txBody>
          <a:bodyPr/>
          <a:lstStyle/>
          <a:p>
            <a:fld id="{AEA63742-3D45-4C55-A30E-20D635060E8E}" type="slidenum">
              <a:rPr lang="pt-BR" smtClean="0"/>
              <a:t>‹nº›</a:t>
            </a:fld>
            <a:endParaRPr lang="pt-BR"/>
          </a:p>
        </p:txBody>
      </p:sp>
    </p:spTree>
    <p:extLst>
      <p:ext uri="{BB962C8B-B14F-4D97-AF65-F5344CB8AC3E}">
        <p14:creationId xmlns:p14="http://schemas.microsoft.com/office/powerpoint/2010/main" val="1287305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4DEB8B-17AC-6B64-87A4-DC1C1C3C3A71}"/>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4BD2E203-AE8A-CE1A-08A1-3B8487A941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A00C7AF2-25F9-B496-9D1E-8F1B774EFEC4}"/>
              </a:ext>
            </a:extLst>
          </p:cNvPr>
          <p:cNvSpPr>
            <a:spLocks noGrp="1"/>
          </p:cNvSpPr>
          <p:nvPr>
            <p:ph type="dt" sz="half" idx="10"/>
          </p:nvPr>
        </p:nvSpPr>
        <p:spPr/>
        <p:txBody>
          <a:bodyPr/>
          <a:lstStyle/>
          <a:p>
            <a:fld id="{EFF17C98-A1A6-458E-BA3E-7EC97227AC6D}" type="datetimeFigureOut">
              <a:rPr lang="pt-BR" smtClean="0"/>
              <a:t>20/02/2024</a:t>
            </a:fld>
            <a:endParaRPr lang="pt-BR"/>
          </a:p>
        </p:txBody>
      </p:sp>
      <p:sp>
        <p:nvSpPr>
          <p:cNvPr id="5" name="Espaço Reservado para Rodapé 4">
            <a:extLst>
              <a:ext uri="{FF2B5EF4-FFF2-40B4-BE49-F238E27FC236}">
                <a16:creationId xmlns:a16="http://schemas.microsoft.com/office/drawing/2014/main" id="{5E35684B-62E6-0218-DD50-1080800E7CF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2C4EA31-0EEE-5CF0-01F1-47185264CFC4}"/>
              </a:ext>
            </a:extLst>
          </p:cNvPr>
          <p:cNvSpPr>
            <a:spLocks noGrp="1"/>
          </p:cNvSpPr>
          <p:nvPr>
            <p:ph type="sldNum" sz="quarter" idx="12"/>
          </p:nvPr>
        </p:nvSpPr>
        <p:spPr/>
        <p:txBody>
          <a:bodyPr/>
          <a:lstStyle/>
          <a:p>
            <a:fld id="{AEA63742-3D45-4C55-A30E-20D635060E8E}" type="slidenum">
              <a:rPr lang="pt-BR" smtClean="0"/>
              <a:t>‹nº›</a:t>
            </a:fld>
            <a:endParaRPr lang="pt-BR"/>
          </a:p>
        </p:txBody>
      </p:sp>
    </p:spTree>
    <p:extLst>
      <p:ext uri="{BB962C8B-B14F-4D97-AF65-F5344CB8AC3E}">
        <p14:creationId xmlns:p14="http://schemas.microsoft.com/office/powerpoint/2010/main" val="1411013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E80ACB-7B66-EAFC-8F1B-6B9D9B201FB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A94FD8E2-2212-3775-39CC-F5974651B7DF}"/>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A39245B1-FD7D-D666-83B4-4683895DB572}"/>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1D275425-F463-4660-1785-95D00CD3237E}"/>
              </a:ext>
            </a:extLst>
          </p:cNvPr>
          <p:cNvSpPr>
            <a:spLocks noGrp="1"/>
          </p:cNvSpPr>
          <p:nvPr>
            <p:ph type="dt" sz="half" idx="10"/>
          </p:nvPr>
        </p:nvSpPr>
        <p:spPr/>
        <p:txBody>
          <a:bodyPr/>
          <a:lstStyle/>
          <a:p>
            <a:fld id="{EFF17C98-A1A6-458E-BA3E-7EC97227AC6D}" type="datetimeFigureOut">
              <a:rPr lang="pt-BR" smtClean="0"/>
              <a:t>20/02/2024</a:t>
            </a:fld>
            <a:endParaRPr lang="pt-BR"/>
          </a:p>
        </p:txBody>
      </p:sp>
      <p:sp>
        <p:nvSpPr>
          <p:cNvPr id="6" name="Espaço Reservado para Rodapé 5">
            <a:extLst>
              <a:ext uri="{FF2B5EF4-FFF2-40B4-BE49-F238E27FC236}">
                <a16:creationId xmlns:a16="http://schemas.microsoft.com/office/drawing/2014/main" id="{59582D76-2F79-03D1-4897-B9EDBC27FE3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ECA47A6C-2E54-9D6A-C270-AD894B4A9652}"/>
              </a:ext>
            </a:extLst>
          </p:cNvPr>
          <p:cNvSpPr>
            <a:spLocks noGrp="1"/>
          </p:cNvSpPr>
          <p:nvPr>
            <p:ph type="sldNum" sz="quarter" idx="12"/>
          </p:nvPr>
        </p:nvSpPr>
        <p:spPr/>
        <p:txBody>
          <a:bodyPr/>
          <a:lstStyle/>
          <a:p>
            <a:fld id="{AEA63742-3D45-4C55-A30E-20D635060E8E}" type="slidenum">
              <a:rPr lang="pt-BR" smtClean="0"/>
              <a:t>‹nº›</a:t>
            </a:fld>
            <a:endParaRPr lang="pt-BR"/>
          </a:p>
        </p:txBody>
      </p:sp>
    </p:spTree>
    <p:extLst>
      <p:ext uri="{BB962C8B-B14F-4D97-AF65-F5344CB8AC3E}">
        <p14:creationId xmlns:p14="http://schemas.microsoft.com/office/powerpoint/2010/main" val="3957477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D8BD3A-69A3-3F4F-6E72-E94EDDA34B61}"/>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2B9741A4-5887-05D4-6012-E63B7E9E00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738DDE8A-4158-267E-0BFB-0DD7C301FD78}"/>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69D2DF9A-87C4-BA42-FC21-9F03B92C53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84B10D49-830A-0A52-E706-8203B0936D97}"/>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BA6EC3C-4FF0-75A5-3796-388FB4CAABD8}"/>
              </a:ext>
            </a:extLst>
          </p:cNvPr>
          <p:cNvSpPr>
            <a:spLocks noGrp="1"/>
          </p:cNvSpPr>
          <p:nvPr>
            <p:ph type="dt" sz="half" idx="10"/>
          </p:nvPr>
        </p:nvSpPr>
        <p:spPr/>
        <p:txBody>
          <a:bodyPr/>
          <a:lstStyle/>
          <a:p>
            <a:fld id="{EFF17C98-A1A6-458E-BA3E-7EC97227AC6D}" type="datetimeFigureOut">
              <a:rPr lang="pt-BR" smtClean="0"/>
              <a:t>20/02/2024</a:t>
            </a:fld>
            <a:endParaRPr lang="pt-BR"/>
          </a:p>
        </p:txBody>
      </p:sp>
      <p:sp>
        <p:nvSpPr>
          <p:cNvPr id="8" name="Espaço Reservado para Rodapé 7">
            <a:extLst>
              <a:ext uri="{FF2B5EF4-FFF2-40B4-BE49-F238E27FC236}">
                <a16:creationId xmlns:a16="http://schemas.microsoft.com/office/drawing/2014/main" id="{B4859181-D016-F6AA-0E78-281526A03777}"/>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495ACDDB-8CE8-A72E-A1D0-DFA41C8F4E75}"/>
              </a:ext>
            </a:extLst>
          </p:cNvPr>
          <p:cNvSpPr>
            <a:spLocks noGrp="1"/>
          </p:cNvSpPr>
          <p:nvPr>
            <p:ph type="sldNum" sz="quarter" idx="12"/>
          </p:nvPr>
        </p:nvSpPr>
        <p:spPr/>
        <p:txBody>
          <a:bodyPr/>
          <a:lstStyle/>
          <a:p>
            <a:fld id="{AEA63742-3D45-4C55-A30E-20D635060E8E}" type="slidenum">
              <a:rPr lang="pt-BR" smtClean="0"/>
              <a:t>‹nº›</a:t>
            </a:fld>
            <a:endParaRPr lang="pt-BR"/>
          </a:p>
        </p:txBody>
      </p:sp>
    </p:spTree>
    <p:extLst>
      <p:ext uri="{BB962C8B-B14F-4D97-AF65-F5344CB8AC3E}">
        <p14:creationId xmlns:p14="http://schemas.microsoft.com/office/powerpoint/2010/main" val="2542399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3908F8-8E34-00F6-365C-B178DA072A97}"/>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5DDF24B4-1E0B-F719-C8D1-3AE438151B92}"/>
              </a:ext>
            </a:extLst>
          </p:cNvPr>
          <p:cNvSpPr>
            <a:spLocks noGrp="1"/>
          </p:cNvSpPr>
          <p:nvPr>
            <p:ph type="dt" sz="half" idx="10"/>
          </p:nvPr>
        </p:nvSpPr>
        <p:spPr/>
        <p:txBody>
          <a:bodyPr/>
          <a:lstStyle/>
          <a:p>
            <a:fld id="{EFF17C98-A1A6-458E-BA3E-7EC97227AC6D}" type="datetimeFigureOut">
              <a:rPr lang="pt-BR" smtClean="0"/>
              <a:t>20/02/2024</a:t>
            </a:fld>
            <a:endParaRPr lang="pt-BR"/>
          </a:p>
        </p:txBody>
      </p:sp>
      <p:sp>
        <p:nvSpPr>
          <p:cNvPr id="4" name="Espaço Reservado para Rodapé 3">
            <a:extLst>
              <a:ext uri="{FF2B5EF4-FFF2-40B4-BE49-F238E27FC236}">
                <a16:creationId xmlns:a16="http://schemas.microsoft.com/office/drawing/2014/main" id="{01B12A68-DF44-31B0-AE40-36113DA5DDC3}"/>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05B59668-629B-50C8-0FC0-9B837DC41238}"/>
              </a:ext>
            </a:extLst>
          </p:cNvPr>
          <p:cNvSpPr>
            <a:spLocks noGrp="1"/>
          </p:cNvSpPr>
          <p:nvPr>
            <p:ph type="sldNum" sz="quarter" idx="12"/>
          </p:nvPr>
        </p:nvSpPr>
        <p:spPr/>
        <p:txBody>
          <a:bodyPr/>
          <a:lstStyle/>
          <a:p>
            <a:fld id="{AEA63742-3D45-4C55-A30E-20D635060E8E}" type="slidenum">
              <a:rPr lang="pt-BR" smtClean="0"/>
              <a:t>‹nº›</a:t>
            </a:fld>
            <a:endParaRPr lang="pt-BR"/>
          </a:p>
        </p:txBody>
      </p:sp>
    </p:spTree>
    <p:extLst>
      <p:ext uri="{BB962C8B-B14F-4D97-AF65-F5344CB8AC3E}">
        <p14:creationId xmlns:p14="http://schemas.microsoft.com/office/powerpoint/2010/main" val="759830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E543447A-9ACD-4D1A-110A-2AFB2A71B36C}"/>
              </a:ext>
            </a:extLst>
          </p:cNvPr>
          <p:cNvSpPr>
            <a:spLocks noGrp="1"/>
          </p:cNvSpPr>
          <p:nvPr>
            <p:ph type="dt" sz="half" idx="10"/>
          </p:nvPr>
        </p:nvSpPr>
        <p:spPr/>
        <p:txBody>
          <a:bodyPr/>
          <a:lstStyle/>
          <a:p>
            <a:fld id="{EFF17C98-A1A6-458E-BA3E-7EC97227AC6D}" type="datetimeFigureOut">
              <a:rPr lang="pt-BR" smtClean="0"/>
              <a:t>20/02/2024</a:t>
            </a:fld>
            <a:endParaRPr lang="pt-BR"/>
          </a:p>
        </p:txBody>
      </p:sp>
      <p:sp>
        <p:nvSpPr>
          <p:cNvPr id="3" name="Espaço Reservado para Rodapé 2">
            <a:extLst>
              <a:ext uri="{FF2B5EF4-FFF2-40B4-BE49-F238E27FC236}">
                <a16:creationId xmlns:a16="http://schemas.microsoft.com/office/drawing/2014/main" id="{757C716C-9F12-E401-883F-8A20D8B9FC14}"/>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6B5377DB-F217-5AA3-D9EF-51BE959F6B3D}"/>
              </a:ext>
            </a:extLst>
          </p:cNvPr>
          <p:cNvSpPr>
            <a:spLocks noGrp="1"/>
          </p:cNvSpPr>
          <p:nvPr>
            <p:ph type="sldNum" sz="quarter" idx="12"/>
          </p:nvPr>
        </p:nvSpPr>
        <p:spPr/>
        <p:txBody>
          <a:bodyPr/>
          <a:lstStyle/>
          <a:p>
            <a:fld id="{AEA63742-3D45-4C55-A30E-20D635060E8E}" type="slidenum">
              <a:rPr lang="pt-BR" smtClean="0"/>
              <a:t>‹nº›</a:t>
            </a:fld>
            <a:endParaRPr lang="pt-BR"/>
          </a:p>
        </p:txBody>
      </p:sp>
    </p:spTree>
    <p:extLst>
      <p:ext uri="{BB962C8B-B14F-4D97-AF65-F5344CB8AC3E}">
        <p14:creationId xmlns:p14="http://schemas.microsoft.com/office/powerpoint/2010/main" val="2540117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3E640E-4898-D13D-42CF-46AD1862F40E}"/>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4D9A463D-2A2A-4132-D6BE-3852D0628B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EEFA4E06-CA79-5A20-86BD-CC65A24DE8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CEF77AC6-295F-81E8-7A2B-5DBE2AFAA835}"/>
              </a:ext>
            </a:extLst>
          </p:cNvPr>
          <p:cNvSpPr>
            <a:spLocks noGrp="1"/>
          </p:cNvSpPr>
          <p:nvPr>
            <p:ph type="dt" sz="half" idx="10"/>
          </p:nvPr>
        </p:nvSpPr>
        <p:spPr/>
        <p:txBody>
          <a:bodyPr/>
          <a:lstStyle/>
          <a:p>
            <a:fld id="{EFF17C98-A1A6-458E-BA3E-7EC97227AC6D}" type="datetimeFigureOut">
              <a:rPr lang="pt-BR" smtClean="0"/>
              <a:t>20/02/2024</a:t>
            </a:fld>
            <a:endParaRPr lang="pt-BR"/>
          </a:p>
        </p:txBody>
      </p:sp>
      <p:sp>
        <p:nvSpPr>
          <p:cNvPr id="6" name="Espaço Reservado para Rodapé 5">
            <a:extLst>
              <a:ext uri="{FF2B5EF4-FFF2-40B4-BE49-F238E27FC236}">
                <a16:creationId xmlns:a16="http://schemas.microsoft.com/office/drawing/2014/main" id="{5E59E4BC-D82D-D80A-697F-35BA73CEF808}"/>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3B25CE03-E909-8055-9525-9D59C469CE8B}"/>
              </a:ext>
            </a:extLst>
          </p:cNvPr>
          <p:cNvSpPr>
            <a:spLocks noGrp="1"/>
          </p:cNvSpPr>
          <p:nvPr>
            <p:ph type="sldNum" sz="quarter" idx="12"/>
          </p:nvPr>
        </p:nvSpPr>
        <p:spPr/>
        <p:txBody>
          <a:bodyPr/>
          <a:lstStyle/>
          <a:p>
            <a:fld id="{AEA63742-3D45-4C55-A30E-20D635060E8E}" type="slidenum">
              <a:rPr lang="pt-BR" smtClean="0"/>
              <a:t>‹nº›</a:t>
            </a:fld>
            <a:endParaRPr lang="pt-BR"/>
          </a:p>
        </p:txBody>
      </p:sp>
    </p:spTree>
    <p:extLst>
      <p:ext uri="{BB962C8B-B14F-4D97-AF65-F5344CB8AC3E}">
        <p14:creationId xmlns:p14="http://schemas.microsoft.com/office/powerpoint/2010/main" val="2784902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4533E5-7479-67FB-68E1-F30F71981265}"/>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84B13378-156F-E804-8277-9FCACE5265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EADA6FDC-FE7A-6B27-203B-884EE47631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3E0C8ED3-AFC5-BFAE-14BF-A05FDE72BCA2}"/>
              </a:ext>
            </a:extLst>
          </p:cNvPr>
          <p:cNvSpPr>
            <a:spLocks noGrp="1"/>
          </p:cNvSpPr>
          <p:nvPr>
            <p:ph type="dt" sz="half" idx="10"/>
          </p:nvPr>
        </p:nvSpPr>
        <p:spPr/>
        <p:txBody>
          <a:bodyPr/>
          <a:lstStyle/>
          <a:p>
            <a:fld id="{EFF17C98-A1A6-458E-BA3E-7EC97227AC6D}" type="datetimeFigureOut">
              <a:rPr lang="pt-BR" smtClean="0"/>
              <a:t>20/02/2024</a:t>
            </a:fld>
            <a:endParaRPr lang="pt-BR"/>
          </a:p>
        </p:txBody>
      </p:sp>
      <p:sp>
        <p:nvSpPr>
          <p:cNvPr id="6" name="Espaço Reservado para Rodapé 5">
            <a:extLst>
              <a:ext uri="{FF2B5EF4-FFF2-40B4-BE49-F238E27FC236}">
                <a16:creationId xmlns:a16="http://schemas.microsoft.com/office/drawing/2014/main" id="{DE2189CA-79BC-A68A-009E-B60ADC562CE7}"/>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2617D3D6-3728-B8A5-D6AF-703B3B47C3F0}"/>
              </a:ext>
            </a:extLst>
          </p:cNvPr>
          <p:cNvSpPr>
            <a:spLocks noGrp="1"/>
          </p:cNvSpPr>
          <p:nvPr>
            <p:ph type="sldNum" sz="quarter" idx="12"/>
          </p:nvPr>
        </p:nvSpPr>
        <p:spPr/>
        <p:txBody>
          <a:bodyPr/>
          <a:lstStyle/>
          <a:p>
            <a:fld id="{AEA63742-3D45-4C55-A30E-20D635060E8E}" type="slidenum">
              <a:rPr lang="pt-BR" smtClean="0"/>
              <a:t>‹nº›</a:t>
            </a:fld>
            <a:endParaRPr lang="pt-BR"/>
          </a:p>
        </p:txBody>
      </p:sp>
    </p:spTree>
    <p:extLst>
      <p:ext uri="{BB962C8B-B14F-4D97-AF65-F5344CB8AC3E}">
        <p14:creationId xmlns:p14="http://schemas.microsoft.com/office/powerpoint/2010/main" val="3686983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27D27E98-D674-52FB-2A83-92DEC0E334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CFEC9801-28DF-42AE-3F78-22E2A83B0D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DDB8748-46D4-B6F0-F49D-802BC1664F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F17C98-A1A6-458E-BA3E-7EC97227AC6D}" type="datetimeFigureOut">
              <a:rPr lang="pt-BR" smtClean="0"/>
              <a:t>20/02/2024</a:t>
            </a:fld>
            <a:endParaRPr lang="pt-BR"/>
          </a:p>
        </p:txBody>
      </p:sp>
      <p:sp>
        <p:nvSpPr>
          <p:cNvPr id="5" name="Espaço Reservado para Rodapé 4">
            <a:extLst>
              <a:ext uri="{FF2B5EF4-FFF2-40B4-BE49-F238E27FC236}">
                <a16:creationId xmlns:a16="http://schemas.microsoft.com/office/drawing/2014/main" id="{730CBE58-E10A-C1D6-D08B-86742DA50B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C93A27FA-6CED-9D1F-10B8-D0249F60BC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A63742-3D45-4C55-A30E-20D635060E8E}" type="slidenum">
              <a:rPr lang="pt-BR" smtClean="0"/>
              <a:t>‹nº›</a:t>
            </a:fld>
            <a:endParaRPr lang="pt-BR"/>
          </a:p>
        </p:txBody>
      </p:sp>
    </p:spTree>
    <p:extLst>
      <p:ext uri="{BB962C8B-B14F-4D97-AF65-F5344CB8AC3E}">
        <p14:creationId xmlns:p14="http://schemas.microsoft.com/office/powerpoint/2010/main" val="3742350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educacao.sp.gov.br/"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oawuQrObnZg?feature=oembed"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ideo" Target="https://www.youtube.com/embed/MJVA9liB7Fs?feature=oembed"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C010C9A5-CD89-8053-BB19-94A19EB81B8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51621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E400F7-2C42-E13E-807C-197E5E6D23EE}"/>
              </a:ext>
            </a:extLst>
          </p:cNvPr>
          <p:cNvSpPr>
            <a:spLocks noGrp="1"/>
          </p:cNvSpPr>
          <p:nvPr>
            <p:ph type="title"/>
          </p:nvPr>
        </p:nvSpPr>
        <p:spPr/>
        <p:txBody>
          <a:bodyPr>
            <a:normAutofit fontScale="90000"/>
          </a:bodyPr>
          <a:lstStyle/>
          <a:p>
            <a:pPr algn="ctr">
              <a:lnSpc>
                <a:spcPct val="107000"/>
              </a:lnSpc>
              <a:spcAft>
                <a:spcPts val="800"/>
              </a:spcAft>
            </a:pP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PORTARIA DA COORDENADORA DE 05/02/2024.</a:t>
            </a: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DISPÕE SOBRE OFERTA DE CURSO DE CAPACITAÇÃO DE INGLÊS ONLINE NO CONTRATURNO ESCOLAR EM PLATAFORMA SÍNCRONA PARA ALUNOS DA 1ª SÉRIE DO ENSINO MÉDIO</a:t>
            </a:r>
            <a:br>
              <a:rPr lang="pt-BR"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pt-BR" dirty="0"/>
          </a:p>
        </p:txBody>
      </p:sp>
      <p:sp>
        <p:nvSpPr>
          <p:cNvPr id="3" name="Espaço Reservado para Conteúdo 2">
            <a:extLst>
              <a:ext uri="{FF2B5EF4-FFF2-40B4-BE49-F238E27FC236}">
                <a16:creationId xmlns:a16="http://schemas.microsoft.com/office/drawing/2014/main" id="{D678F817-96AC-BE5F-AF0D-25199D2AD7F0}"/>
              </a:ext>
            </a:extLst>
          </p:cNvPr>
          <p:cNvSpPr>
            <a:spLocks noGrp="1"/>
          </p:cNvSpPr>
          <p:nvPr>
            <p:ph idx="1"/>
          </p:nvPr>
        </p:nvSpPr>
        <p:spPr>
          <a:xfrm>
            <a:off x="285226" y="1753298"/>
            <a:ext cx="11585196" cy="4613945"/>
          </a:xfrm>
        </p:spPr>
        <p:txBody>
          <a:bodyPr>
            <a:normAutofit fontScale="92500" lnSpcReduction="20000"/>
          </a:bodyPr>
          <a:lstStyle/>
          <a:p>
            <a:pPr marL="0" indent="0" algn="just">
              <a:lnSpc>
                <a:spcPct val="107000"/>
              </a:lnSpc>
              <a:spcAft>
                <a:spcPts val="800"/>
              </a:spcAft>
              <a:buNone/>
            </a:pPr>
            <a:r>
              <a:rPr lang="pt-BR" sz="1800" b="1" kern="100" dirty="0">
                <a:effectLst/>
                <a:latin typeface="Calibri" panose="020F0502020204030204" pitchFamily="34" charset="0"/>
                <a:ea typeface="Calibri" panose="020F0502020204030204" pitchFamily="34" charset="0"/>
                <a:cs typeface="Times New Roman" panose="02020603050405020304" pitchFamily="18" charset="0"/>
              </a:rPr>
              <a:t>ARTIGO 1º </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SERÃO SELECIONADOS PARA ACESSAR CURSO DE CAPACITAÇÃO DE INGLÊS ONLINE NO CONTRATURNO ESCOLAR EM PLATAFORMA SÍNCRONA COMO COMPLEMENTO DA DISCIPLINA SERIADA, ALUNOS MATRICULADOS NA 1ª SÉRIE DO ENSINO MÉDIO DA REDE PÚBLICA ESTADUAL QUE TENHAM DEMONSTRADO ALTO DESEMPENHO ACADÊMICO E ALTA FREQUÊNCIA ESCOLAR NO 9O ANO DO ENSINO FUNDAMENTAL. </a:t>
            </a:r>
          </a:p>
          <a:p>
            <a:pPr marL="0" indent="0" algn="just">
              <a:lnSpc>
                <a:spcPct val="107000"/>
              </a:lnSpc>
              <a:spcAft>
                <a:spcPts val="800"/>
              </a:spcAft>
              <a:buNone/>
            </a:pPr>
            <a:r>
              <a:rPr lang="pt-BR" sz="1800" b="1" kern="100" dirty="0">
                <a:effectLst/>
                <a:latin typeface="Calibri" panose="020F0502020204030204" pitchFamily="34" charset="0"/>
                <a:ea typeface="Calibri" panose="020F0502020204030204" pitchFamily="34" charset="0"/>
                <a:cs typeface="Times New Roman" panose="02020603050405020304" pitchFamily="18" charset="0"/>
              </a:rPr>
              <a:t>PARÁGRAFO ÚNICO </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OS CRITÉRIOS DE SELEÇÃO, O NÚMERO DE VAGAS E A CLASSIFICAÇÃO PARA ESTA MODALIDADE DE CURSO DE IDIOMA SERÃO DIVULGADOS POR MEIO DE EDITAL, PUBLICADO PELA COPED – COORDENADORIA PEDAGÓGICA DA SECRETARIA DA EDUCAÇÃO DO ESTADO DE SÃO PAULO. </a:t>
            </a:r>
          </a:p>
          <a:p>
            <a:pPr marL="0" indent="0" algn="just">
              <a:lnSpc>
                <a:spcPct val="107000"/>
              </a:lnSpc>
              <a:spcAft>
                <a:spcPts val="800"/>
              </a:spcAft>
              <a:buNone/>
            </a:pPr>
            <a:r>
              <a:rPr lang="pt-BR" sz="1800" b="1" kern="100" dirty="0">
                <a:effectLst/>
                <a:latin typeface="Calibri" panose="020F0502020204030204" pitchFamily="34" charset="0"/>
                <a:ea typeface="Calibri" panose="020F0502020204030204" pitchFamily="34" charset="0"/>
                <a:cs typeface="Times New Roman" panose="02020603050405020304" pitchFamily="18" charset="0"/>
              </a:rPr>
              <a:t>ARTIGO 2º </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A PLATAFORMA SÍNCRONA DE INGLÊS SERÁ EXECUTADA POR INSTITUIÇÃO DE ENSINO DE IDIOMA ESTRANGEIRO, E O CURSO OFERTADO TERÁ AS SEGUINTES COMPETÊNCIAS E HABILIDADES: </a:t>
            </a:r>
          </a:p>
          <a:p>
            <a:pPr marL="0" indent="0" algn="just">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I. EMPREGO DO INGLÊS COMO INSTRUMENTO DE COMUNICAÇÃO ORAL E ESCRITA; </a:t>
            </a:r>
          </a:p>
          <a:p>
            <a:pPr marL="0" indent="0" algn="just">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II. EMPREGO DO INGLÊS EM LEITURA; </a:t>
            </a:r>
          </a:p>
          <a:p>
            <a:pPr marL="0" indent="0" algn="just">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III. RECONHECIMENTO DO IDIOMA INGLÊS APLICADO A SITUAÇÕES COTIDIANAS; </a:t>
            </a:r>
          </a:p>
          <a:p>
            <a:pPr marL="0" indent="0" algn="just">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IV. RECONHECIMENTO DO IDIOMA INGLÊS APLICADO SITUAÇÕES DE TRABALHO. </a:t>
            </a:r>
          </a:p>
          <a:p>
            <a:pPr marL="0" indent="0" algn="just">
              <a:lnSpc>
                <a:spcPct val="107000"/>
              </a:lnSpc>
              <a:spcAft>
                <a:spcPts val="800"/>
              </a:spcAft>
              <a:buNone/>
            </a:pPr>
            <a:endParaRPr lang="pt-BR" dirty="0"/>
          </a:p>
        </p:txBody>
      </p:sp>
    </p:spTree>
    <p:extLst>
      <p:ext uri="{BB962C8B-B14F-4D97-AF65-F5344CB8AC3E}">
        <p14:creationId xmlns:p14="http://schemas.microsoft.com/office/powerpoint/2010/main" val="517829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E400F7-2C42-E13E-807C-197E5E6D23EE}"/>
              </a:ext>
            </a:extLst>
          </p:cNvPr>
          <p:cNvSpPr>
            <a:spLocks noGrp="1"/>
          </p:cNvSpPr>
          <p:nvPr>
            <p:ph type="title"/>
          </p:nvPr>
        </p:nvSpPr>
        <p:spPr/>
        <p:txBody>
          <a:bodyPr>
            <a:normAutofit fontScale="90000"/>
          </a:bodyPr>
          <a:lstStyle/>
          <a:p>
            <a:pPr algn="ctr">
              <a:lnSpc>
                <a:spcPct val="107000"/>
              </a:lnSpc>
              <a:spcAft>
                <a:spcPts val="800"/>
              </a:spcAft>
            </a:pP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PORTARIA DA COORDENADORA DE 05/02/2024.</a:t>
            </a: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DISPÕE SOBRE OFERTA DE CURSO DE CAPACITAÇÃO DE INGLÊS ONLINE NO CONTRATURNO ESCOLAR EM PLATAFORMA SÍNCRONA PARA ALUNOS DA 1ª SÉRIE DO ENSINO MÉDIO</a:t>
            </a:r>
            <a:br>
              <a:rPr lang="pt-BR"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pt-BR" dirty="0"/>
          </a:p>
        </p:txBody>
      </p:sp>
      <p:sp>
        <p:nvSpPr>
          <p:cNvPr id="3" name="Espaço Reservado para Conteúdo 2">
            <a:extLst>
              <a:ext uri="{FF2B5EF4-FFF2-40B4-BE49-F238E27FC236}">
                <a16:creationId xmlns:a16="http://schemas.microsoft.com/office/drawing/2014/main" id="{D678F817-96AC-BE5F-AF0D-25199D2AD7F0}"/>
              </a:ext>
            </a:extLst>
          </p:cNvPr>
          <p:cNvSpPr>
            <a:spLocks noGrp="1"/>
          </p:cNvSpPr>
          <p:nvPr>
            <p:ph idx="1"/>
          </p:nvPr>
        </p:nvSpPr>
        <p:spPr>
          <a:xfrm>
            <a:off x="285226" y="1753298"/>
            <a:ext cx="11585196" cy="4613945"/>
          </a:xfrm>
        </p:spPr>
        <p:txBody>
          <a:bodyPr>
            <a:normAutofit fontScale="85000" lnSpcReduction="20000"/>
          </a:bodyPr>
          <a:lstStyle/>
          <a:p>
            <a:pPr marL="0" indent="0" algn="just">
              <a:lnSpc>
                <a:spcPct val="107000"/>
              </a:lnSpc>
              <a:spcAft>
                <a:spcPts val="800"/>
              </a:spcAft>
              <a:buNone/>
            </a:pPr>
            <a:r>
              <a:rPr lang="pt-BR" sz="1800" b="1" kern="100" dirty="0">
                <a:effectLst/>
                <a:latin typeface="Calibri" panose="020F0502020204030204" pitchFamily="34" charset="0"/>
                <a:ea typeface="Calibri" panose="020F0502020204030204" pitchFamily="34" charset="0"/>
                <a:cs typeface="Times New Roman" panose="02020603050405020304" pitchFamily="18" charset="0"/>
              </a:rPr>
              <a:t>ARTIGO 3º </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A CARGA HORÁRIA DO CURSO OFERTADO POR INSTITUIÇÃO DE ENSINO DE IDIOMA INGLÊS NA MODALIDADE SÍNCRONA ON-LINE SERÁ DE 120 (CENTO E VINTE) HORAS-AULA, COM INTEGRALIZAÇÃO EM UM ANO LETIVO, DISTRIBUÍDAS EM DOIS SEMESTRES LETIVO COM 60 (SESSENTA) HORAS-AULA CADA, OBSERVADO O CALENDÁRIO ESCOLAR. </a:t>
            </a:r>
          </a:p>
          <a:p>
            <a:pPr marL="0" indent="0" algn="just">
              <a:lnSpc>
                <a:spcPct val="107000"/>
              </a:lnSpc>
              <a:spcAft>
                <a:spcPts val="800"/>
              </a:spcAft>
              <a:buNone/>
            </a:pPr>
            <a:r>
              <a:rPr lang="pt-BR" sz="1800" b="1" kern="100" dirty="0">
                <a:effectLst/>
                <a:latin typeface="Calibri" panose="020F0502020204030204" pitchFamily="34" charset="0"/>
                <a:ea typeface="Calibri" panose="020F0502020204030204" pitchFamily="34" charset="0"/>
                <a:cs typeface="Times New Roman" panose="02020603050405020304" pitchFamily="18" charset="0"/>
              </a:rPr>
              <a:t>PARÁGRAFO ÚNICO </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PODERÃO OCORRER AULAS DE REPOSIÇÃO DENTRO DO SEMESTRE LETIVO CASO SEJA NECESSÁRIO. </a:t>
            </a:r>
          </a:p>
          <a:p>
            <a:pPr marL="0" indent="0" algn="just">
              <a:lnSpc>
                <a:spcPct val="107000"/>
              </a:lnSpc>
              <a:spcAft>
                <a:spcPts val="800"/>
              </a:spcAft>
              <a:buNone/>
            </a:pPr>
            <a:r>
              <a:rPr lang="pt-BR" sz="1800" b="1" kern="100" dirty="0">
                <a:effectLst/>
                <a:latin typeface="Calibri" panose="020F0502020204030204" pitchFamily="34" charset="0"/>
                <a:ea typeface="Calibri" panose="020F0502020204030204" pitchFamily="34" charset="0"/>
                <a:cs typeface="Times New Roman" panose="02020603050405020304" pitchFamily="18" charset="0"/>
              </a:rPr>
              <a:t>ARTIGO 4º </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A INSTITUIÇÃO DE ENSINO DE IDIOMA INGLÊS, NA CONSTITUIÇÃO DAS TURMAS, OBSERVARÁ QUE: </a:t>
            </a:r>
          </a:p>
          <a:p>
            <a:pPr marL="0" indent="0" algn="just">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I. AS VAGAS DISPONIBILIZADAS DESTINAM-SE EXCLUSIVAMENTE A ALUNOS SELECIONADOS CONFORME REGRAS ESTABELECIDAS POR EDITAL E REGULARMENTE MATRICULADOS NA 1ª SÉRIE DO ENSINO MÉDIO DE ESCOLA PÚBLICA ESTADUAL DO ESTADO DE SÃO PAULO; </a:t>
            </a:r>
          </a:p>
          <a:p>
            <a:pPr marL="0" indent="0" algn="just">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II. A MANUTENÇÃO DA VAGA OBTIDA PELO ALUNO DEPENDERÁ DO CUMPRIMENTO DOS REQUISITOS DE DESEMPENHO ESCOLAR E FREQUÊNCIA ESTABELECIDOS EM EDITAL DE SELEÇÃO PRÓPRIO; </a:t>
            </a:r>
          </a:p>
          <a:p>
            <a:pPr marL="0" indent="0" algn="just">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III. OS ALUNOS SERÃO ENTURMADOS EM TURMAS COM O MESMO NÍVEL DE IDIOMA, PODENDO TER ENTRE 8 (OITO) A 20 (VINTE) ALUNOS DO MESMO NÍVEL NUMA MESMA TURMA. </a:t>
            </a:r>
          </a:p>
          <a:p>
            <a:pPr marL="0" indent="0" algn="just">
              <a:lnSpc>
                <a:spcPct val="107000"/>
              </a:lnSpc>
              <a:spcAft>
                <a:spcPts val="800"/>
              </a:spcAft>
              <a:buNone/>
            </a:pPr>
            <a:r>
              <a:rPr lang="pt-BR" sz="1800" b="1" kern="100" dirty="0">
                <a:effectLst/>
                <a:latin typeface="Calibri" panose="020F0502020204030204" pitchFamily="34" charset="0"/>
                <a:ea typeface="Calibri" panose="020F0502020204030204" pitchFamily="34" charset="0"/>
                <a:cs typeface="Times New Roman" panose="02020603050405020304" pitchFamily="18" charset="0"/>
              </a:rPr>
              <a:t>ARTIGO 5º </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NORMAS COMPLEMENTARES PODERÃO SER EXPEDIDAS POSTERIORMENTE PARA O CUMPRIMENTO DESTA PORTARIA. </a:t>
            </a:r>
          </a:p>
          <a:p>
            <a:pPr marL="0" indent="0" algn="just">
              <a:lnSpc>
                <a:spcPct val="107000"/>
              </a:lnSpc>
              <a:spcAft>
                <a:spcPts val="800"/>
              </a:spcAft>
              <a:buNone/>
            </a:pPr>
            <a:r>
              <a:rPr lang="pt-BR" sz="1800" b="1" kern="100" dirty="0">
                <a:effectLst/>
                <a:latin typeface="Calibri" panose="020F0502020204030204" pitchFamily="34" charset="0"/>
                <a:ea typeface="Calibri" panose="020F0502020204030204" pitchFamily="34" charset="0"/>
                <a:cs typeface="Times New Roman" panose="02020603050405020304" pitchFamily="18" charset="0"/>
              </a:rPr>
              <a:t>ARTIGO 6º </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ESTA PORTARIA ENTRA EM VIGOR NA DATA DE SUA PUBLICAÇÃO.</a:t>
            </a:r>
          </a:p>
          <a:p>
            <a:pPr marL="0" indent="0" algn="just">
              <a:lnSpc>
                <a:spcPct val="107000"/>
              </a:lnSpc>
              <a:spcAft>
                <a:spcPts val="800"/>
              </a:spcAft>
              <a:buNone/>
            </a:pPr>
            <a:endParaRPr lang="pt-BR" dirty="0"/>
          </a:p>
        </p:txBody>
      </p:sp>
    </p:spTree>
    <p:extLst>
      <p:ext uri="{BB962C8B-B14F-4D97-AF65-F5344CB8AC3E}">
        <p14:creationId xmlns:p14="http://schemas.microsoft.com/office/powerpoint/2010/main" val="4261412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E400F7-2C42-E13E-807C-197E5E6D23EE}"/>
              </a:ext>
            </a:extLst>
          </p:cNvPr>
          <p:cNvSpPr>
            <a:spLocks noGrp="1"/>
          </p:cNvSpPr>
          <p:nvPr>
            <p:ph type="title"/>
          </p:nvPr>
        </p:nvSpPr>
        <p:spPr/>
        <p:txBody>
          <a:bodyPr>
            <a:normAutofit fontScale="90000"/>
          </a:bodyPr>
          <a:lstStyle/>
          <a:p>
            <a:pPr algn="ctr">
              <a:lnSpc>
                <a:spcPct val="107000"/>
              </a:lnSpc>
              <a:spcAft>
                <a:spcPts val="800"/>
              </a:spcAft>
            </a:pP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r>
              <a:rPr lang="pt-BR"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PORTARIA DO COORDENADOR DE 08/02/2024</a:t>
            </a:r>
            <a:br>
              <a:rPr lang="pt-BR" sz="1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r>
              <a:rPr lang="pt-BR"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DISPÕE SOBRE OFERTA DE CURSO DE CAPACITAÇÃO DE INGLÊS ONLINE NO CONTRATURNO ESCOLAR EM PLATAFORMA SÍNCRONA PARA PROFESSORES DE INGLÊS DA REDE PÚBLICA ESTADUAL DE ENSINO. </a:t>
            </a:r>
            <a:br>
              <a:rPr lang="pt-BR" sz="1800" kern="100" dirty="0">
                <a:effectLst/>
                <a:latin typeface="Calibri" panose="020F0502020204030204" pitchFamily="34" charset="0"/>
                <a:ea typeface="Calibri" panose="020F0502020204030204" pitchFamily="34" charset="0"/>
                <a:cs typeface="Times New Roman" panose="02020603050405020304" pitchFamily="18" charset="0"/>
              </a:rPr>
            </a:br>
            <a:br>
              <a:rPr lang="pt-BR"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pt-BR" dirty="0"/>
          </a:p>
        </p:txBody>
      </p:sp>
      <p:sp>
        <p:nvSpPr>
          <p:cNvPr id="3" name="Espaço Reservado para Conteúdo 2">
            <a:extLst>
              <a:ext uri="{FF2B5EF4-FFF2-40B4-BE49-F238E27FC236}">
                <a16:creationId xmlns:a16="http://schemas.microsoft.com/office/drawing/2014/main" id="{D678F817-96AC-BE5F-AF0D-25199D2AD7F0}"/>
              </a:ext>
            </a:extLst>
          </p:cNvPr>
          <p:cNvSpPr>
            <a:spLocks noGrp="1"/>
          </p:cNvSpPr>
          <p:nvPr>
            <p:ph idx="1"/>
          </p:nvPr>
        </p:nvSpPr>
        <p:spPr>
          <a:xfrm>
            <a:off x="285226" y="1753298"/>
            <a:ext cx="11585196" cy="4613945"/>
          </a:xfrm>
        </p:spPr>
        <p:txBody>
          <a:bodyPr>
            <a:normAutofit/>
          </a:bodyPr>
          <a:lstStyle/>
          <a:p>
            <a:pPr marL="0" indent="0" algn="just">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O COORDENADOR DA ESCOLA DE FORMAÇÃO E APERFEIÇOAMENTO DOS PROFISSIONAIS DA EDUCAÇÃO “PAULO RENATO COSTA SOUZA” - EFAPE, NO USO DE SUAS ATRIBUIÇÕES LEGAIS, CONSIDERANDO A NECESSIDADE DE: </a:t>
            </a:r>
          </a:p>
          <a:p>
            <a:pPr marL="0" indent="0" algn="just">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APRIMORAR A PROFICIÊNCIA DO IDIOMA DOS PROFESSORES DE LÍNGUA ESTRANGEIRA MODERNA - INGLÊS - DA REDE PÚBLICA ESTADUAL; </a:t>
            </a:r>
          </a:p>
          <a:p>
            <a:pPr marL="0" indent="0" algn="just">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OPORTUNIZAR, POR ADESÃO, A OFERTA E REGULAMENTAÇÃO DO CURSO DE INGLÊS ONLINE EM PLATAFORMA SÍNCRONA NO CONTRATURNO ESCOLAR; </a:t>
            </a:r>
          </a:p>
          <a:p>
            <a:pPr marL="0" indent="0" algn="just">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ESTABELECER CRITÉRIOS DE SELEÇÃO DE PROFESSORES PARA PARTICIPAÇÃO NO CURSO OFERTADO POR INSTITUIÇÃO DE ENSINO DE IDIOMA ESTRANGEIRO. EXPEDE A PRESENTE PORTARIA: </a:t>
            </a:r>
          </a:p>
          <a:p>
            <a:pPr marL="0" indent="0" algn="just">
              <a:lnSpc>
                <a:spcPct val="107000"/>
              </a:lnSpc>
              <a:spcAft>
                <a:spcPts val="800"/>
              </a:spcAft>
              <a:buNone/>
            </a:pPr>
            <a:endParaRPr lang="pt-BR" dirty="0"/>
          </a:p>
        </p:txBody>
      </p:sp>
    </p:spTree>
    <p:extLst>
      <p:ext uri="{BB962C8B-B14F-4D97-AF65-F5344CB8AC3E}">
        <p14:creationId xmlns:p14="http://schemas.microsoft.com/office/powerpoint/2010/main" val="337866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E400F7-2C42-E13E-807C-197E5E6D23EE}"/>
              </a:ext>
            </a:extLst>
          </p:cNvPr>
          <p:cNvSpPr>
            <a:spLocks noGrp="1"/>
          </p:cNvSpPr>
          <p:nvPr>
            <p:ph type="title"/>
          </p:nvPr>
        </p:nvSpPr>
        <p:spPr/>
        <p:txBody>
          <a:bodyPr>
            <a:normAutofit fontScale="90000"/>
          </a:bodyPr>
          <a:lstStyle/>
          <a:p>
            <a:pPr algn="ctr">
              <a:lnSpc>
                <a:spcPct val="107000"/>
              </a:lnSpc>
              <a:spcAft>
                <a:spcPts val="800"/>
              </a:spcAft>
            </a:pP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r>
              <a:rPr lang="pt-BR"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PORTARIA DO COORDENADOR DE 08/02/2024</a:t>
            </a:r>
            <a:br>
              <a:rPr lang="pt-BR" sz="1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r>
              <a:rPr lang="pt-BR"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DISPÕE SOBRE OFERTA DE CURSO DE CAPACITAÇÃO DE INGLÊS ONLINE NO CONTRATURNO ESCOLAR EM PLATAFORMA SÍNCRONA PARA PROFESSORES DE INGLÊS DA REDE PÚBLICA ESTADUAL DE ENSINO. </a:t>
            </a:r>
            <a:br>
              <a:rPr lang="pt-BR" sz="1800" kern="100" dirty="0">
                <a:effectLst/>
                <a:latin typeface="Calibri" panose="020F0502020204030204" pitchFamily="34" charset="0"/>
                <a:ea typeface="Calibri" panose="020F0502020204030204" pitchFamily="34" charset="0"/>
                <a:cs typeface="Times New Roman" panose="02020603050405020304" pitchFamily="18" charset="0"/>
              </a:rPr>
            </a:br>
            <a:br>
              <a:rPr lang="pt-BR"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pt-BR" dirty="0"/>
          </a:p>
        </p:txBody>
      </p:sp>
      <p:sp>
        <p:nvSpPr>
          <p:cNvPr id="3" name="Espaço Reservado para Conteúdo 2">
            <a:extLst>
              <a:ext uri="{FF2B5EF4-FFF2-40B4-BE49-F238E27FC236}">
                <a16:creationId xmlns:a16="http://schemas.microsoft.com/office/drawing/2014/main" id="{D678F817-96AC-BE5F-AF0D-25199D2AD7F0}"/>
              </a:ext>
            </a:extLst>
          </p:cNvPr>
          <p:cNvSpPr>
            <a:spLocks noGrp="1"/>
          </p:cNvSpPr>
          <p:nvPr>
            <p:ph idx="1"/>
          </p:nvPr>
        </p:nvSpPr>
        <p:spPr>
          <a:xfrm>
            <a:off x="285226" y="1753298"/>
            <a:ext cx="11585196" cy="4613945"/>
          </a:xfrm>
        </p:spPr>
        <p:txBody>
          <a:bodyPr>
            <a:normAutofit fontScale="92500"/>
          </a:bodyPr>
          <a:lstStyle/>
          <a:p>
            <a:pPr marL="0" indent="0" algn="just">
              <a:lnSpc>
                <a:spcPct val="107000"/>
              </a:lnSpc>
              <a:spcAft>
                <a:spcPts val="800"/>
              </a:spcAft>
              <a:buNone/>
            </a:pPr>
            <a:r>
              <a:rPr lang="pt-BR" sz="2200" b="1" kern="100" dirty="0">
                <a:effectLst/>
                <a:latin typeface="Calibri" panose="020F0502020204030204" pitchFamily="34" charset="0"/>
                <a:ea typeface="Calibri" panose="020F0502020204030204" pitchFamily="34" charset="0"/>
                <a:cs typeface="Times New Roman" panose="02020603050405020304" pitchFamily="18" charset="0"/>
              </a:rPr>
              <a:t>ARTIGO 1º </a:t>
            </a:r>
            <a:r>
              <a:rPr lang="pt-BR" sz="2200" kern="100" dirty="0">
                <a:effectLst/>
                <a:latin typeface="Calibri" panose="020F0502020204030204" pitchFamily="34" charset="0"/>
                <a:ea typeface="Calibri" panose="020F0502020204030204" pitchFamily="34" charset="0"/>
                <a:cs typeface="Times New Roman" panose="02020603050405020304" pitchFamily="18" charset="0"/>
              </a:rPr>
              <a:t>- SERÃO SELECIONADOS PARA PARTICIPAR DO CURSO DE CAPACITAÇÃO DE INGLÊS ONLINE NO CONTRATURNO ESCOLAR EM PLATAFORMA SÍNCRONA, O SERVIDOR INTEGRANTE DO QUADRO DO MAGISTÉRIO (QM), PROFESSOR DE EDUCAÇÃO BÁSICA (PEB II) E PROFESSOR DE ENSINO FUNDAMENTAL E MÉDIO DA REDE PÚBLICA ESTADUAL QUE PREENCHEREM OS REQUISITOS CUMULATIVOS: </a:t>
            </a:r>
          </a:p>
          <a:p>
            <a:pPr marL="0" indent="0" algn="just">
              <a:lnSpc>
                <a:spcPct val="107000"/>
              </a:lnSpc>
              <a:spcAft>
                <a:spcPts val="800"/>
              </a:spcAft>
              <a:buNone/>
            </a:pPr>
            <a:r>
              <a:rPr lang="pt-BR" sz="2200" kern="100" dirty="0">
                <a:effectLst/>
                <a:latin typeface="Calibri" panose="020F0502020204030204" pitchFamily="34" charset="0"/>
                <a:ea typeface="Calibri" panose="020F0502020204030204" pitchFamily="34" charset="0"/>
                <a:cs typeface="Times New Roman" panose="02020603050405020304" pitchFamily="18" charset="0"/>
              </a:rPr>
              <a:t>I- TITULAR DE CARGO DE PROVIMENTO EFETIVO DA SECRETARIA DA EDUCAÇÃO DO ESTADO DE SÃO PAULO; </a:t>
            </a:r>
          </a:p>
          <a:p>
            <a:pPr marL="0" indent="0" algn="just">
              <a:lnSpc>
                <a:spcPct val="107000"/>
              </a:lnSpc>
              <a:spcAft>
                <a:spcPts val="800"/>
              </a:spcAft>
              <a:buNone/>
            </a:pPr>
            <a:r>
              <a:rPr lang="pt-BR" sz="2200" kern="100" dirty="0">
                <a:effectLst/>
                <a:latin typeface="Calibri" panose="020F0502020204030204" pitchFamily="34" charset="0"/>
                <a:ea typeface="Calibri" panose="020F0502020204030204" pitchFamily="34" charset="0"/>
                <a:cs typeface="Times New Roman" panose="02020603050405020304" pitchFamily="18" charset="0"/>
              </a:rPr>
              <a:t>II- ESTÁVEL NO CARGO, </a:t>
            </a:r>
          </a:p>
          <a:p>
            <a:pPr marL="0" indent="0" algn="just">
              <a:lnSpc>
                <a:spcPct val="107000"/>
              </a:lnSpc>
              <a:spcAft>
                <a:spcPts val="800"/>
              </a:spcAft>
              <a:buNone/>
            </a:pPr>
            <a:r>
              <a:rPr lang="pt-BR" sz="2200" kern="100" dirty="0">
                <a:effectLst/>
                <a:latin typeface="Calibri" panose="020F0502020204030204" pitchFamily="34" charset="0"/>
                <a:ea typeface="Calibri" panose="020F0502020204030204" pitchFamily="34" charset="0"/>
                <a:cs typeface="Times New Roman" panose="02020603050405020304" pitchFamily="18" charset="0"/>
              </a:rPr>
              <a:t>III- COM HABILITAÇÃO NA LÍNGUA ESTRANGEIRA MODERNA - INGLÊS; </a:t>
            </a:r>
          </a:p>
          <a:p>
            <a:pPr marL="0" indent="0" algn="just">
              <a:lnSpc>
                <a:spcPct val="107000"/>
              </a:lnSpc>
              <a:spcAft>
                <a:spcPts val="800"/>
              </a:spcAft>
              <a:buNone/>
            </a:pPr>
            <a:r>
              <a:rPr lang="pt-BR" sz="2200" kern="100" dirty="0">
                <a:effectLst/>
                <a:latin typeface="Calibri" panose="020F0502020204030204" pitchFamily="34" charset="0"/>
                <a:ea typeface="Calibri" panose="020F0502020204030204" pitchFamily="34" charset="0"/>
                <a:cs typeface="Times New Roman" panose="02020603050405020304" pitchFamily="18" charset="0"/>
              </a:rPr>
              <a:t>IV- QUE TENHA ATRIBUÍDAS A SI AULAS DESTE IDIOMA; </a:t>
            </a:r>
          </a:p>
          <a:p>
            <a:pPr marL="0" indent="0" algn="just">
              <a:lnSpc>
                <a:spcPct val="107000"/>
              </a:lnSpc>
              <a:spcAft>
                <a:spcPts val="800"/>
              </a:spcAft>
              <a:buNone/>
            </a:pPr>
            <a:r>
              <a:rPr lang="pt-BR" sz="2200" kern="100" dirty="0">
                <a:effectLst/>
                <a:latin typeface="Calibri" panose="020F0502020204030204" pitchFamily="34" charset="0"/>
                <a:ea typeface="Calibri" panose="020F0502020204030204" pitchFamily="34" charset="0"/>
                <a:cs typeface="Times New Roman" panose="02020603050405020304" pitchFamily="18" charset="0"/>
              </a:rPr>
              <a:t>V- NÃO ESTEJA EM GOZO DE QUAISQUER LICENÇAS E/OU AFASTAMENTOS SUPERIORES A 60 DIAS. </a:t>
            </a:r>
          </a:p>
          <a:p>
            <a:pPr marL="0" indent="0" algn="just">
              <a:lnSpc>
                <a:spcPct val="107000"/>
              </a:lnSpc>
              <a:spcAft>
                <a:spcPts val="800"/>
              </a:spcAft>
              <a:buNone/>
            </a:pPr>
            <a:endParaRPr lang="pt-BR" dirty="0"/>
          </a:p>
        </p:txBody>
      </p:sp>
    </p:spTree>
    <p:extLst>
      <p:ext uri="{BB962C8B-B14F-4D97-AF65-F5344CB8AC3E}">
        <p14:creationId xmlns:p14="http://schemas.microsoft.com/office/powerpoint/2010/main" val="758023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E400F7-2C42-E13E-807C-197E5E6D23EE}"/>
              </a:ext>
            </a:extLst>
          </p:cNvPr>
          <p:cNvSpPr>
            <a:spLocks noGrp="1"/>
          </p:cNvSpPr>
          <p:nvPr>
            <p:ph type="title"/>
          </p:nvPr>
        </p:nvSpPr>
        <p:spPr/>
        <p:txBody>
          <a:bodyPr>
            <a:normAutofit fontScale="90000"/>
          </a:bodyPr>
          <a:lstStyle/>
          <a:p>
            <a:pPr algn="ctr">
              <a:lnSpc>
                <a:spcPct val="107000"/>
              </a:lnSpc>
              <a:spcAft>
                <a:spcPts val="800"/>
              </a:spcAft>
            </a:pP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r>
              <a:rPr lang="pt-BR"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PORTARIA DO COORDENADOR DE 08/02/2024</a:t>
            </a:r>
            <a:br>
              <a:rPr lang="pt-BR" sz="1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r>
              <a:rPr lang="pt-BR"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DISPÕE SOBRE OFERTA DE CURSO DE CAPACITAÇÃO DE INGLÊS ONLINE NO CONTRATURNO ESCOLAR EM PLATAFORMA SÍNCRONA PARA PROFESSORES DE INGLÊS DA REDE PÚBLICA ESTADUAL DE ENSINO. </a:t>
            </a:r>
            <a:br>
              <a:rPr lang="pt-BR" sz="1800" kern="100" dirty="0">
                <a:effectLst/>
                <a:latin typeface="Calibri" panose="020F0502020204030204" pitchFamily="34" charset="0"/>
                <a:ea typeface="Calibri" panose="020F0502020204030204" pitchFamily="34" charset="0"/>
                <a:cs typeface="Times New Roman" panose="02020603050405020304" pitchFamily="18" charset="0"/>
              </a:rPr>
            </a:br>
            <a:br>
              <a:rPr lang="pt-BR"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pt-BR" dirty="0"/>
          </a:p>
        </p:txBody>
      </p:sp>
      <p:sp>
        <p:nvSpPr>
          <p:cNvPr id="3" name="Espaço Reservado para Conteúdo 2">
            <a:extLst>
              <a:ext uri="{FF2B5EF4-FFF2-40B4-BE49-F238E27FC236}">
                <a16:creationId xmlns:a16="http://schemas.microsoft.com/office/drawing/2014/main" id="{D678F817-96AC-BE5F-AF0D-25199D2AD7F0}"/>
              </a:ext>
            </a:extLst>
          </p:cNvPr>
          <p:cNvSpPr>
            <a:spLocks noGrp="1"/>
          </p:cNvSpPr>
          <p:nvPr>
            <p:ph idx="1"/>
          </p:nvPr>
        </p:nvSpPr>
        <p:spPr>
          <a:xfrm>
            <a:off x="285226" y="1753298"/>
            <a:ext cx="11585196" cy="4613945"/>
          </a:xfrm>
        </p:spPr>
        <p:txBody>
          <a:bodyPr>
            <a:normAutofit/>
          </a:bodyPr>
          <a:lstStyle/>
          <a:p>
            <a:pPr marL="0" indent="0" algn="just">
              <a:lnSpc>
                <a:spcPct val="107000"/>
              </a:lnSpc>
              <a:spcAft>
                <a:spcPts val="800"/>
              </a:spcAft>
              <a:buNone/>
            </a:pPr>
            <a:r>
              <a:rPr lang="pt-BR" sz="2200" b="1" kern="100" dirty="0">
                <a:effectLst/>
                <a:latin typeface="Calibri" panose="020F0502020204030204" pitchFamily="34" charset="0"/>
                <a:ea typeface="Calibri" panose="020F0502020204030204" pitchFamily="34" charset="0"/>
                <a:cs typeface="Times New Roman" panose="02020603050405020304" pitchFamily="18" charset="0"/>
              </a:rPr>
              <a:t>ARTIGO 2º </a:t>
            </a:r>
            <a:r>
              <a:rPr lang="pt-BR" sz="2200" kern="100" dirty="0">
                <a:effectLst/>
                <a:latin typeface="Calibri" panose="020F0502020204030204" pitchFamily="34" charset="0"/>
                <a:ea typeface="Calibri" panose="020F0502020204030204" pitchFamily="34" charset="0"/>
                <a:cs typeface="Times New Roman" panose="02020603050405020304" pitchFamily="18" charset="0"/>
              </a:rPr>
              <a:t>- A PLATAFORMA SÍNCRONA DE INGLÊS SERÁ EXECUTADA POR INSTITUIÇÃO DE ENSINO DE IDIOMA ESTRANGEIRO E O CURSO OFERTADO TERÁ AS SEGUINTES COMPETÊNCIAS E HABILIDADES: </a:t>
            </a:r>
          </a:p>
          <a:p>
            <a:pPr marL="0" indent="0" algn="just">
              <a:lnSpc>
                <a:spcPct val="107000"/>
              </a:lnSpc>
              <a:spcAft>
                <a:spcPts val="800"/>
              </a:spcAft>
              <a:buNone/>
            </a:pPr>
            <a:r>
              <a:rPr lang="pt-BR" sz="2200" kern="100" dirty="0">
                <a:effectLst/>
                <a:latin typeface="Calibri" panose="020F0502020204030204" pitchFamily="34" charset="0"/>
                <a:ea typeface="Calibri" panose="020F0502020204030204" pitchFamily="34" charset="0"/>
                <a:cs typeface="Times New Roman" panose="02020603050405020304" pitchFamily="18" charset="0"/>
              </a:rPr>
              <a:t>I. EMPREGO DO INGLÊS COMO INSTRUMENTO DE COMUNICAÇÃO ORAL E ESCRITA; </a:t>
            </a:r>
          </a:p>
          <a:p>
            <a:pPr marL="0" indent="0" algn="just">
              <a:lnSpc>
                <a:spcPct val="107000"/>
              </a:lnSpc>
              <a:spcAft>
                <a:spcPts val="800"/>
              </a:spcAft>
              <a:buNone/>
            </a:pPr>
            <a:r>
              <a:rPr lang="pt-BR" sz="2200" kern="100" dirty="0">
                <a:effectLst/>
                <a:latin typeface="Calibri" panose="020F0502020204030204" pitchFamily="34" charset="0"/>
                <a:ea typeface="Calibri" panose="020F0502020204030204" pitchFamily="34" charset="0"/>
                <a:cs typeface="Times New Roman" panose="02020603050405020304" pitchFamily="18" charset="0"/>
              </a:rPr>
              <a:t>II. EMPREGO DO INGLÊS EM LEITURA; </a:t>
            </a:r>
          </a:p>
          <a:p>
            <a:pPr marL="0" indent="0" algn="just">
              <a:lnSpc>
                <a:spcPct val="107000"/>
              </a:lnSpc>
              <a:spcAft>
                <a:spcPts val="800"/>
              </a:spcAft>
              <a:buNone/>
            </a:pPr>
            <a:r>
              <a:rPr lang="pt-BR" sz="2200" kern="100" dirty="0">
                <a:effectLst/>
                <a:latin typeface="Calibri" panose="020F0502020204030204" pitchFamily="34" charset="0"/>
                <a:ea typeface="Calibri" panose="020F0502020204030204" pitchFamily="34" charset="0"/>
                <a:cs typeface="Times New Roman" panose="02020603050405020304" pitchFamily="18" charset="0"/>
              </a:rPr>
              <a:t>III. RECONHECIMENTO DO IDIOMA INGLÊS APLICADO A SITUAÇÕES COTIDIANAS; </a:t>
            </a:r>
          </a:p>
          <a:p>
            <a:pPr marL="0" indent="0" algn="just">
              <a:lnSpc>
                <a:spcPct val="107000"/>
              </a:lnSpc>
              <a:spcAft>
                <a:spcPts val="800"/>
              </a:spcAft>
              <a:buNone/>
            </a:pPr>
            <a:r>
              <a:rPr lang="pt-BR" sz="2200" kern="100" dirty="0">
                <a:effectLst/>
                <a:latin typeface="Calibri" panose="020F0502020204030204" pitchFamily="34" charset="0"/>
                <a:ea typeface="Calibri" panose="020F0502020204030204" pitchFamily="34" charset="0"/>
                <a:cs typeface="Times New Roman" panose="02020603050405020304" pitchFamily="18" charset="0"/>
              </a:rPr>
              <a:t>IV. RECONHECIMENTO DO IDIOMA INGLÊS APLICADO A SITUAÇÕES DE TRABALHO. </a:t>
            </a:r>
          </a:p>
          <a:p>
            <a:pPr marL="0" indent="0" algn="just">
              <a:lnSpc>
                <a:spcPct val="107000"/>
              </a:lnSpc>
              <a:spcAft>
                <a:spcPts val="800"/>
              </a:spcAft>
              <a:buNone/>
            </a:pPr>
            <a:endParaRPr lang="pt-BR" dirty="0"/>
          </a:p>
        </p:txBody>
      </p:sp>
    </p:spTree>
    <p:extLst>
      <p:ext uri="{BB962C8B-B14F-4D97-AF65-F5344CB8AC3E}">
        <p14:creationId xmlns:p14="http://schemas.microsoft.com/office/powerpoint/2010/main" val="2929762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E400F7-2C42-E13E-807C-197E5E6D23EE}"/>
              </a:ext>
            </a:extLst>
          </p:cNvPr>
          <p:cNvSpPr>
            <a:spLocks noGrp="1"/>
          </p:cNvSpPr>
          <p:nvPr>
            <p:ph type="title"/>
          </p:nvPr>
        </p:nvSpPr>
        <p:spPr/>
        <p:txBody>
          <a:bodyPr>
            <a:normAutofit fontScale="90000"/>
          </a:bodyPr>
          <a:lstStyle/>
          <a:p>
            <a:pPr algn="ctr">
              <a:lnSpc>
                <a:spcPct val="107000"/>
              </a:lnSpc>
              <a:spcAft>
                <a:spcPts val="800"/>
              </a:spcAft>
            </a:pP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r>
              <a:rPr lang="pt-BR"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PORTARIA DO COORDENADOR DE 08/02/2024</a:t>
            </a:r>
            <a:br>
              <a:rPr lang="pt-BR" sz="1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r>
              <a:rPr lang="pt-BR"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DISPÕE SOBRE OFERTA DE CURSO DE CAPACITAÇÃO DE INGLÊS ONLINE NO CONTRATURNO ESCOLAR EM PLATAFORMA SÍNCRONA PARA PROFESSORES DE INGLÊS DA REDE PÚBLICA ESTADUAL DE ENSINO. </a:t>
            </a:r>
            <a:br>
              <a:rPr lang="pt-BR" sz="1800" kern="100" dirty="0">
                <a:effectLst/>
                <a:latin typeface="Calibri" panose="020F0502020204030204" pitchFamily="34" charset="0"/>
                <a:ea typeface="Calibri" panose="020F0502020204030204" pitchFamily="34" charset="0"/>
                <a:cs typeface="Times New Roman" panose="02020603050405020304" pitchFamily="18" charset="0"/>
              </a:rPr>
            </a:br>
            <a:br>
              <a:rPr lang="pt-BR"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pt-BR" dirty="0"/>
          </a:p>
        </p:txBody>
      </p:sp>
      <p:sp>
        <p:nvSpPr>
          <p:cNvPr id="3" name="Espaço Reservado para Conteúdo 2">
            <a:extLst>
              <a:ext uri="{FF2B5EF4-FFF2-40B4-BE49-F238E27FC236}">
                <a16:creationId xmlns:a16="http://schemas.microsoft.com/office/drawing/2014/main" id="{D678F817-96AC-BE5F-AF0D-25199D2AD7F0}"/>
              </a:ext>
            </a:extLst>
          </p:cNvPr>
          <p:cNvSpPr>
            <a:spLocks noGrp="1"/>
          </p:cNvSpPr>
          <p:nvPr>
            <p:ph idx="1"/>
          </p:nvPr>
        </p:nvSpPr>
        <p:spPr>
          <a:xfrm>
            <a:off x="285226" y="1753298"/>
            <a:ext cx="11585196" cy="4613945"/>
          </a:xfrm>
        </p:spPr>
        <p:txBody>
          <a:bodyPr>
            <a:normAutofit/>
          </a:bodyPr>
          <a:lstStyle/>
          <a:p>
            <a:pPr marL="0" indent="0" algn="just">
              <a:lnSpc>
                <a:spcPct val="107000"/>
              </a:lnSpc>
              <a:spcAft>
                <a:spcPts val="800"/>
              </a:spcAft>
              <a:buNone/>
            </a:pPr>
            <a:r>
              <a:rPr lang="pt-BR" sz="1800" b="1" kern="100" dirty="0">
                <a:effectLst/>
                <a:latin typeface="Calibri" panose="020F0502020204030204" pitchFamily="34" charset="0"/>
                <a:ea typeface="Calibri" panose="020F0502020204030204" pitchFamily="34" charset="0"/>
                <a:cs typeface="Times New Roman" panose="02020603050405020304" pitchFamily="18" charset="0"/>
              </a:rPr>
              <a:t>ARTIGO 3º </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A CARGA HORÁRIA DO CURSO OFERTADO POR INSTITUIÇÃO DE ENSINO DE IDIOMA ESTRANGEIRO - INGLÊS - NA MODALIDADE SÍNCRONA ONLINE SERÁ DE 120 (CENTO E VINTE) HORAS-AULA, COM INTEGRALIZAÇÃO EM UM ANO LETIVO, DISTRIBUÍDAS EM DOIS SEMESTRES LETIVOS COM 60 (SESSENTA) HORAS-AULA CADA, OBSERVADO O CALENDÁRIO ESCOLAR. </a:t>
            </a:r>
          </a:p>
          <a:p>
            <a:pPr marL="0" indent="0" algn="just">
              <a:lnSpc>
                <a:spcPct val="107000"/>
              </a:lnSpc>
              <a:spcAft>
                <a:spcPts val="800"/>
              </a:spcAft>
              <a:buNone/>
            </a:pPr>
            <a:r>
              <a:rPr lang="pt-BR" sz="1800" b="1" kern="100" dirty="0">
                <a:effectLst/>
                <a:latin typeface="Calibri" panose="020F0502020204030204" pitchFamily="34" charset="0"/>
                <a:ea typeface="Calibri" panose="020F0502020204030204" pitchFamily="34" charset="0"/>
                <a:cs typeface="Times New Roman" panose="02020603050405020304" pitchFamily="18" charset="0"/>
              </a:rPr>
              <a:t>ARTIGO 4º </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A INSTITUIÇÃO DE ENSINO, NA CONSTITUIÇÃO DAS TURMAS, OBSERVARÁ QUE: </a:t>
            </a:r>
          </a:p>
          <a:p>
            <a:pPr marL="0" indent="0" algn="just">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I. AS VAGAS DISPONIBILIZADAS DESTINAM-SE EXCLUSIVAMENTE A PROFESSORES SELECIONADOS CONFORME O ESTABELECIDO NO ARTIGO 1º DESTA PORTARIA E EDITAL; </a:t>
            </a:r>
          </a:p>
          <a:p>
            <a:pPr marL="0" indent="0" algn="just">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II. A MANUTENÇÃO DA VAGA OBTIDA PELO PROFESSOR DEPENDERÁ DO CUMPRIMENTO DOS REQUISITOS DE DESEMPENHO E DE APROVEITAMENTO E FREQUÊNCIA ESTABELECIDOS EM EDITAL DE SELEÇÃO PRÓPRIO; </a:t>
            </a:r>
          </a:p>
          <a:p>
            <a:pPr marL="0" indent="0" algn="just">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III. OS PROFESSORES SERÃO ENTURMADOS EM GRUPOS COM O MESMO NÍVEL DE IDIOMA, PODENDO TER ENTRE 8 E 20 CURSISTAS DO MESMO NÍVEL NUMA MESMA TURMA. </a:t>
            </a:r>
          </a:p>
          <a:p>
            <a:pPr marL="0" indent="0" algn="just">
              <a:lnSpc>
                <a:spcPct val="107000"/>
              </a:lnSpc>
              <a:spcAft>
                <a:spcPts val="800"/>
              </a:spcAft>
              <a:buNone/>
            </a:pPr>
            <a:endParaRPr lang="pt-BR" dirty="0"/>
          </a:p>
        </p:txBody>
      </p:sp>
    </p:spTree>
    <p:extLst>
      <p:ext uri="{BB962C8B-B14F-4D97-AF65-F5344CB8AC3E}">
        <p14:creationId xmlns:p14="http://schemas.microsoft.com/office/powerpoint/2010/main" val="3729389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E400F7-2C42-E13E-807C-197E5E6D23EE}"/>
              </a:ext>
            </a:extLst>
          </p:cNvPr>
          <p:cNvSpPr>
            <a:spLocks noGrp="1"/>
          </p:cNvSpPr>
          <p:nvPr>
            <p:ph type="title"/>
          </p:nvPr>
        </p:nvSpPr>
        <p:spPr/>
        <p:txBody>
          <a:bodyPr>
            <a:normAutofit fontScale="90000"/>
          </a:bodyPr>
          <a:lstStyle/>
          <a:p>
            <a:pPr algn="ctr">
              <a:lnSpc>
                <a:spcPct val="107000"/>
              </a:lnSpc>
              <a:spcAft>
                <a:spcPts val="800"/>
              </a:spcAft>
            </a:pP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r>
              <a:rPr lang="pt-BR"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PORTARIA DO COORDENADOR DE 08/02/2024</a:t>
            </a:r>
            <a:br>
              <a:rPr lang="pt-BR" sz="1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r>
              <a:rPr lang="pt-BR"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DISPÕE SOBRE OFERTA DE CURSO DE CAPACITAÇÃO DE INGLÊS ONLINE NO CONTRATURNO ESCOLAR EM PLATAFORMA SÍNCRONA PARA PROFESSORES DE INGLÊS DA REDE PÚBLICA ESTADUAL DE ENSINO. </a:t>
            </a:r>
            <a:br>
              <a:rPr lang="pt-BR" sz="1800" kern="100" dirty="0">
                <a:effectLst/>
                <a:latin typeface="Calibri" panose="020F0502020204030204" pitchFamily="34" charset="0"/>
                <a:ea typeface="Calibri" panose="020F0502020204030204" pitchFamily="34" charset="0"/>
                <a:cs typeface="Times New Roman" panose="02020603050405020304" pitchFamily="18" charset="0"/>
              </a:rPr>
            </a:br>
            <a:br>
              <a:rPr lang="pt-BR"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pt-BR" dirty="0"/>
          </a:p>
        </p:txBody>
      </p:sp>
      <p:sp>
        <p:nvSpPr>
          <p:cNvPr id="3" name="Espaço Reservado para Conteúdo 2">
            <a:extLst>
              <a:ext uri="{FF2B5EF4-FFF2-40B4-BE49-F238E27FC236}">
                <a16:creationId xmlns:a16="http://schemas.microsoft.com/office/drawing/2014/main" id="{D678F817-96AC-BE5F-AF0D-25199D2AD7F0}"/>
              </a:ext>
            </a:extLst>
          </p:cNvPr>
          <p:cNvSpPr>
            <a:spLocks noGrp="1"/>
          </p:cNvSpPr>
          <p:nvPr>
            <p:ph idx="1"/>
          </p:nvPr>
        </p:nvSpPr>
        <p:spPr>
          <a:xfrm>
            <a:off x="285226" y="1753298"/>
            <a:ext cx="11585196" cy="4613945"/>
          </a:xfrm>
        </p:spPr>
        <p:txBody>
          <a:bodyPr>
            <a:normAutofit/>
          </a:bodyPr>
          <a:lstStyle/>
          <a:p>
            <a:pPr marL="0" indent="0" algn="just">
              <a:lnSpc>
                <a:spcPct val="107000"/>
              </a:lnSpc>
              <a:spcAft>
                <a:spcPts val="800"/>
              </a:spcAft>
              <a:buNone/>
            </a:pPr>
            <a:r>
              <a:rPr lang="pt-BR" sz="1800" b="1" kern="100" dirty="0">
                <a:effectLst/>
                <a:latin typeface="Calibri" panose="020F0502020204030204" pitchFamily="34" charset="0"/>
                <a:ea typeface="Calibri" panose="020F0502020204030204" pitchFamily="34" charset="0"/>
                <a:cs typeface="Times New Roman" panose="02020603050405020304" pitchFamily="18" charset="0"/>
              </a:rPr>
              <a:t>ARTIGO 5º </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O CURSO SERÁ CERTIFICADO PELA INSTITUIÇÃO DE ENSINO DE IDIOMA ESTRANGEIRO - INGLÊS. </a:t>
            </a:r>
          </a:p>
          <a:p>
            <a:pPr marL="0" indent="0" algn="just">
              <a:lnSpc>
                <a:spcPct val="107000"/>
              </a:lnSpc>
              <a:spcAft>
                <a:spcPts val="800"/>
              </a:spcAft>
              <a:buNone/>
            </a:pPr>
            <a:r>
              <a:rPr lang="pt-BR" sz="1800" b="1" kern="100" dirty="0">
                <a:effectLst/>
                <a:latin typeface="Calibri" panose="020F0502020204030204" pitchFamily="34" charset="0"/>
                <a:ea typeface="Calibri" panose="020F0502020204030204" pitchFamily="34" charset="0"/>
                <a:cs typeface="Times New Roman" panose="02020603050405020304" pitchFamily="18" charset="0"/>
              </a:rPr>
              <a:t>PARÁGRAFO ÚNICO </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O CERTIFICADO DO CURSO DE QUE TRATA O ARTIGO 5º NÃO PODERÁ SER UTILIZADO FINS DE EVOLUÇÃO FUNCIONAL PELA VIA NÃO ACADÊMICA. </a:t>
            </a:r>
          </a:p>
          <a:p>
            <a:pPr marL="0" indent="0" algn="just">
              <a:lnSpc>
                <a:spcPct val="107000"/>
              </a:lnSpc>
              <a:spcAft>
                <a:spcPts val="800"/>
              </a:spcAft>
              <a:buNone/>
            </a:pPr>
            <a:r>
              <a:rPr lang="pt-BR" sz="1800" b="1" kern="100" dirty="0">
                <a:effectLst/>
                <a:latin typeface="Calibri" panose="020F0502020204030204" pitchFamily="34" charset="0"/>
                <a:ea typeface="Calibri" panose="020F0502020204030204" pitchFamily="34" charset="0"/>
                <a:cs typeface="Times New Roman" panose="02020603050405020304" pitchFamily="18" charset="0"/>
              </a:rPr>
              <a:t>ARTIGO 6º </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NORMAS COMPLEMENTARES PODERÃO SER EXPEDIDAS POSTERIORMENTE PARA O CUMPRIMENTO DESTA PORTARIA. </a:t>
            </a:r>
          </a:p>
          <a:p>
            <a:pPr marL="0" indent="0" algn="just">
              <a:lnSpc>
                <a:spcPct val="107000"/>
              </a:lnSpc>
              <a:spcAft>
                <a:spcPts val="800"/>
              </a:spcAft>
              <a:buNone/>
            </a:pPr>
            <a:r>
              <a:rPr lang="pt-BR" sz="1800" b="1" kern="100" dirty="0">
                <a:effectLst/>
                <a:latin typeface="Calibri" panose="020F0502020204030204" pitchFamily="34" charset="0"/>
                <a:ea typeface="Calibri" panose="020F0502020204030204" pitchFamily="34" charset="0"/>
                <a:cs typeface="Times New Roman" panose="02020603050405020304" pitchFamily="18" charset="0"/>
              </a:rPr>
              <a:t>ARTIGO 7º </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ESTA PORTARIA ENTRA EM VIGOR NA DATA DE SUA PUBLICAÇÃO.</a:t>
            </a:r>
          </a:p>
          <a:p>
            <a:pPr marL="0" indent="0" algn="just">
              <a:lnSpc>
                <a:spcPct val="107000"/>
              </a:lnSpc>
              <a:spcAft>
                <a:spcPts val="800"/>
              </a:spcAft>
              <a:buNone/>
            </a:pPr>
            <a:endParaRPr lang="pt-BR" dirty="0"/>
          </a:p>
        </p:txBody>
      </p:sp>
    </p:spTree>
    <p:extLst>
      <p:ext uri="{BB962C8B-B14F-4D97-AF65-F5344CB8AC3E}">
        <p14:creationId xmlns:p14="http://schemas.microsoft.com/office/powerpoint/2010/main" val="1201382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E400F7-2C42-E13E-807C-197E5E6D23EE}"/>
              </a:ext>
            </a:extLst>
          </p:cNvPr>
          <p:cNvSpPr>
            <a:spLocks noGrp="1"/>
          </p:cNvSpPr>
          <p:nvPr>
            <p:ph type="title"/>
          </p:nvPr>
        </p:nvSpPr>
        <p:spPr/>
        <p:txBody>
          <a:bodyPr>
            <a:normAutofit fontScale="90000"/>
          </a:bodyPr>
          <a:lstStyle/>
          <a:p>
            <a:pPr algn="ctr">
              <a:lnSpc>
                <a:spcPct val="107000"/>
              </a:lnSpc>
              <a:spcAft>
                <a:spcPts val="800"/>
              </a:spcAft>
            </a:pP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EDITAL N.º 01/2024 – COPED</a:t>
            </a: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br>
              <a:rPr lang="pt-BR" sz="1800" kern="100" dirty="0">
                <a:effectLst/>
                <a:latin typeface="Calibri" panose="020F0502020204030204" pitchFamily="34" charset="0"/>
                <a:ea typeface="Calibri" panose="020F0502020204030204" pitchFamily="34" charset="0"/>
                <a:cs typeface="Times New Roman" panose="02020603050405020304" pitchFamily="18" charset="0"/>
              </a:rPr>
            </a:br>
            <a:br>
              <a:rPr lang="pt-BR"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pt-BR" dirty="0"/>
          </a:p>
        </p:txBody>
      </p:sp>
      <p:sp>
        <p:nvSpPr>
          <p:cNvPr id="3" name="Espaço Reservado para Conteúdo 2">
            <a:extLst>
              <a:ext uri="{FF2B5EF4-FFF2-40B4-BE49-F238E27FC236}">
                <a16:creationId xmlns:a16="http://schemas.microsoft.com/office/drawing/2014/main" id="{D678F817-96AC-BE5F-AF0D-25199D2AD7F0}"/>
              </a:ext>
            </a:extLst>
          </p:cNvPr>
          <p:cNvSpPr>
            <a:spLocks noGrp="1"/>
          </p:cNvSpPr>
          <p:nvPr>
            <p:ph idx="1"/>
          </p:nvPr>
        </p:nvSpPr>
        <p:spPr>
          <a:xfrm>
            <a:off x="285226" y="1753298"/>
            <a:ext cx="11585196" cy="4613945"/>
          </a:xfrm>
        </p:spPr>
        <p:txBody>
          <a:bodyPr>
            <a:normAutofit/>
          </a:bodyPr>
          <a:lstStyle/>
          <a:p>
            <a:pPr marL="0" indent="0" algn="just">
              <a:lnSpc>
                <a:spcPct val="107000"/>
              </a:lnSpc>
              <a:spcAft>
                <a:spcPts val="800"/>
              </a:spcAft>
              <a:buNone/>
            </a:pPr>
            <a:r>
              <a:rPr lang="pt-BR" dirty="0"/>
              <a:t>A COORDENADORA PEDAGÓGICA, NO USO DE SUAS ATRIBUIÇÕES LEGAIS, TORNA PÚBLICA </a:t>
            </a:r>
            <a:r>
              <a:rPr lang="pt-BR" b="1" dirty="0"/>
              <a:t>A SELEÇÃO DE ALUNOS DA 1ª SÉRIE DO ENSINO MÉDIO </a:t>
            </a:r>
            <a:r>
              <a:rPr lang="pt-BR" dirty="0"/>
              <a:t>DA REDE PÚBLICA ESTADUAL </a:t>
            </a:r>
            <a:r>
              <a:rPr lang="pt-BR" b="1" dirty="0"/>
              <a:t>PARA O CURSO DE CAPACITAÇÃO DE INGLÊS ONLINE NO CONTRATURNO ESCOLAR</a:t>
            </a:r>
            <a:r>
              <a:rPr lang="pt-BR" dirty="0"/>
              <a:t>, EM PLATAFORMA SÍNCRONA, </a:t>
            </a:r>
            <a:r>
              <a:rPr lang="pt-BR" b="1" dirty="0"/>
              <a:t>COM INÍCIO NO PRIMEIRO SEMESTRE LETIVO DO CORRENTE ANO</a:t>
            </a:r>
            <a:r>
              <a:rPr lang="pt-BR" dirty="0"/>
              <a:t>, CONFORME ESTABELECIDO PELA PORTARIADA COORDENADORA DE 05/02/2024, QUE DISPÕE SOBRE OFERTA DE CURSO DE CAPACITAÇÃO DE INGLÊS ONLINE NO CONTRATURNO ESCOLAR EM PLATAFORMA SÍNCRONA PARA ALUNOS DA 1ª SÉRIE DO ENSINO MÉDIO. </a:t>
            </a:r>
          </a:p>
        </p:txBody>
      </p:sp>
    </p:spTree>
    <p:extLst>
      <p:ext uri="{BB962C8B-B14F-4D97-AF65-F5344CB8AC3E}">
        <p14:creationId xmlns:p14="http://schemas.microsoft.com/office/powerpoint/2010/main" val="1713970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E400F7-2C42-E13E-807C-197E5E6D23EE}"/>
              </a:ext>
            </a:extLst>
          </p:cNvPr>
          <p:cNvSpPr>
            <a:spLocks noGrp="1"/>
          </p:cNvSpPr>
          <p:nvPr>
            <p:ph type="title"/>
          </p:nvPr>
        </p:nvSpPr>
        <p:spPr/>
        <p:txBody>
          <a:bodyPr>
            <a:normAutofit fontScale="90000"/>
          </a:bodyPr>
          <a:lstStyle/>
          <a:p>
            <a:pPr algn="ctr">
              <a:lnSpc>
                <a:spcPct val="107000"/>
              </a:lnSpc>
              <a:spcAft>
                <a:spcPts val="800"/>
              </a:spcAft>
            </a:pP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EDITAL N.º 01/2024 – COPED</a:t>
            </a: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br>
              <a:rPr lang="pt-BR" sz="1800" kern="100" dirty="0">
                <a:effectLst/>
                <a:latin typeface="Calibri" panose="020F0502020204030204" pitchFamily="34" charset="0"/>
                <a:ea typeface="Calibri" panose="020F0502020204030204" pitchFamily="34" charset="0"/>
                <a:cs typeface="Times New Roman" panose="02020603050405020304" pitchFamily="18" charset="0"/>
              </a:rPr>
            </a:br>
            <a:br>
              <a:rPr lang="pt-BR"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pt-BR" dirty="0"/>
          </a:p>
        </p:txBody>
      </p:sp>
      <p:sp>
        <p:nvSpPr>
          <p:cNvPr id="3" name="Espaço Reservado para Conteúdo 2">
            <a:extLst>
              <a:ext uri="{FF2B5EF4-FFF2-40B4-BE49-F238E27FC236}">
                <a16:creationId xmlns:a16="http://schemas.microsoft.com/office/drawing/2014/main" id="{D678F817-96AC-BE5F-AF0D-25199D2AD7F0}"/>
              </a:ext>
            </a:extLst>
          </p:cNvPr>
          <p:cNvSpPr>
            <a:spLocks noGrp="1"/>
          </p:cNvSpPr>
          <p:nvPr>
            <p:ph idx="1"/>
          </p:nvPr>
        </p:nvSpPr>
        <p:spPr>
          <a:xfrm>
            <a:off x="285226" y="1753298"/>
            <a:ext cx="11585196" cy="4613945"/>
          </a:xfrm>
        </p:spPr>
        <p:txBody>
          <a:bodyPr>
            <a:normAutofit fontScale="70000" lnSpcReduction="20000"/>
          </a:bodyPr>
          <a:lstStyle/>
          <a:p>
            <a:pPr marL="514350" indent="-514350" algn="just">
              <a:lnSpc>
                <a:spcPct val="107000"/>
              </a:lnSpc>
              <a:spcAft>
                <a:spcPts val="800"/>
              </a:spcAft>
              <a:buAutoNum type="arabicPeriod"/>
            </a:pPr>
            <a:r>
              <a:rPr lang="pt-BR" b="1" dirty="0"/>
              <a:t>OBJETIVOS </a:t>
            </a:r>
          </a:p>
          <a:p>
            <a:pPr marL="0" indent="0" algn="just">
              <a:lnSpc>
                <a:spcPct val="107000"/>
              </a:lnSpc>
              <a:spcAft>
                <a:spcPts val="800"/>
              </a:spcAft>
              <a:buNone/>
            </a:pPr>
            <a:r>
              <a:rPr lang="pt-BR" b="1" dirty="0"/>
              <a:t>1.1</a:t>
            </a:r>
            <a:r>
              <a:rPr lang="pt-BR" dirty="0"/>
              <a:t> O PROCESSO DE QUE TRATA ESTE EDITAL </a:t>
            </a:r>
            <a:r>
              <a:rPr lang="pt-BR" b="1" dirty="0"/>
              <a:t>É DESTINADO A SELECIONAR ALUNOS DA REDE PÚBLICA ESTADUAL DE ENSINO DE SÃO PAULO, MATRICULADOS NA 1ª SÉRIE DO ENSINO MÉDIO NO ANO DE 2024, PARA PARTICIPAR DO CURSO DE CAPACITAÇÃO ONLINE DE INGLÊS NO CONTRATURNO ESCOLAR EM PLATAFORMA SÍNCRONA. </a:t>
            </a:r>
          </a:p>
          <a:p>
            <a:pPr marL="0" indent="0" algn="just">
              <a:lnSpc>
                <a:spcPct val="107000"/>
              </a:lnSpc>
              <a:spcAft>
                <a:spcPts val="800"/>
              </a:spcAft>
              <a:buNone/>
            </a:pPr>
            <a:r>
              <a:rPr lang="pt-BR" b="1" dirty="0"/>
              <a:t>1.2</a:t>
            </a:r>
            <a:r>
              <a:rPr lang="pt-BR" dirty="0"/>
              <a:t> A OFERTA DO CURSO DE CAPACITAÇÃO ONLINE DE INGLÊS NO CONTRATURNO ESCOLAR, EM PLATAFORMA SÍNCRONA, </a:t>
            </a:r>
            <a:r>
              <a:rPr lang="pt-BR" b="1" dirty="0"/>
              <a:t>TEM COMO OBJETIVO FORTALECER E AMPLIAR O CONHECIMENTO E O DOMÍNIO DE UMA LÍNGUA ESTRANGEIRA DOS ALUNOS DA REDE PÚBLICA DE ENSINO DO ESTADO DE SÃO PAULO</a:t>
            </a:r>
            <a:r>
              <a:rPr lang="pt-BR" dirty="0"/>
              <a:t>. </a:t>
            </a:r>
          </a:p>
          <a:p>
            <a:pPr marL="0" indent="0" algn="just">
              <a:lnSpc>
                <a:spcPct val="107000"/>
              </a:lnSpc>
              <a:spcAft>
                <a:spcPts val="800"/>
              </a:spcAft>
              <a:buNone/>
            </a:pPr>
            <a:r>
              <a:rPr lang="pt-BR" b="1" dirty="0"/>
              <a:t>1.3</a:t>
            </a:r>
            <a:r>
              <a:rPr lang="pt-BR" dirty="0"/>
              <a:t> </a:t>
            </a:r>
            <a:r>
              <a:rPr lang="pt-BR" b="1" dirty="0"/>
              <a:t>PARA MOTIVAR O DESEMPENHO ACADÊMICO E A FREQUÊNCIA ESCOLAR, OS ALUNOS PARTICIPANTES DO CURSO DE CAPACITAÇÃO ONLINE DE INGLÊS NO CONTRATURNO ESCOLAR, EM PLATAFORMA SÍNCRONA, PODERÃO, AO LONGO DA 1ª SÉRIE DO ENSINO MÉDIO, CONCORRER A PROJETOS INTERNACIONAIS OFERTADOS E ORGANIZADOS PELA SECRETARIA DE EDUCAÇÃO DO ESTADO DE SÃO PAULO</a:t>
            </a:r>
            <a:r>
              <a:rPr lang="pt-BR" dirty="0"/>
              <a:t>. </a:t>
            </a:r>
          </a:p>
        </p:txBody>
      </p:sp>
    </p:spTree>
    <p:extLst>
      <p:ext uri="{BB962C8B-B14F-4D97-AF65-F5344CB8AC3E}">
        <p14:creationId xmlns:p14="http://schemas.microsoft.com/office/powerpoint/2010/main" val="3298148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E400F7-2C42-E13E-807C-197E5E6D23EE}"/>
              </a:ext>
            </a:extLst>
          </p:cNvPr>
          <p:cNvSpPr>
            <a:spLocks noGrp="1"/>
          </p:cNvSpPr>
          <p:nvPr>
            <p:ph type="title"/>
          </p:nvPr>
        </p:nvSpPr>
        <p:spPr/>
        <p:txBody>
          <a:bodyPr>
            <a:normAutofit fontScale="90000"/>
          </a:bodyPr>
          <a:lstStyle/>
          <a:p>
            <a:pPr algn="ctr">
              <a:lnSpc>
                <a:spcPct val="107000"/>
              </a:lnSpc>
              <a:spcAft>
                <a:spcPts val="800"/>
              </a:spcAft>
            </a:pP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EDITAL N.º 01/2024 – COPED</a:t>
            </a: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br>
              <a:rPr lang="pt-BR" sz="1800" kern="100" dirty="0">
                <a:effectLst/>
                <a:latin typeface="Calibri" panose="020F0502020204030204" pitchFamily="34" charset="0"/>
                <a:ea typeface="Calibri" panose="020F0502020204030204" pitchFamily="34" charset="0"/>
                <a:cs typeface="Times New Roman" panose="02020603050405020304" pitchFamily="18" charset="0"/>
              </a:rPr>
            </a:br>
            <a:br>
              <a:rPr lang="pt-BR"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pt-BR" dirty="0"/>
          </a:p>
        </p:txBody>
      </p:sp>
      <p:sp>
        <p:nvSpPr>
          <p:cNvPr id="3" name="Espaço Reservado para Conteúdo 2">
            <a:extLst>
              <a:ext uri="{FF2B5EF4-FFF2-40B4-BE49-F238E27FC236}">
                <a16:creationId xmlns:a16="http://schemas.microsoft.com/office/drawing/2014/main" id="{D678F817-96AC-BE5F-AF0D-25199D2AD7F0}"/>
              </a:ext>
            </a:extLst>
          </p:cNvPr>
          <p:cNvSpPr>
            <a:spLocks noGrp="1"/>
          </p:cNvSpPr>
          <p:nvPr>
            <p:ph idx="1"/>
          </p:nvPr>
        </p:nvSpPr>
        <p:spPr>
          <a:xfrm>
            <a:off x="285226" y="1753298"/>
            <a:ext cx="11585196" cy="4613945"/>
          </a:xfrm>
        </p:spPr>
        <p:txBody>
          <a:bodyPr>
            <a:normAutofit fontScale="85000" lnSpcReduction="20000"/>
          </a:bodyPr>
          <a:lstStyle/>
          <a:p>
            <a:pPr marL="0" indent="0" algn="just">
              <a:lnSpc>
                <a:spcPct val="107000"/>
              </a:lnSpc>
              <a:spcAft>
                <a:spcPts val="800"/>
              </a:spcAft>
              <a:buNone/>
            </a:pPr>
            <a:r>
              <a:rPr lang="pt-BR" b="1" dirty="0"/>
              <a:t>2.  DAS DISPOSIÇÕES PRELIMINARES E DOS CRITÉRIOS</a:t>
            </a:r>
          </a:p>
          <a:p>
            <a:pPr marL="0" indent="0" algn="just">
              <a:lnSpc>
                <a:spcPct val="107000"/>
              </a:lnSpc>
              <a:spcAft>
                <a:spcPts val="800"/>
              </a:spcAft>
              <a:buNone/>
            </a:pPr>
            <a:r>
              <a:rPr lang="pt-BR" dirty="0"/>
              <a:t> </a:t>
            </a:r>
            <a:r>
              <a:rPr lang="pt-BR" b="1" dirty="0"/>
              <a:t>2.1</a:t>
            </a:r>
            <a:r>
              <a:rPr lang="pt-BR" dirty="0"/>
              <a:t> O PRESENTE EDITAL É DESTINADO A TORNAR PÚBLICO O PROCESSO PELO QUAL A COPED – COORDENADORIA PEDAGÓGICA DA SECRETARIA DA EDUCAÇÃO DO ESTADO DE SÃO PAULO SELECIONARÁ ALUNOS MATRICULADOS NA 1ª SÉRIE DO ENSINO MÉDIO PARA PARTICIPAR DO CURSO DE CAPACITAÇÃO ONLINE DE INGLÊS NO CONTRATURNO ESCOLAR EM PLATAFORMA SÍNCRONA. </a:t>
            </a:r>
          </a:p>
          <a:p>
            <a:pPr marL="0" indent="0" algn="just">
              <a:lnSpc>
                <a:spcPct val="107000"/>
              </a:lnSpc>
              <a:spcAft>
                <a:spcPts val="800"/>
              </a:spcAft>
              <a:buNone/>
            </a:pPr>
            <a:r>
              <a:rPr lang="pt-BR" b="1" dirty="0"/>
              <a:t>2.2</a:t>
            </a:r>
            <a:r>
              <a:rPr lang="pt-BR" dirty="0"/>
              <a:t> </a:t>
            </a:r>
            <a:r>
              <a:rPr lang="pt-BR" b="1" dirty="0"/>
              <a:t>O ALUNO SELECIONADO DEVERÁ, COM SEU RESPONSÁVEL LEGAL, LER ATENTAMENTE O CONTEÚDO DESTE EDITAL E SEUS ANEXOS</a:t>
            </a:r>
            <a:r>
              <a:rPr lang="pt-BR" dirty="0"/>
              <a:t>. </a:t>
            </a:r>
          </a:p>
          <a:p>
            <a:pPr marL="0" indent="0" algn="just">
              <a:lnSpc>
                <a:spcPct val="107000"/>
              </a:lnSpc>
              <a:spcAft>
                <a:spcPts val="800"/>
              </a:spcAft>
              <a:buNone/>
            </a:pPr>
            <a:r>
              <a:rPr lang="pt-BR" b="1" dirty="0"/>
              <a:t>2.3</a:t>
            </a:r>
            <a:r>
              <a:rPr lang="pt-BR" dirty="0"/>
              <a:t> </a:t>
            </a:r>
            <a:r>
              <a:rPr lang="pt-BR" b="1" dirty="0"/>
              <a:t>A PARTICIPAÇÃO DOS ALUNOS NO CURSO DE CAPACITAÇÃO ONLINE DE INGLÊS NO CONTRATURNO ESCOLAR EM PLATAFORMA SÍNCRONA PODERÁ SER UTILIZADA PARA CLASSIFICAÇÃO PARA PROJETOS QUE CONTEMPLEM PREMIAÇÃO POR DESEMPENHO ACADÊMICO E FREQUÊNCIA ESCOLAR. </a:t>
            </a:r>
          </a:p>
        </p:txBody>
      </p:sp>
    </p:spTree>
    <p:extLst>
      <p:ext uri="{BB962C8B-B14F-4D97-AF65-F5344CB8AC3E}">
        <p14:creationId xmlns:p14="http://schemas.microsoft.com/office/powerpoint/2010/main" val="1632898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15AF58-05C9-F8B6-D601-98911EB19E35}"/>
              </a:ext>
            </a:extLst>
          </p:cNvPr>
          <p:cNvSpPr>
            <a:spLocks noGrp="1"/>
          </p:cNvSpPr>
          <p:nvPr>
            <p:ph type="title"/>
          </p:nvPr>
        </p:nvSpPr>
        <p:spPr/>
        <p:txBody>
          <a:bodyPr>
            <a:normAutofit/>
          </a:bodyPr>
          <a:lstStyle/>
          <a:p>
            <a:pPr algn="ctr"/>
            <a:r>
              <a:rPr lang="pt-BR" sz="1800" b="1" dirty="0"/>
              <a:t>DIRETORIA DE ENSINO REGIÃO DE SUZANO</a:t>
            </a:r>
            <a:br>
              <a:rPr lang="pt-BR" sz="1800" b="1" dirty="0"/>
            </a:br>
            <a:r>
              <a:rPr lang="pt-BR" sz="1800" b="1" dirty="0"/>
              <a:t>DIRIGENTE REGIONAL DE ENSINO MARA SILVIA BIOTO</a:t>
            </a:r>
            <a:br>
              <a:rPr lang="pt-BR" sz="1800" b="1" dirty="0"/>
            </a:br>
            <a:r>
              <a:rPr lang="pt-BR" sz="1800" b="1" dirty="0"/>
              <a:t>SUPERVISORAS DE ENSINO MIRELA ROMAN E JANI RAMOS</a:t>
            </a:r>
            <a:br>
              <a:rPr lang="pt-BR" sz="1800" b="1" dirty="0"/>
            </a:br>
            <a:r>
              <a:rPr lang="pt-BR" sz="1800" b="1" dirty="0"/>
              <a:t>PEC MÁRCIA BUTO</a:t>
            </a:r>
          </a:p>
        </p:txBody>
      </p:sp>
      <p:pic>
        <p:nvPicPr>
          <p:cNvPr id="1026" name="Picture 2" descr="Governo do Estado de São Paulo | Prontos Pro Mundo - YouTube">
            <a:extLst>
              <a:ext uri="{FF2B5EF4-FFF2-40B4-BE49-F238E27FC236}">
                <a16:creationId xmlns:a16="http://schemas.microsoft.com/office/drawing/2014/main" id="{10387D44-44FE-5ED6-7454-759E6DA253E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08333" y="1690688"/>
            <a:ext cx="8575334" cy="4802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53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E400F7-2C42-E13E-807C-197E5E6D23EE}"/>
              </a:ext>
            </a:extLst>
          </p:cNvPr>
          <p:cNvSpPr>
            <a:spLocks noGrp="1"/>
          </p:cNvSpPr>
          <p:nvPr>
            <p:ph type="title"/>
          </p:nvPr>
        </p:nvSpPr>
        <p:spPr/>
        <p:txBody>
          <a:bodyPr>
            <a:normAutofit fontScale="90000"/>
          </a:bodyPr>
          <a:lstStyle/>
          <a:p>
            <a:pPr algn="ctr">
              <a:lnSpc>
                <a:spcPct val="107000"/>
              </a:lnSpc>
              <a:spcAft>
                <a:spcPts val="800"/>
              </a:spcAft>
            </a:pP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EDITAL N.º 01/2024 – COPED</a:t>
            </a: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br>
              <a:rPr lang="pt-BR" sz="1800" kern="100" dirty="0">
                <a:effectLst/>
                <a:latin typeface="Calibri" panose="020F0502020204030204" pitchFamily="34" charset="0"/>
                <a:ea typeface="Calibri" panose="020F0502020204030204" pitchFamily="34" charset="0"/>
                <a:cs typeface="Times New Roman" panose="02020603050405020304" pitchFamily="18" charset="0"/>
              </a:rPr>
            </a:br>
            <a:br>
              <a:rPr lang="pt-BR"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pt-BR" dirty="0"/>
          </a:p>
        </p:txBody>
      </p:sp>
      <p:sp>
        <p:nvSpPr>
          <p:cNvPr id="3" name="Espaço Reservado para Conteúdo 2">
            <a:extLst>
              <a:ext uri="{FF2B5EF4-FFF2-40B4-BE49-F238E27FC236}">
                <a16:creationId xmlns:a16="http://schemas.microsoft.com/office/drawing/2014/main" id="{D678F817-96AC-BE5F-AF0D-25199D2AD7F0}"/>
              </a:ext>
            </a:extLst>
          </p:cNvPr>
          <p:cNvSpPr>
            <a:spLocks noGrp="1"/>
          </p:cNvSpPr>
          <p:nvPr>
            <p:ph idx="1"/>
          </p:nvPr>
        </p:nvSpPr>
        <p:spPr>
          <a:xfrm>
            <a:off x="285226" y="1753298"/>
            <a:ext cx="11585196" cy="4613945"/>
          </a:xfrm>
        </p:spPr>
        <p:txBody>
          <a:bodyPr>
            <a:normAutofit fontScale="92500"/>
          </a:bodyPr>
          <a:lstStyle/>
          <a:p>
            <a:pPr marL="0" indent="0" algn="just">
              <a:lnSpc>
                <a:spcPct val="107000"/>
              </a:lnSpc>
              <a:spcAft>
                <a:spcPts val="800"/>
              </a:spcAft>
              <a:buNone/>
            </a:pPr>
            <a:r>
              <a:rPr lang="pt-BR" b="1" dirty="0"/>
              <a:t>2.4</a:t>
            </a:r>
            <a:r>
              <a:rPr lang="pt-BR" dirty="0"/>
              <a:t> </a:t>
            </a:r>
            <a:r>
              <a:rPr lang="pt-BR" b="1" dirty="0"/>
              <a:t>FICA RESERVADO À COPED </a:t>
            </a:r>
            <a:r>
              <a:rPr lang="pt-BR" dirty="0"/>
              <a:t>– COORDENADORIA PEDAGÓGICA DA SECRETARIA DE ESTADO DA EDUCAÇÃO DO ESTADO DE SÃO PAULO </a:t>
            </a:r>
            <a:r>
              <a:rPr lang="pt-BR" b="1" dirty="0"/>
              <a:t>O DIREITO DE PROCEDER ÀS CONVOCAÇÕES, OBEDECENDO RIGOROSAMENTE À ORDEM DE CLASSIFICAÇÃO</a:t>
            </a:r>
            <a:r>
              <a:rPr lang="pt-BR" dirty="0"/>
              <a:t>.</a:t>
            </a:r>
            <a:endParaRPr lang="pt-BR" b="1" dirty="0"/>
          </a:p>
          <a:p>
            <a:pPr marL="0" indent="0" algn="just">
              <a:lnSpc>
                <a:spcPct val="107000"/>
              </a:lnSpc>
              <a:spcAft>
                <a:spcPts val="800"/>
              </a:spcAft>
              <a:buNone/>
            </a:pPr>
            <a:r>
              <a:rPr lang="pt-BR" b="1" dirty="0"/>
              <a:t>2.5</a:t>
            </a:r>
            <a:r>
              <a:rPr lang="pt-BR" dirty="0"/>
              <a:t> </a:t>
            </a:r>
            <a:r>
              <a:rPr lang="pt-BR" b="1" dirty="0"/>
              <a:t>É DE INTEIRA RESPONSABILIDADE DO CANDIDATO ACOMPANHAR A PUBLICAÇÃO DE TODOS OS ATOS REFERENTES A ESTE EDITAL, POR MEIO DO SITE DA SECRETARIA </a:t>
            </a:r>
            <a:r>
              <a:rPr lang="pt-BR" dirty="0"/>
              <a:t>DE ESTADO DA EDUCAÇÃO, NO ENDEREÇO ELETRÔNICO </a:t>
            </a:r>
            <a:r>
              <a:rPr lang="pt-BR" dirty="0">
                <a:hlinkClick r:id="rId2"/>
              </a:rPr>
              <a:t>WWW.EDUCACAO.SP.GOV.BR</a:t>
            </a:r>
            <a:endParaRPr lang="pt-BR" dirty="0"/>
          </a:p>
          <a:p>
            <a:pPr marL="0" indent="0" algn="just">
              <a:lnSpc>
                <a:spcPct val="107000"/>
              </a:lnSpc>
              <a:spcAft>
                <a:spcPts val="800"/>
              </a:spcAft>
              <a:buNone/>
            </a:pPr>
            <a:r>
              <a:rPr lang="pt-BR" b="1" dirty="0"/>
              <a:t>2.6</a:t>
            </a:r>
            <a:r>
              <a:rPr lang="pt-BR" dirty="0"/>
              <a:t> </a:t>
            </a:r>
            <a:r>
              <a:rPr lang="pt-BR" b="1" dirty="0"/>
              <a:t>ESTE EDITAL ENTRARÁ EM VIGÊNCIA A PARTIR DA DATA DE SUA PUBLICAÇÃO </a:t>
            </a:r>
            <a:r>
              <a:rPr lang="pt-BR" dirty="0"/>
              <a:t>NO DIÁRIO OFICIAL DO ESTADO DE SÃO PAULO. </a:t>
            </a:r>
          </a:p>
        </p:txBody>
      </p:sp>
    </p:spTree>
    <p:extLst>
      <p:ext uri="{BB962C8B-B14F-4D97-AF65-F5344CB8AC3E}">
        <p14:creationId xmlns:p14="http://schemas.microsoft.com/office/powerpoint/2010/main" val="1617626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E400F7-2C42-E13E-807C-197E5E6D23EE}"/>
              </a:ext>
            </a:extLst>
          </p:cNvPr>
          <p:cNvSpPr>
            <a:spLocks noGrp="1"/>
          </p:cNvSpPr>
          <p:nvPr>
            <p:ph type="title"/>
          </p:nvPr>
        </p:nvSpPr>
        <p:spPr/>
        <p:txBody>
          <a:bodyPr>
            <a:normAutofit fontScale="90000"/>
          </a:bodyPr>
          <a:lstStyle/>
          <a:p>
            <a:pPr algn="ctr">
              <a:lnSpc>
                <a:spcPct val="107000"/>
              </a:lnSpc>
              <a:spcAft>
                <a:spcPts val="800"/>
              </a:spcAft>
            </a:pP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EDITAL N.º 01/2024 – COPED</a:t>
            </a: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br>
              <a:rPr lang="pt-BR" sz="1800" kern="100" dirty="0">
                <a:effectLst/>
                <a:latin typeface="Calibri" panose="020F0502020204030204" pitchFamily="34" charset="0"/>
                <a:ea typeface="Calibri" panose="020F0502020204030204" pitchFamily="34" charset="0"/>
                <a:cs typeface="Times New Roman" panose="02020603050405020304" pitchFamily="18" charset="0"/>
              </a:rPr>
            </a:br>
            <a:br>
              <a:rPr lang="pt-BR"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pt-BR" dirty="0"/>
          </a:p>
        </p:txBody>
      </p:sp>
      <p:sp>
        <p:nvSpPr>
          <p:cNvPr id="3" name="Espaço Reservado para Conteúdo 2">
            <a:extLst>
              <a:ext uri="{FF2B5EF4-FFF2-40B4-BE49-F238E27FC236}">
                <a16:creationId xmlns:a16="http://schemas.microsoft.com/office/drawing/2014/main" id="{D678F817-96AC-BE5F-AF0D-25199D2AD7F0}"/>
              </a:ext>
            </a:extLst>
          </p:cNvPr>
          <p:cNvSpPr>
            <a:spLocks noGrp="1"/>
          </p:cNvSpPr>
          <p:nvPr>
            <p:ph idx="1"/>
          </p:nvPr>
        </p:nvSpPr>
        <p:spPr>
          <a:xfrm>
            <a:off x="285226" y="1753298"/>
            <a:ext cx="11585196" cy="4613945"/>
          </a:xfrm>
        </p:spPr>
        <p:txBody>
          <a:bodyPr>
            <a:normAutofit fontScale="77500" lnSpcReduction="20000"/>
          </a:bodyPr>
          <a:lstStyle/>
          <a:p>
            <a:pPr marL="0" indent="0" algn="just">
              <a:lnSpc>
                <a:spcPct val="107000"/>
              </a:lnSpc>
              <a:spcAft>
                <a:spcPts val="800"/>
              </a:spcAft>
              <a:buNone/>
            </a:pPr>
            <a:r>
              <a:rPr lang="pt-BR" b="1" dirty="0"/>
              <a:t>3. DAS VAGAS </a:t>
            </a:r>
          </a:p>
          <a:p>
            <a:pPr marL="0" indent="0" algn="just">
              <a:lnSpc>
                <a:spcPct val="107000"/>
              </a:lnSpc>
              <a:spcAft>
                <a:spcPts val="800"/>
              </a:spcAft>
              <a:buNone/>
            </a:pPr>
            <a:r>
              <a:rPr lang="pt-BR" b="1" dirty="0"/>
              <a:t>3.1</a:t>
            </a:r>
            <a:r>
              <a:rPr lang="pt-BR" dirty="0"/>
              <a:t> </a:t>
            </a:r>
            <a:r>
              <a:rPr lang="pt-BR" b="1" dirty="0"/>
              <a:t>SERÃO OFERTADAS VAGAS </a:t>
            </a:r>
            <a:r>
              <a:rPr lang="pt-BR" dirty="0"/>
              <a:t>PARA O CURSO DE CAPACITAÇÃO ONLINE DE INGLÊS NO CONTRATURNO ESCOLAR EM PLATAFORMA SÍNCRONA </a:t>
            </a:r>
            <a:r>
              <a:rPr lang="pt-BR" b="1" dirty="0"/>
              <a:t>PARA TODOS OS ALUNOS QUE PREENCHEREM OS REQUISITOS DO ITEM 4.1 ABAIXO.</a:t>
            </a:r>
          </a:p>
          <a:p>
            <a:pPr marL="0" indent="0" algn="just">
              <a:lnSpc>
                <a:spcPct val="107000"/>
              </a:lnSpc>
              <a:spcAft>
                <a:spcPts val="800"/>
              </a:spcAft>
              <a:buNone/>
            </a:pPr>
            <a:r>
              <a:rPr lang="pt-BR" b="1" dirty="0"/>
              <a:t> 3.2 AS VAGAS SÃO DESTINADAS SOMENTE AOS ALUNOS DAS ESCOLAS DA REDE PÚBLICA ESTADUAL DE SÃO PAULO, DEVIDAMENTE MATRICULADOS PARA CURSAR A 1ª SÉRIE DO ENSINO MÉDIO EM 2024, QUE PREENCHEREM OS REQUISITOS DEFINIDOS NO ITEM 4.1 ABAIXO</a:t>
            </a:r>
            <a:r>
              <a:rPr lang="pt-BR" dirty="0"/>
              <a:t>. </a:t>
            </a:r>
          </a:p>
          <a:p>
            <a:pPr marL="0" indent="0" algn="just">
              <a:lnSpc>
                <a:spcPct val="107000"/>
              </a:lnSpc>
              <a:spcAft>
                <a:spcPts val="800"/>
              </a:spcAft>
              <a:buNone/>
            </a:pPr>
            <a:r>
              <a:rPr lang="pt-BR" b="1" dirty="0"/>
              <a:t>3.2.1</a:t>
            </a:r>
            <a:r>
              <a:rPr lang="pt-BR" dirty="0"/>
              <a:t> SERÃO RESERVADAS VAGAS A TODOS OS ESTUDANTES DE ESCOLAS INDÍGENAS E QUILOMBOLAS, MAIORES DE 14 ANOS, MATRICULADOS REGULARMENTE NA 1ª SÉRIE DO ENSINO MÉDIO, DESDE QUE TENHAM CONCLUÍDO O 9º ANO EM ESCOLA DA REDE PÚBLICA ESTADUAL. 3.3 AS VAGAS PREVISTAS SERÃO GARANTIDAS DESDE QUE HAJA CANDIDATOS QUE PREENCHAM OS CRITÉRIOS ESTABELECIDOS NESTE EDITAL. </a:t>
            </a:r>
          </a:p>
        </p:txBody>
      </p:sp>
    </p:spTree>
    <p:extLst>
      <p:ext uri="{BB962C8B-B14F-4D97-AF65-F5344CB8AC3E}">
        <p14:creationId xmlns:p14="http://schemas.microsoft.com/office/powerpoint/2010/main" val="15610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E400F7-2C42-E13E-807C-197E5E6D23EE}"/>
              </a:ext>
            </a:extLst>
          </p:cNvPr>
          <p:cNvSpPr>
            <a:spLocks noGrp="1"/>
          </p:cNvSpPr>
          <p:nvPr>
            <p:ph type="title"/>
          </p:nvPr>
        </p:nvSpPr>
        <p:spPr/>
        <p:txBody>
          <a:bodyPr>
            <a:normAutofit fontScale="90000"/>
          </a:bodyPr>
          <a:lstStyle/>
          <a:p>
            <a:pPr algn="ctr">
              <a:lnSpc>
                <a:spcPct val="107000"/>
              </a:lnSpc>
              <a:spcAft>
                <a:spcPts val="800"/>
              </a:spcAft>
            </a:pP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EDITAL N.º 01/2024 – COPED</a:t>
            </a: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br>
              <a:rPr lang="pt-BR" sz="1800" kern="100" dirty="0">
                <a:effectLst/>
                <a:latin typeface="Calibri" panose="020F0502020204030204" pitchFamily="34" charset="0"/>
                <a:ea typeface="Calibri" panose="020F0502020204030204" pitchFamily="34" charset="0"/>
                <a:cs typeface="Times New Roman" panose="02020603050405020304" pitchFamily="18" charset="0"/>
              </a:rPr>
            </a:br>
            <a:br>
              <a:rPr lang="pt-BR"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pt-BR" dirty="0"/>
          </a:p>
        </p:txBody>
      </p:sp>
      <p:sp>
        <p:nvSpPr>
          <p:cNvPr id="3" name="Espaço Reservado para Conteúdo 2">
            <a:extLst>
              <a:ext uri="{FF2B5EF4-FFF2-40B4-BE49-F238E27FC236}">
                <a16:creationId xmlns:a16="http://schemas.microsoft.com/office/drawing/2014/main" id="{D678F817-96AC-BE5F-AF0D-25199D2AD7F0}"/>
              </a:ext>
            </a:extLst>
          </p:cNvPr>
          <p:cNvSpPr>
            <a:spLocks noGrp="1"/>
          </p:cNvSpPr>
          <p:nvPr>
            <p:ph idx="1"/>
          </p:nvPr>
        </p:nvSpPr>
        <p:spPr>
          <a:xfrm>
            <a:off x="285226" y="1753298"/>
            <a:ext cx="11585196" cy="4613945"/>
          </a:xfrm>
        </p:spPr>
        <p:txBody>
          <a:bodyPr>
            <a:normAutofit fontScale="77500" lnSpcReduction="20000"/>
          </a:bodyPr>
          <a:lstStyle/>
          <a:p>
            <a:pPr marL="0" indent="0" algn="just">
              <a:lnSpc>
                <a:spcPct val="107000"/>
              </a:lnSpc>
              <a:spcAft>
                <a:spcPts val="800"/>
              </a:spcAft>
              <a:buNone/>
            </a:pPr>
            <a:r>
              <a:rPr lang="pt-BR" b="1" dirty="0"/>
              <a:t>4. DA SELEÇÃO </a:t>
            </a:r>
          </a:p>
          <a:p>
            <a:pPr marL="0" indent="0" algn="just">
              <a:lnSpc>
                <a:spcPct val="107000"/>
              </a:lnSpc>
              <a:spcAft>
                <a:spcPts val="800"/>
              </a:spcAft>
              <a:buNone/>
            </a:pPr>
            <a:r>
              <a:rPr lang="pt-BR" b="1" dirty="0"/>
              <a:t>4.1</a:t>
            </a:r>
            <a:r>
              <a:rPr lang="pt-BR" dirty="0"/>
              <a:t> </a:t>
            </a:r>
            <a:r>
              <a:rPr lang="pt-BR" b="1" dirty="0"/>
              <a:t>SERÃO SELECIONADOS TODOS OS ALUNOS </a:t>
            </a:r>
            <a:r>
              <a:rPr lang="pt-BR" dirty="0"/>
              <a:t>DA REDE PÚBLICA ESTADUAL DE SÃO PAULO QUE </a:t>
            </a:r>
            <a:r>
              <a:rPr lang="pt-BR" b="1" dirty="0"/>
              <a:t>PREENCHEREM OS SEGUINTES R</a:t>
            </a:r>
            <a:r>
              <a:rPr lang="pt-BR" dirty="0"/>
              <a:t>EQUISITOS: </a:t>
            </a:r>
          </a:p>
          <a:p>
            <a:pPr marL="0" indent="0" algn="just">
              <a:lnSpc>
                <a:spcPct val="107000"/>
              </a:lnSpc>
              <a:spcAft>
                <a:spcPts val="800"/>
              </a:spcAft>
              <a:buNone/>
            </a:pPr>
            <a:r>
              <a:rPr lang="pt-BR" b="1" dirty="0"/>
              <a:t>4.1.1</a:t>
            </a:r>
            <a:r>
              <a:rPr lang="pt-BR" dirty="0"/>
              <a:t> TER NO </a:t>
            </a:r>
            <a:r>
              <a:rPr lang="pt-BR" b="1" dirty="0"/>
              <a:t>MÍNIMO 14 (QUATORZE) ANOS DE IDADE NA DATA DA PUBLICAÇÃO DESTE EDITAL</a:t>
            </a:r>
            <a:r>
              <a:rPr lang="pt-BR" dirty="0"/>
              <a:t>; </a:t>
            </a:r>
          </a:p>
          <a:p>
            <a:pPr marL="0" indent="0" algn="just">
              <a:lnSpc>
                <a:spcPct val="107000"/>
              </a:lnSpc>
              <a:spcAft>
                <a:spcPts val="800"/>
              </a:spcAft>
              <a:buNone/>
            </a:pPr>
            <a:r>
              <a:rPr lang="pt-BR" b="1" dirty="0"/>
              <a:t>4.1.2</a:t>
            </a:r>
            <a:r>
              <a:rPr lang="pt-BR" dirty="0"/>
              <a:t> </a:t>
            </a:r>
            <a:r>
              <a:rPr lang="pt-BR" b="1" dirty="0"/>
              <a:t>ESTAR MATRICULADO EM UMA ESCOLA DA REDE PÚBLICA ESTADUAL DE SÃO PAULO DESDE O 6º ANO DO ENSINO FUNDAMENTAL II</a:t>
            </a:r>
            <a:r>
              <a:rPr lang="pt-BR" dirty="0"/>
              <a:t>; </a:t>
            </a:r>
          </a:p>
          <a:p>
            <a:pPr marL="0" indent="0" algn="just">
              <a:lnSpc>
                <a:spcPct val="107000"/>
              </a:lnSpc>
              <a:spcAft>
                <a:spcPts val="800"/>
              </a:spcAft>
              <a:buNone/>
            </a:pPr>
            <a:r>
              <a:rPr lang="pt-BR" b="1" dirty="0"/>
              <a:t>4.1.3</a:t>
            </a:r>
            <a:r>
              <a:rPr lang="pt-BR" dirty="0"/>
              <a:t> </a:t>
            </a:r>
            <a:r>
              <a:rPr lang="pt-BR" b="1" dirty="0"/>
              <a:t>TER CURSADO EM 2023 O 9º ANO DO ENSINO FUNDAMENTAL EM UMA ESCOLA DA REDE PÚBLICA ESTADUAL DE SÃO PAULO</a:t>
            </a:r>
            <a:r>
              <a:rPr lang="pt-BR" dirty="0"/>
              <a:t>; </a:t>
            </a:r>
          </a:p>
          <a:p>
            <a:pPr marL="0" indent="0" algn="just">
              <a:lnSpc>
                <a:spcPct val="107000"/>
              </a:lnSpc>
              <a:spcAft>
                <a:spcPts val="800"/>
              </a:spcAft>
              <a:buNone/>
            </a:pPr>
            <a:r>
              <a:rPr lang="pt-BR" b="1" dirty="0"/>
              <a:t>4.1.4</a:t>
            </a:r>
            <a:r>
              <a:rPr lang="pt-BR" dirty="0"/>
              <a:t> </a:t>
            </a:r>
            <a:r>
              <a:rPr lang="pt-BR" b="1" dirty="0"/>
              <a:t>ESTAR REGULARMENTE MATRICULADO NA 1ª SÉRIE DO ENSINO MÉDIO NO ANO DE 2024 NUMA ESCOLA DA REDE PÚBLICA ESTADUAL DE SÃO PAULO</a:t>
            </a:r>
            <a:r>
              <a:rPr lang="pt-BR" dirty="0"/>
              <a:t>; </a:t>
            </a:r>
          </a:p>
        </p:txBody>
      </p:sp>
    </p:spTree>
    <p:extLst>
      <p:ext uri="{BB962C8B-B14F-4D97-AF65-F5344CB8AC3E}">
        <p14:creationId xmlns:p14="http://schemas.microsoft.com/office/powerpoint/2010/main" val="393664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E400F7-2C42-E13E-807C-197E5E6D23EE}"/>
              </a:ext>
            </a:extLst>
          </p:cNvPr>
          <p:cNvSpPr>
            <a:spLocks noGrp="1"/>
          </p:cNvSpPr>
          <p:nvPr>
            <p:ph type="title"/>
          </p:nvPr>
        </p:nvSpPr>
        <p:spPr/>
        <p:txBody>
          <a:bodyPr>
            <a:normAutofit fontScale="90000"/>
          </a:bodyPr>
          <a:lstStyle/>
          <a:p>
            <a:pPr algn="ctr">
              <a:lnSpc>
                <a:spcPct val="107000"/>
              </a:lnSpc>
              <a:spcAft>
                <a:spcPts val="800"/>
              </a:spcAft>
            </a:pP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EDITAL N.º 01/2024 – COPED</a:t>
            </a: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br>
              <a:rPr lang="pt-BR" sz="1800" kern="100" dirty="0">
                <a:effectLst/>
                <a:latin typeface="Calibri" panose="020F0502020204030204" pitchFamily="34" charset="0"/>
                <a:ea typeface="Calibri" panose="020F0502020204030204" pitchFamily="34" charset="0"/>
                <a:cs typeface="Times New Roman" panose="02020603050405020304" pitchFamily="18" charset="0"/>
              </a:rPr>
            </a:br>
            <a:br>
              <a:rPr lang="pt-BR"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pt-BR" dirty="0"/>
          </a:p>
        </p:txBody>
      </p:sp>
      <p:sp>
        <p:nvSpPr>
          <p:cNvPr id="3" name="Espaço Reservado para Conteúdo 2">
            <a:extLst>
              <a:ext uri="{FF2B5EF4-FFF2-40B4-BE49-F238E27FC236}">
                <a16:creationId xmlns:a16="http://schemas.microsoft.com/office/drawing/2014/main" id="{D678F817-96AC-BE5F-AF0D-25199D2AD7F0}"/>
              </a:ext>
            </a:extLst>
          </p:cNvPr>
          <p:cNvSpPr>
            <a:spLocks noGrp="1"/>
          </p:cNvSpPr>
          <p:nvPr>
            <p:ph idx="1"/>
          </p:nvPr>
        </p:nvSpPr>
        <p:spPr>
          <a:xfrm>
            <a:off x="285226" y="1753298"/>
            <a:ext cx="11585196" cy="4613945"/>
          </a:xfrm>
        </p:spPr>
        <p:txBody>
          <a:bodyPr>
            <a:normAutofit/>
          </a:bodyPr>
          <a:lstStyle/>
          <a:p>
            <a:pPr marL="0" indent="0" algn="just">
              <a:lnSpc>
                <a:spcPct val="107000"/>
              </a:lnSpc>
              <a:spcAft>
                <a:spcPts val="800"/>
              </a:spcAft>
              <a:buNone/>
            </a:pPr>
            <a:r>
              <a:rPr lang="pt-BR" b="1" dirty="0"/>
              <a:t>4.1.5</a:t>
            </a:r>
            <a:r>
              <a:rPr lang="pt-BR" dirty="0"/>
              <a:t> </a:t>
            </a:r>
            <a:r>
              <a:rPr lang="pt-BR" b="1" dirty="0"/>
              <a:t>NÃO TER SIDO REPROVADO NO 9º ANO </a:t>
            </a:r>
            <a:r>
              <a:rPr lang="pt-BR" dirty="0"/>
              <a:t>DO ENSINO FUNDAMENTAL; </a:t>
            </a:r>
          </a:p>
          <a:p>
            <a:pPr marL="0" indent="0" algn="just">
              <a:lnSpc>
                <a:spcPct val="107000"/>
              </a:lnSpc>
              <a:spcAft>
                <a:spcPts val="800"/>
              </a:spcAft>
              <a:buNone/>
            </a:pPr>
            <a:r>
              <a:rPr lang="pt-BR" b="1" dirty="0"/>
              <a:t>4.1.6</a:t>
            </a:r>
            <a:r>
              <a:rPr lang="pt-BR" dirty="0"/>
              <a:t> </a:t>
            </a:r>
            <a:r>
              <a:rPr lang="pt-BR" b="1" dirty="0"/>
              <a:t>TER PARTICIPADO DO SARESP </a:t>
            </a:r>
            <a:r>
              <a:rPr lang="pt-BR" dirty="0"/>
              <a:t>– SISTEMA DE AVALIAÇÃO DE RENDIMENTO ESCOLAR DO ESTADO DE SÃO PAULO APLICADO EM 2023; </a:t>
            </a:r>
          </a:p>
          <a:p>
            <a:pPr marL="0" indent="0" algn="just">
              <a:lnSpc>
                <a:spcPct val="107000"/>
              </a:lnSpc>
              <a:spcAft>
                <a:spcPts val="800"/>
              </a:spcAft>
              <a:buNone/>
            </a:pPr>
            <a:r>
              <a:rPr lang="pt-BR" b="1" dirty="0"/>
              <a:t>4.1.7</a:t>
            </a:r>
            <a:r>
              <a:rPr lang="pt-BR" dirty="0"/>
              <a:t> </a:t>
            </a:r>
            <a:r>
              <a:rPr lang="pt-BR" b="1" dirty="0"/>
              <a:t>APRESENTAR PORCENTUAL DE ACERTOS NO COMPONENTE LÍNGUA PORTUGUESA DO SARESP IGUAL OU SUPERIOR A 50% </a:t>
            </a:r>
            <a:r>
              <a:rPr lang="pt-BR" dirty="0"/>
              <a:t>(CINQUENTA POR CENTO); </a:t>
            </a:r>
          </a:p>
          <a:p>
            <a:pPr marL="0" indent="0" algn="just">
              <a:lnSpc>
                <a:spcPct val="107000"/>
              </a:lnSpc>
              <a:spcAft>
                <a:spcPts val="800"/>
              </a:spcAft>
              <a:buNone/>
            </a:pPr>
            <a:r>
              <a:rPr lang="pt-BR" b="1" dirty="0"/>
              <a:t>4.1.8</a:t>
            </a:r>
            <a:r>
              <a:rPr lang="pt-BR" dirty="0"/>
              <a:t> </a:t>
            </a:r>
            <a:r>
              <a:rPr lang="pt-BR" b="1" dirty="0"/>
              <a:t>TER REGISTRADO, AO LONGO DO ANO DE 2023, FREQUÊNCIA ESCOLAR IGUAL OU SUPERIOR A 85%</a:t>
            </a:r>
            <a:r>
              <a:rPr lang="pt-BR" dirty="0"/>
              <a:t> (OITENTA E CINCO POR CENTO). </a:t>
            </a:r>
          </a:p>
        </p:txBody>
      </p:sp>
    </p:spTree>
    <p:extLst>
      <p:ext uri="{BB962C8B-B14F-4D97-AF65-F5344CB8AC3E}">
        <p14:creationId xmlns:p14="http://schemas.microsoft.com/office/powerpoint/2010/main" val="3522821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E400F7-2C42-E13E-807C-197E5E6D23EE}"/>
              </a:ext>
            </a:extLst>
          </p:cNvPr>
          <p:cNvSpPr>
            <a:spLocks noGrp="1"/>
          </p:cNvSpPr>
          <p:nvPr>
            <p:ph type="title"/>
          </p:nvPr>
        </p:nvSpPr>
        <p:spPr/>
        <p:txBody>
          <a:bodyPr>
            <a:normAutofit fontScale="90000"/>
          </a:bodyPr>
          <a:lstStyle/>
          <a:p>
            <a:pPr algn="ctr">
              <a:lnSpc>
                <a:spcPct val="107000"/>
              </a:lnSpc>
              <a:spcAft>
                <a:spcPts val="800"/>
              </a:spcAft>
            </a:pP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EDITAL N.º 01/2024 – COPED</a:t>
            </a: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br>
              <a:rPr lang="pt-BR" sz="1800" kern="100" dirty="0">
                <a:effectLst/>
                <a:latin typeface="Calibri" panose="020F0502020204030204" pitchFamily="34" charset="0"/>
                <a:ea typeface="Calibri" panose="020F0502020204030204" pitchFamily="34" charset="0"/>
                <a:cs typeface="Times New Roman" panose="02020603050405020304" pitchFamily="18" charset="0"/>
              </a:rPr>
            </a:br>
            <a:br>
              <a:rPr lang="pt-BR"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pt-BR" dirty="0"/>
          </a:p>
        </p:txBody>
      </p:sp>
      <p:sp>
        <p:nvSpPr>
          <p:cNvPr id="3" name="Espaço Reservado para Conteúdo 2">
            <a:extLst>
              <a:ext uri="{FF2B5EF4-FFF2-40B4-BE49-F238E27FC236}">
                <a16:creationId xmlns:a16="http://schemas.microsoft.com/office/drawing/2014/main" id="{D678F817-96AC-BE5F-AF0D-25199D2AD7F0}"/>
              </a:ext>
            </a:extLst>
          </p:cNvPr>
          <p:cNvSpPr>
            <a:spLocks noGrp="1"/>
          </p:cNvSpPr>
          <p:nvPr>
            <p:ph idx="1"/>
          </p:nvPr>
        </p:nvSpPr>
        <p:spPr>
          <a:xfrm>
            <a:off x="285226" y="1753298"/>
            <a:ext cx="11585196" cy="4613945"/>
          </a:xfrm>
        </p:spPr>
        <p:txBody>
          <a:bodyPr>
            <a:normAutofit lnSpcReduction="10000"/>
          </a:bodyPr>
          <a:lstStyle/>
          <a:p>
            <a:pPr marL="0" indent="0" algn="just">
              <a:lnSpc>
                <a:spcPct val="107000"/>
              </a:lnSpc>
              <a:spcAft>
                <a:spcPts val="800"/>
              </a:spcAft>
              <a:buNone/>
            </a:pPr>
            <a:r>
              <a:rPr lang="pt-BR" b="1" dirty="0"/>
              <a:t>5. DA CLASSIFICAÇÃO </a:t>
            </a:r>
          </a:p>
          <a:p>
            <a:pPr marL="0" indent="0" algn="just">
              <a:lnSpc>
                <a:spcPct val="107000"/>
              </a:lnSpc>
              <a:spcAft>
                <a:spcPts val="800"/>
              </a:spcAft>
              <a:buNone/>
            </a:pPr>
            <a:r>
              <a:rPr lang="pt-BR" b="1" dirty="0"/>
              <a:t>5.1</a:t>
            </a:r>
            <a:r>
              <a:rPr lang="pt-BR" dirty="0"/>
              <a:t> </a:t>
            </a:r>
            <a:r>
              <a:rPr lang="pt-BR" b="1" dirty="0"/>
              <a:t>A CLASSIFICAÇÃO NO PROCESSO SELETIVO REGIDO POR ESTE EDITAL SE DARÁ PELA VERIFICAÇÃO AUTOMÁTICA POR MEIO DO SISTEMA DE GERENCIAMENTO SED – SECRETARIA ESCOLAR DIGITAL</a:t>
            </a:r>
            <a:r>
              <a:rPr lang="pt-BR" dirty="0"/>
              <a:t>. </a:t>
            </a:r>
          </a:p>
          <a:p>
            <a:pPr marL="0" indent="0" algn="just">
              <a:lnSpc>
                <a:spcPct val="107000"/>
              </a:lnSpc>
              <a:spcAft>
                <a:spcPts val="800"/>
              </a:spcAft>
              <a:buNone/>
            </a:pPr>
            <a:r>
              <a:rPr lang="pt-BR" b="1" dirty="0"/>
              <a:t>5.2</a:t>
            </a:r>
            <a:r>
              <a:rPr lang="pt-BR" dirty="0"/>
              <a:t> </a:t>
            </a:r>
            <a:r>
              <a:rPr lang="pt-BR" b="1" dirty="0"/>
              <a:t>SERÃO CLASSIFICADOS TODOS OS ALUNOS QUE ATENDEREM AOS CRITÉRIOS ESTABELECIDOS NO ITEM 4.1</a:t>
            </a:r>
            <a:r>
              <a:rPr lang="pt-BR" dirty="0"/>
              <a:t>. </a:t>
            </a:r>
          </a:p>
          <a:p>
            <a:pPr marL="0" indent="0" algn="just">
              <a:lnSpc>
                <a:spcPct val="107000"/>
              </a:lnSpc>
              <a:spcAft>
                <a:spcPts val="800"/>
              </a:spcAft>
              <a:buNone/>
            </a:pPr>
            <a:r>
              <a:rPr lang="pt-BR" b="1" dirty="0"/>
              <a:t>5.3</a:t>
            </a:r>
            <a:r>
              <a:rPr lang="pt-BR" dirty="0"/>
              <a:t> </a:t>
            </a:r>
            <a:r>
              <a:rPr lang="pt-BR" b="1" dirty="0"/>
              <a:t>SERÁ DIVULGADA UMA LISTA DE CLASSIFICAÇÃO EM ORDEM ALFABÉTICA COM A CLASSIFICAÇÃO DE TODOS OS ALUNOS QUE ATENDAM AOS CRITÉRIOS DO ITEM 4.1. </a:t>
            </a:r>
          </a:p>
        </p:txBody>
      </p:sp>
    </p:spTree>
    <p:extLst>
      <p:ext uri="{BB962C8B-B14F-4D97-AF65-F5344CB8AC3E}">
        <p14:creationId xmlns:p14="http://schemas.microsoft.com/office/powerpoint/2010/main" val="1113125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E400F7-2C42-E13E-807C-197E5E6D23EE}"/>
              </a:ext>
            </a:extLst>
          </p:cNvPr>
          <p:cNvSpPr>
            <a:spLocks noGrp="1"/>
          </p:cNvSpPr>
          <p:nvPr>
            <p:ph type="title"/>
          </p:nvPr>
        </p:nvSpPr>
        <p:spPr/>
        <p:txBody>
          <a:bodyPr>
            <a:normAutofit fontScale="90000"/>
          </a:bodyPr>
          <a:lstStyle/>
          <a:p>
            <a:pPr algn="ctr">
              <a:lnSpc>
                <a:spcPct val="107000"/>
              </a:lnSpc>
              <a:spcAft>
                <a:spcPts val="800"/>
              </a:spcAft>
            </a:pP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EDITAL N.º 01/2024 – COPED</a:t>
            </a: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br>
              <a:rPr lang="pt-BR" sz="1800" kern="100" dirty="0">
                <a:effectLst/>
                <a:latin typeface="Calibri" panose="020F0502020204030204" pitchFamily="34" charset="0"/>
                <a:ea typeface="Calibri" panose="020F0502020204030204" pitchFamily="34" charset="0"/>
                <a:cs typeface="Times New Roman" panose="02020603050405020304" pitchFamily="18" charset="0"/>
              </a:rPr>
            </a:br>
            <a:br>
              <a:rPr lang="pt-BR"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pt-BR" dirty="0"/>
          </a:p>
        </p:txBody>
      </p:sp>
      <p:sp>
        <p:nvSpPr>
          <p:cNvPr id="3" name="Espaço Reservado para Conteúdo 2">
            <a:extLst>
              <a:ext uri="{FF2B5EF4-FFF2-40B4-BE49-F238E27FC236}">
                <a16:creationId xmlns:a16="http://schemas.microsoft.com/office/drawing/2014/main" id="{D678F817-96AC-BE5F-AF0D-25199D2AD7F0}"/>
              </a:ext>
            </a:extLst>
          </p:cNvPr>
          <p:cNvSpPr>
            <a:spLocks noGrp="1"/>
          </p:cNvSpPr>
          <p:nvPr>
            <p:ph idx="1"/>
          </p:nvPr>
        </p:nvSpPr>
        <p:spPr>
          <a:xfrm>
            <a:off x="285226" y="1753298"/>
            <a:ext cx="11585196" cy="4613945"/>
          </a:xfrm>
        </p:spPr>
        <p:txBody>
          <a:bodyPr>
            <a:normAutofit fontScale="92500" lnSpcReduction="20000"/>
          </a:bodyPr>
          <a:lstStyle/>
          <a:p>
            <a:pPr marL="0" indent="0" algn="just">
              <a:lnSpc>
                <a:spcPct val="107000"/>
              </a:lnSpc>
              <a:spcAft>
                <a:spcPts val="800"/>
              </a:spcAft>
              <a:buNone/>
            </a:pPr>
            <a:r>
              <a:rPr lang="pt-BR" b="1" dirty="0"/>
              <a:t>6.1</a:t>
            </a:r>
            <a:r>
              <a:rPr lang="pt-BR" dirty="0"/>
              <a:t> </a:t>
            </a:r>
            <a:r>
              <a:rPr lang="pt-BR" b="1" dirty="0"/>
              <a:t>O ALUNO TERÁ 90 DIAS APÓS O INÍCIO DO CURSO PARA HOMOLOGAR SUA INSCRIÇÃO ACESSANDO O SISTEMA DE GERENCIAMENTO SED </a:t>
            </a:r>
            <a:r>
              <a:rPr lang="pt-BR" dirty="0"/>
              <a:t>– SECRETARIA ESCOLAR DIGITAL MENU [ALUNO], SUB-MENU [CURSO DE INGLÊS] E MARCANDO A OPÇÃO DESEJADA. </a:t>
            </a:r>
          </a:p>
          <a:p>
            <a:pPr marL="0" indent="0" algn="just">
              <a:lnSpc>
                <a:spcPct val="107000"/>
              </a:lnSpc>
              <a:spcAft>
                <a:spcPts val="800"/>
              </a:spcAft>
              <a:buNone/>
            </a:pPr>
            <a:r>
              <a:rPr lang="pt-BR" b="1" dirty="0"/>
              <a:t>6.2</a:t>
            </a:r>
            <a:r>
              <a:rPr lang="pt-BR" dirty="0"/>
              <a:t> </a:t>
            </a:r>
            <a:r>
              <a:rPr lang="pt-BR" b="1" dirty="0"/>
              <a:t>NESTE MESMO PRAZO, OS PAIS E/OU RESPONSÁVEL LEGAL DEVERÃO AUTORIZAR A PARTICIPAÇÃO DO ALUNO ACESSANDO O SISTEMA DE GERENCIAMENTO SED – SECRETARIA ESCOLAR DIGITAL</a:t>
            </a:r>
            <a:r>
              <a:rPr lang="pt-BR" dirty="0"/>
              <a:t>, MENU [ALUNO], SUB-MENU [CURSO DE INGLÊS] E MARCANDO A OPÇÃO DESEJADA. </a:t>
            </a:r>
          </a:p>
          <a:p>
            <a:pPr marL="0" indent="0" algn="just">
              <a:lnSpc>
                <a:spcPct val="107000"/>
              </a:lnSpc>
              <a:spcAft>
                <a:spcPts val="800"/>
              </a:spcAft>
              <a:buNone/>
            </a:pPr>
            <a:r>
              <a:rPr lang="pt-BR" b="1" dirty="0"/>
              <a:t>6.3</a:t>
            </a:r>
            <a:r>
              <a:rPr lang="pt-BR" dirty="0"/>
              <a:t> </a:t>
            </a:r>
            <a:r>
              <a:rPr lang="pt-BR" b="1" dirty="0"/>
              <a:t>ALUNOS, PAIS E/OU RESPONSÁVEL PODERÃO FAZER ESSE PROCEDIMENTO DIRETAMENTE ONLINE OU COM AJUDA DE UM FUNCIONÁRIO DA SECRETARIA DA ESCOLA. </a:t>
            </a:r>
          </a:p>
        </p:txBody>
      </p:sp>
    </p:spTree>
    <p:extLst>
      <p:ext uri="{BB962C8B-B14F-4D97-AF65-F5344CB8AC3E}">
        <p14:creationId xmlns:p14="http://schemas.microsoft.com/office/powerpoint/2010/main" val="3407994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E400F7-2C42-E13E-807C-197E5E6D23EE}"/>
              </a:ext>
            </a:extLst>
          </p:cNvPr>
          <p:cNvSpPr>
            <a:spLocks noGrp="1"/>
          </p:cNvSpPr>
          <p:nvPr>
            <p:ph type="title"/>
          </p:nvPr>
        </p:nvSpPr>
        <p:spPr/>
        <p:txBody>
          <a:bodyPr>
            <a:normAutofit fontScale="90000"/>
          </a:bodyPr>
          <a:lstStyle/>
          <a:p>
            <a:pPr algn="ctr">
              <a:lnSpc>
                <a:spcPct val="107000"/>
              </a:lnSpc>
              <a:spcAft>
                <a:spcPts val="800"/>
              </a:spcAft>
            </a:pP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EDITAL N.º 01/2024 – COPED</a:t>
            </a: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br>
              <a:rPr lang="pt-BR" sz="1800" kern="100" dirty="0">
                <a:effectLst/>
                <a:latin typeface="Calibri" panose="020F0502020204030204" pitchFamily="34" charset="0"/>
                <a:ea typeface="Calibri" panose="020F0502020204030204" pitchFamily="34" charset="0"/>
                <a:cs typeface="Times New Roman" panose="02020603050405020304" pitchFamily="18" charset="0"/>
              </a:rPr>
            </a:br>
            <a:br>
              <a:rPr lang="pt-BR"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pt-BR" dirty="0"/>
          </a:p>
        </p:txBody>
      </p:sp>
      <p:sp>
        <p:nvSpPr>
          <p:cNvPr id="3" name="Espaço Reservado para Conteúdo 2">
            <a:extLst>
              <a:ext uri="{FF2B5EF4-FFF2-40B4-BE49-F238E27FC236}">
                <a16:creationId xmlns:a16="http://schemas.microsoft.com/office/drawing/2014/main" id="{D678F817-96AC-BE5F-AF0D-25199D2AD7F0}"/>
              </a:ext>
            </a:extLst>
          </p:cNvPr>
          <p:cNvSpPr>
            <a:spLocks noGrp="1"/>
          </p:cNvSpPr>
          <p:nvPr>
            <p:ph idx="1"/>
          </p:nvPr>
        </p:nvSpPr>
        <p:spPr>
          <a:xfrm>
            <a:off x="285226" y="1753298"/>
            <a:ext cx="11585196" cy="4613945"/>
          </a:xfrm>
        </p:spPr>
        <p:txBody>
          <a:bodyPr>
            <a:normAutofit lnSpcReduction="10000"/>
          </a:bodyPr>
          <a:lstStyle/>
          <a:p>
            <a:pPr marL="0" indent="0" algn="just">
              <a:lnSpc>
                <a:spcPct val="107000"/>
              </a:lnSpc>
              <a:spcAft>
                <a:spcPts val="800"/>
              </a:spcAft>
              <a:buNone/>
            </a:pPr>
            <a:r>
              <a:rPr lang="pt-BR" b="1" dirty="0"/>
              <a:t>7. RESULTADO DO PROCESSO SELETIVO</a:t>
            </a:r>
          </a:p>
          <a:p>
            <a:pPr marL="0" indent="0" algn="just">
              <a:lnSpc>
                <a:spcPct val="107000"/>
              </a:lnSpc>
              <a:spcAft>
                <a:spcPts val="800"/>
              </a:spcAft>
              <a:buNone/>
            </a:pPr>
            <a:r>
              <a:rPr lang="pt-BR" b="1" dirty="0"/>
              <a:t> 7.1 O RESULTADO DA SELEÇÃO SERÁ PUBLICADO NO SITE DA SECRETARIA DE EDUCAÇÃO DO ESTADO DE SÃO PAULO, CONFORME CRONOGRAMA</a:t>
            </a:r>
            <a:r>
              <a:rPr lang="pt-BR" dirty="0"/>
              <a:t> DO ANEXO I DESTE EDITAL.</a:t>
            </a:r>
          </a:p>
          <a:p>
            <a:pPr marL="0" indent="0" algn="just">
              <a:lnSpc>
                <a:spcPct val="107000"/>
              </a:lnSpc>
              <a:spcAft>
                <a:spcPts val="800"/>
              </a:spcAft>
              <a:buNone/>
            </a:pPr>
            <a:r>
              <a:rPr lang="pt-BR" b="1" dirty="0"/>
              <a:t> 7.2 A SECRETARIA DA EDUCAÇÃO DO ESTADO DE SÃO PAULO NÃO FARÁ CONTATO INDIVIDUAL COM OS ALUNOS INSCRITOS </a:t>
            </a:r>
            <a:r>
              <a:rPr lang="pt-BR" dirty="0"/>
              <a:t>PARA DIVULGAÇÃO DO RESULTADO. </a:t>
            </a:r>
          </a:p>
          <a:p>
            <a:pPr marL="0" indent="0" algn="just">
              <a:lnSpc>
                <a:spcPct val="107000"/>
              </a:lnSpc>
              <a:spcAft>
                <a:spcPts val="800"/>
              </a:spcAft>
              <a:buNone/>
            </a:pPr>
            <a:r>
              <a:rPr lang="pt-BR" b="1" dirty="0"/>
              <a:t>7.3</a:t>
            </a:r>
            <a:r>
              <a:rPr lang="pt-BR" dirty="0"/>
              <a:t> </a:t>
            </a:r>
            <a:r>
              <a:rPr lang="pt-BR" b="1" dirty="0"/>
              <a:t>CABERÁ RECURSO APÓS A DIVULGAÇÃO DO RESULTADO </a:t>
            </a:r>
            <a:r>
              <a:rPr lang="pt-BR" dirty="0"/>
              <a:t>DA SELEÇÃO, CONFORME CRONOGRAMA DO ANEXO I DESTE EDITAL. </a:t>
            </a:r>
          </a:p>
        </p:txBody>
      </p:sp>
    </p:spTree>
    <p:extLst>
      <p:ext uri="{BB962C8B-B14F-4D97-AF65-F5344CB8AC3E}">
        <p14:creationId xmlns:p14="http://schemas.microsoft.com/office/powerpoint/2010/main" val="34004154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E400F7-2C42-E13E-807C-197E5E6D23EE}"/>
              </a:ext>
            </a:extLst>
          </p:cNvPr>
          <p:cNvSpPr>
            <a:spLocks noGrp="1"/>
          </p:cNvSpPr>
          <p:nvPr>
            <p:ph type="title"/>
          </p:nvPr>
        </p:nvSpPr>
        <p:spPr/>
        <p:txBody>
          <a:bodyPr>
            <a:normAutofit fontScale="90000"/>
          </a:bodyPr>
          <a:lstStyle/>
          <a:p>
            <a:pPr algn="ctr">
              <a:lnSpc>
                <a:spcPct val="107000"/>
              </a:lnSpc>
              <a:spcAft>
                <a:spcPts val="800"/>
              </a:spcAft>
            </a:pP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EDITAL N.º 01/2024 – COPED</a:t>
            </a: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br>
              <a:rPr lang="pt-BR" sz="1800" kern="100" dirty="0">
                <a:effectLst/>
                <a:latin typeface="Calibri" panose="020F0502020204030204" pitchFamily="34" charset="0"/>
                <a:ea typeface="Calibri" panose="020F0502020204030204" pitchFamily="34" charset="0"/>
                <a:cs typeface="Times New Roman" panose="02020603050405020304" pitchFamily="18" charset="0"/>
              </a:rPr>
            </a:br>
            <a:br>
              <a:rPr lang="pt-BR"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pt-BR" dirty="0"/>
          </a:p>
        </p:txBody>
      </p:sp>
      <p:sp>
        <p:nvSpPr>
          <p:cNvPr id="3" name="Espaço Reservado para Conteúdo 2">
            <a:extLst>
              <a:ext uri="{FF2B5EF4-FFF2-40B4-BE49-F238E27FC236}">
                <a16:creationId xmlns:a16="http://schemas.microsoft.com/office/drawing/2014/main" id="{D678F817-96AC-BE5F-AF0D-25199D2AD7F0}"/>
              </a:ext>
            </a:extLst>
          </p:cNvPr>
          <p:cNvSpPr>
            <a:spLocks noGrp="1"/>
          </p:cNvSpPr>
          <p:nvPr>
            <p:ph idx="1"/>
          </p:nvPr>
        </p:nvSpPr>
        <p:spPr>
          <a:xfrm>
            <a:off x="285226" y="1753298"/>
            <a:ext cx="11585196" cy="4613945"/>
          </a:xfrm>
        </p:spPr>
        <p:txBody>
          <a:bodyPr>
            <a:normAutofit fontScale="85000" lnSpcReduction="10000"/>
          </a:bodyPr>
          <a:lstStyle/>
          <a:p>
            <a:pPr marL="0" indent="0" algn="just">
              <a:lnSpc>
                <a:spcPct val="107000"/>
              </a:lnSpc>
              <a:spcAft>
                <a:spcPts val="800"/>
              </a:spcAft>
              <a:buNone/>
            </a:pPr>
            <a:r>
              <a:rPr lang="pt-BR" b="1" dirty="0"/>
              <a:t>8. DA CONVOCAÇÃO</a:t>
            </a:r>
          </a:p>
          <a:p>
            <a:pPr marL="0" indent="0" algn="just">
              <a:lnSpc>
                <a:spcPct val="107000"/>
              </a:lnSpc>
              <a:spcAft>
                <a:spcPts val="800"/>
              </a:spcAft>
              <a:buNone/>
            </a:pPr>
            <a:r>
              <a:rPr lang="pt-BR" b="1" dirty="0"/>
              <a:t> 8.1 SERÃO CONVOCADOS TODOS OS ALUNOS SELECIONADOS QUE PREENCHEREM OS REQUISITOS CONSTANTES DO ITEM 4.1</a:t>
            </a:r>
            <a:r>
              <a:rPr lang="pt-BR" dirty="0"/>
              <a:t>;</a:t>
            </a:r>
          </a:p>
          <a:p>
            <a:pPr marL="0" indent="0" algn="just">
              <a:lnSpc>
                <a:spcPct val="107000"/>
              </a:lnSpc>
              <a:spcAft>
                <a:spcPts val="800"/>
              </a:spcAft>
              <a:buNone/>
            </a:pPr>
            <a:r>
              <a:rPr lang="pt-BR" b="1" dirty="0"/>
              <a:t> 8.2 OS ALUNOS CONVOCADOS RECEBERÃO UM E-MAIL AUTOMÁTICO DA PLATAFORMA DO DE CAPACITAÇÃO ONLINE DE INGLÊS PARA ATIVAÇÃO DO SEU CURSO</a:t>
            </a:r>
            <a:r>
              <a:rPr lang="pt-BR" dirty="0"/>
              <a:t>.</a:t>
            </a:r>
          </a:p>
          <a:p>
            <a:pPr marL="0" indent="0" algn="just">
              <a:lnSpc>
                <a:spcPct val="107000"/>
              </a:lnSpc>
              <a:spcAft>
                <a:spcPts val="800"/>
              </a:spcAft>
              <a:buNone/>
            </a:pPr>
            <a:r>
              <a:rPr lang="pt-BR" dirty="0"/>
              <a:t> </a:t>
            </a:r>
            <a:r>
              <a:rPr lang="pt-BR" b="1" dirty="0"/>
              <a:t>8.3</a:t>
            </a:r>
            <a:r>
              <a:rPr lang="pt-BR" dirty="0"/>
              <a:t> </a:t>
            </a:r>
            <a:r>
              <a:rPr lang="pt-BR" b="1" dirty="0"/>
              <a:t>PARA ATIVAR O CURSO, UMA VEZ NA PLATAFORMA, O ALUNO DEVERÁ, NO PRIMEIRO ACESSO DA PLATAFORMA, FAZER O TESTE DE NIVELAMENTO PARA SER ENTURMADO EM UMA CLASSE COM OUTROS ALUNOS DO MESMO NÍVEL DE IDIOMA</a:t>
            </a:r>
            <a:r>
              <a:rPr lang="pt-BR" dirty="0"/>
              <a:t>. </a:t>
            </a:r>
          </a:p>
          <a:p>
            <a:pPr marL="0" indent="0" algn="just">
              <a:lnSpc>
                <a:spcPct val="107000"/>
              </a:lnSpc>
              <a:spcAft>
                <a:spcPts val="800"/>
              </a:spcAft>
              <a:buNone/>
            </a:pPr>
            <a:r>
              <a:rPr lang="pt-BR" b="1" dirty="0"/>
              <a:t>8.4</a:t>
            </a:r>
            <a:r>
              <a:rPr lang="pt-BR" dirty="0"/>
              <a:t> </a:t>
            </a:r>
            <a:r>
              <a:rPr lang="pt-BR" b="1" dirty="0"/>
              <a:t>CASO O ALUNO CONVOCADO NÃO REALIZE A HOMOLOGAÇÃO DA SUA PARTICIPAÇÃO DENTRO DO PRAZO ESTIPULADO SERÁ CONSIDERADO DESISTENTE. </a:t>
            </a:r>
          </a:p>
        </p:txBody>
      </p:sp>
    </p:spTree>
    <p:extLst>
      <p:ext uri="{BB962C8B-B14F-4D97-AF65-F5344CB8AC3E}">
        <p14:creationId xmlns:p14="http://schemas.microsoft.com/office/powerpoint/2010/main" val="33683688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E400F7-2C42-E13E-807C-197E5E6D23EE}"/>
              </a:ext>
            </a:extLst>
          </p:cNvPr>
          <p:cNvSpPr>
            <a:spLocks noGrp="1"/>
          </p:cNvSpPr>
          <p:nvPr>
            <p:ph type="title"/>
          </p:nvPr>
        </p:nvSpPr>
        <p:spPr/>
        <p:txBody>
          <a:bodyPr>
            <a:normAutofit fontScale="90000"/>
          </a:bodyPr>
          <a:lstStyle/>
          <a:p>
            <a:pPr algn="ctr">
              <a:lnSpc>
                <a:spcPct val="107000"/>
              </a:lnSpc>
              <a:spcAft>
                <a:spcPts val="800"/>
              </a:spcAft>
            </a:pP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EDITAL N.º 01/2024 – COPED</a:t>
            </a: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br>
              <a:rPr lang="pt-BR" sz="1800" kern="100" dirty="0">
                <a:effectLst/>
                <a:latin typeface="Calibri" panose="020F0502020204030204" pitchFamily="34" charset="0"/>
                <a:ea typeface="Calibri" panose="020F0502020204030204" pitchFamily="34" charset="0"/>
                <a:cs typeface="Times New Roman" panose="02020603050405020304" pitchFamily="18" charset="0"/>
              </a:rPr>
            </a:br>
            <a:br>
              <a:rPr lang="pt-BR"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pt-BR" dirty="0"/>
          </a:p>
        </p:txBody>
      </p:sp>
      <p:sp>
        <p:nvSpPr>
          <p:cNvPr id="3" name="Espaço Reservado para Conteúdo 2">
            <a:extLst>
              <a:ext uri="{FF2B5EF4-FFF2-40B4-BE49-F238E27FC236}">
                <a16:creationId xmlns:a16="http://schemas.microsoft.com/office/drawing/2014/main" id="{D678F817-96AC-BE5F-AF0D-25199D2AD7F0}"/>
              </a:ext>
            </a:extLst>
          </p:cNvPr>
          <p:cNvSpPr>
            <a:spLocks noGrp="1"/>
          </p:cNvSpPr>
          <p:nvPr>
            <p:ph idx="1"/>
          </p:nvPr>
        </p:nvSpPr>
        <p:spPr>
          <a:xfrm>
            <a:off x="303402" y="1122027"/>
            <a:ext cx="11585196" cy="4613945"/>
          </a:xfrm>
        </p:spPr>
        <p:txBody>
          <a:bodyPr>
            <a:normAutofit fontScale="70000" lnSpcReduction="20000"/>
          </a:bodyPr>
          <a:lstStyle/>
          <a:p>
            <a:pPr marL="0" indent="0" algn="just">
              <a:lnSpc>
                <a:spcPct val="107000"/>
              </a:lnSpc>
              <a:spcAft>
                <a:spcPts val="800"/>
              </a:spcAft>
              <a:buNone/>
            </a:pPr>
            <a:r>
              <a:rPr lang="pt-BR" dirty="0"/>
              <a:t> </a:t>
            </a:r>
            <a:r>
              <a:rPr lang="pt-BR" b="1" dirty="0"/>
              <a:t>9. DA CARGA HORÁRIA E EXECUÇÃO DOS CURSOS </a:t>
            </a:r>
          </a:p>
          <a:p>
            <a:pPr marL="0" indent="0" algn="just">
              <a:lnSpc>
                <a:spcPct val="107000"/>
              </a:lnSpc>
              <a:spcAft>
                <a:spcPts val="800"/>
              </a:spcAft>
              <a:buNone/>
            </a:pPr>
            <a:r>
              <a:rPr lang="pt-BR" b="1" dirty="0"/>
              <a:t>9.1</a:t>
            </a:r>
            <a:r>
              <a:rPr lang="pt-BR" dirty="0"/>
              <a:t> </a:t>
            </a:r>
            <a:r>
              <a:rPr lang="pt-BR" b="1" dirty="0"/>
              <a:t>O CURSO </a:t>
            </a:r>
            <a:r>
              <a:rPr lang="pt-BR" dirty="0"/>
              <a:t>DE CAPACITAÇÃO ONLINE DE INGLÊS NO CONTRATURNO ESCOLAR, EM PLATAFORMA SÍNCRONA, </a:t>
            </a:r>
            <a:r>
              <a:rPr lang="pt-BR" b="1" dirty="0"/>
              <a:t>TERÁ DURAÇÃO DE 2 (DOIS) SEMESTRES LETIVOS COM AULAS INICIANDO EM MARÇO DE 2024;</a:t>
            </a:r>
          </a:p>
          <a:p>
            <a:pPr marL="0" indent="0" algn="just">
              <a:lnSpc>
                <a:spcPct val="107000"/>
              </a:lnSpc>
              <a:spcAft>
                <a:spcPts val="800"/>
              </a:spcAft>
              <a:buNone/>
            </a:pPr>
            <a:r>
              <a:rPr lang="pt-BR" b="1" dirty="0"/>
              <a:t> 9.2 PODERÃO OCORRER AULAS DE REPOSIÇÃO DENTRO DO SEMESTRE LETIVO, INCLUINDO AULA AOS SÁBADOS CASO SEJA NECESSÁRIO</a:t>
            </a:r>
            <a:r>
              <a:rPr lang="pt-BR" dirty="0"/>
              <a:t>; </a:t>
            </a:r>
          </a:p>
          <a:p>
            <a:pPr marL="0" indent="0" algn="just">
              <a:lnSpc>
                <a:spcPct val="107000"/>
              </a:lnSpc>
              <a:spcAft>
                <a:spcPts val="800"/>
              </a:spcAft>
              <a:buNone/>
            </a:pPr>
            <a:r>
              <a:rPr lang="pt-BR" b="1" dirty="0"/>
              <a:t>9.3</a:t>
            </a:r>
            <a:r>
              <a:rPr lang="pt-BR" dirty="0"/>
              <a:t> </a:t>
            </a:r>
            <a:r>
              <a:rPr lang="pt-BR" b="1" dirty="0"/>
              <a:t>AS AULAS OCORRERÃO EM PLATAFORMA SÍNCRONA NO CONTRATURNO AO PERÍODO ESCOLAR</a:t>
            </a:r>
            <a:r>
              <a:rPr lang="pt-BR" dirty="0"/>
              <a:t>; </a:t>
            </a:r>
          </a:p>
          <a:p>
            <a:pPr marL="0" indent="0" algn="just">
              <a:lnSpc>
                <a:spcPct val="107000"/>
              </a:lnSpc>
              <a:spcAft>
                <a:spcPts val="800"/>
              </a:spcAft>
              <a:buNone/>
            </a:pPr>
            <a:r>
              <a:rPr lang="pt-BR" b="1" dirty="0"/>
              <a:t>9.4</a:t>
            </a:r>
            <a:r>
              <a:rPr lang="pt-BR" dirty="0"/>
              <a:t> </a:t>
            </a:r>
            <a:r>
              <a:rPr lang="pt-BR" b="1" dirty="0"/>
              <a:t>SERÃO 3 HORAS-AULA SEMANAIS DO IDIOMA AO VIVO COM PROFESSORES QUALIFICADOS NO NÍVEL C1 DO QUADRO COMUM EUROPEU, PERFAZENDO UM TOTAL DE 2 HORAS DE RELÓGIO DE AULAS SÍNCRONAS E 15 MINUTOS DE AULAS DENTRO DO PLANO INDIVIDUAL DO ALUNO</a:t>
            </a:r>
            <a:r>
              <a:rPr lang="pt-BR" dirty="0"/>
              <a:t>. </a:t>
            </a:r>
          </a:p>
          <a:p>
            <a:pPr marL="0" indent="0" algn="just">
              <a:lnSpc>
                <a:spcPct val="107000"/>
              </a:lnSpc>
              <a:spcAft>
                <a:spcPts val="800"/>
              </a:spcAft>
              <a:buNone/>
            </a:pPr>
            <a:r>
              <a:rPr lang="pt-BR" b="1" dirty="0"/>
              <a:t>9.5</a:t>
            </a:r>
            <a:r>
              <a:rPr lang="pt-BR" dirty="0"/>
              <a:t> </a:t>
            </a:r>
            <a:r>
              <a:rPr lang="pt-BR" b="1" dirty="0"/>
              <a:t>A CARGA HORÁRIA SEMANAL SERÁ DISTRIBUÍDA EM 2 DIAS POR SEMANA; </a:t>
            </a:r>
          </a:p>
          <a:p>
            <a:pPr marL="0" indent="0" algn="just">
              <a:lnSpc>
                <a:spcPct val="107000"/>
              </a:lnSpc>
              <a:spcAft>
                <a:spcPts val="800"/>
              </a:spcAft>
              <a:buNone/>
            </a:pPr>
            <a:endParaRPr lang="pt-BR" dirty="0"/>
          </a:p>
        </p:txBody>
      </p:sp>
    </p:spTree>
    <p:extLst>
      <p:ext uri="{BB962C8B-B14F-4D97-AF65-F5344CB8AC3E}">
        <p14:creationId xmlns:p14="http://schemas.microsoft.com/office/powerpoint/2010/main" val="29441873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E400F7-2C42-E13E-807C-197E5E6D23EE}"/>
              </a:ext>
            </a:extLst>
          </p:cNvPr>
          <p:cNvSpPr>
            <a:spLocks noGrp="1"/>
          </p:cNvSpPr>
          <p:nvPr>
            <p:ph type="title"/>
          </p:nvPr>
        </p:nvSpPr>
        <p:spPr/>
        <p:txBody>
          <a:bodyPr>
            <a:normAutofit fontScale="90000"/>
          </a:bodyPr>
          <a:lstStyle/>
          <a:p>
            <a:pPr algn="ctr">
              <a:lnSpc>
                <a:spcPct val="107000"/>
              </a:lnSpc>
              <a:spcAft>
                <a:spcPts val="800"/>
              </a:spcAft>
            </a:pP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EDITAL N.º 01/2024 – COPED</a:t>
            </a: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br>
              <a:rPr lang="pt-BR" sz="1800" kern="100" dirty="0">
                <a:effectLst/>
                <a:latin typeface="Calibri" panose="020F0502020204030204" pitchFamily="34" charset="0"/>
                <a:ea typeface="Calibri" panose="020F0502020204030204" pitchFamily="34" charset="0"/>
                <a:cs typeface="Times New Roman" panose="02020603050405020304" pitchFamily="18" charset="0"/>
              </a:rPr>
            </a:br>
            <a:br>
              <a:rPr lang="pt-BR"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pt-BR" dirty="0"/>
          </a:p>
        </p:txBody>
      </p:sp>
      <p:sp>
        <p:nvSpPr>
          <p:cNvPr id="3" name="Espaço Reservado para Conteúdo 2">
            <a:extLst>
              <a:ext uri="{FF2B5EF4-FFF2-40B4-BE49-F238E27FC236}">
                <a16:creationId xmlns:a16="http://schemas.microsoft.com/office/drawing/2014/main" id="{D678F817-96AC-BE5F-AF0D-25199D2AD7F0}"/>
              </a:ext>
            </a:extLst>
          </p:cNvPr>
          <p:cNvSpPr>
            <a:spLocks noGrp="1"/>
          </p:cNvSpPr>
          <p:nvPr>
            <p:ph idx="1"/>
          </p:nvPr>
        </p:nvSpPr>
        <p:spPr>
          <a:xfrm>
            <a:off x="303402" y="1122027"/>
            <a:ext cx="11585196" cy="4613945"/>
          </a:xfrm>
        </p:spPr>
        <p:txBody>
          <a:bodyPr>
            <a:normAutofit fontScale="92500" lnSpcReduction="20000"/>
          </a:bodyPr>
          <a:lstStyle/>
          <a:p>
            <a:pPr marL="0" indent="0" algn="just">
              <a:lnSpc>
                <a:spcPct val="107000"/>
              </a:lnSpc>
              <a:spcAft>
                <a:spcPts val="800"/>
              </a:spcAft>
              <a:buNone/>
            </a:pPr>
            <a:r>
              <a:rPr lang="pt-BR" dirty="0"/>
              <a:t> </a:t>
            </a:r>
            <a:r>
              <a:rPr lang="pt-BR" b="1" dirty="0"/>
              <a:t>9.6</a:t>
            </a:r>
            <a:r>
              <a:rPr lang="pt-BR" dirty="0"/>
              <a:t> </a:t>
            </a:r>
            <a:r>
              <a:rPr lang="pt-BR" b="1" dirty="0"/>
              <a:t>A CARGA HORÁRIA SEMANAL TAMBÉM PODERÁ SER COMPILADA EM 1 DIA NA SEMANA COM AULAS AO SÁBADO</a:t>
            </a:r>
            <a:r>
              <a:rPr lang="pt-BR" dirty="0"/>
              <a:t>; </a:t>
            </a:r>
          </a:p>
          <a:p>
            <a:pPr marL="0" indent="0" algn="just">
              <a:lnSpc>
                <a:spcPct val="107000"/>
              </a:lnSpc>
              <a:spcAft>
                <a:spcPts val="800"/>
              </a:spcAft>
              <a:buNone/>
            </a:pPr>
            <a:r>
              <a:rPr lang="pt-BR" b="1" dirty="0"/>
              <a:t>9.7</a:t>
            </a:r>
            <a:r>
              <a:rPr lang="pt-BR" dirty="0"/>
              <a:t> </a:t>
            </a:r>
            <a:r>
              <a:rPr lang="pt-BR" b="1" dirty="0"/>
              <a:t>OS HORÁRIOS DAS TURMAS SERÃO DISPONIBILIZADOS PELA PLATAFORMA QUE MINISTRARÁ O CURSO DE CAPACITAÇÃO DE INGLÊS</a:t>
            </a:r>
            <a:r>
              <a:rPr lang="pt-BR" dirty="0"/>
              <a:t>; </a:t>
            </a:r>
          </a:p>
          <a:p>
            <a:pPr marL="0" indent="0" algn="just">
              <a:lnSpc>
                <a:spcPct val="107000"/>
              </a:lnSpc>
              <a:spcAft>
                <a:spcPts val="800"/>
              </a:spcAft>
              <a:buNone/>
            </a:pPr>
            <a:r>
              <a:rPr lang="pt-BR" b="1" dirty="0"/>
              <a:t>9.8</a:t>
            </a:r>
            <a:r>
              <a:rPr lang="pt-BR" dirty="0"/>
              <a:t> NO </a:t>
            </a:r>
            <a:r>
              <a:rPr lang="pt-BR" b="1" dirty="0"/>
              <a:t>PRIMEIRO ACESSO </a:t>
            </a:r>
            <a:r>
              <a:rPr lang="pt-BR" dirty="0"/>
              <a:t>À PLATAFORMA O </a:t>
            </a:r>
            <a:r>
              <a:rPr lang="pt-BR" b="1" dirty="0"/>
              <a:t>ALUNO FARÁ UM TESTE DE NIVELAMENTO</a:t>
            </a:r>
            <a:r>
              <a:rPr lang="pt-BR" dirty="0"/>
              <a:t> PARA SER ENTURMADO EM UMA CLASSE COM ALUNOS COM MESMO NÍVEL DE IDIOMA; </a:t>
            </a:r>
          </a:p>
          <a:p>
            <a:pPr marL="0" indent="0" algn="just">
              <a:lnSpc>
                <a:spcPct val="107000"/>
              </a:lnSpc>
              <a:spcAft>
                <a:spcPts val="800"/>
              </a:spcAft>
              <a:buNone/>
            </a:pPr>
            <a:r>
              <a:rPr lang="pt-BR" b="1" dirty="0"/>
              <a:t>9.9</a:t>
            </a:r>
            <a:r>
              <a:rPr lang="pt-BR" dirty="0"/>
              <a:t> </a:t>
            </a:r>
            <a:r>
              <a:rPr lang="pt-BR" b="1" dirty="0"/>
              <a:t>AS CLASSES TERÃO NO MÍNIMO 8 (OITO) E NO MÁXIMO 20 (VINTE) ALUNOS</a:t>
            </a:r>
            <a:r>
              <a:rPr lang="pt-BR" dirty="0"/>
              <a:t>; </a:t>
            </a:r>
          </a:p>
          <a:p>
            <a:pPr marL="0" indent="0" algn="just">
              <a:lnSpc>
                <a:spcPct val="107000"/>
              </a:lnSpc>
              <a:spcAft>
                <a:spcPts val="800"/>
              </a:spcAft>
              <a:buNone/>
            </a:pPr>
            <a:r>
              <a:rPr lang="pt-BR" b="1" dirty="0"/>
              <a:t>9.10</a:t>
            </a:r>
            <a:r>
              <a:rPr lang="pt-BR" dirty="0"/>
              <a:t> </a:t>
            </a:r>
            <a:r>
              <a:rPr lang="pt-BR" b="1" dirty="0"/>
              <a:t>ALÉM DAS AULAS SÍNCRONAS COM PROFESSORES AO VIVO, OS ALUNOS TERÃO ACESSO ASSÍNCRONO A EXERCÍCIOS E CONTEÚDO DO CURSO</a:t>
            </a:r>
            <a:r>
              <a:rPr lang="pt-BR" dirty="0"/>
              <a:t>; </a:t>
            </a:r>
          </a:p>
        </p:txBody>
      </p:sp>
    </p:spTree>
    <p:extLst>
      <p:ext uri="{BB962C8B-B14F-4D97-AF65-F5344CB8AC3E}">
        <p14:creationId xmlns:p14="http://schemas.microsoft.com/office/powerpoint/2010/main" val="1581973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0C4021-8D1E-00CD-0477-31C32995C57E}"/>
              </a:ext>
            </a:extLst>
          </p:cNvPr>
          <p:cNvSpPr>
            <a:spLocks noGrp="1"/>
          </p:cNvSpPr>
          <p:nvPr>
            <p:ph type="title"/>
          </p:nvPr>
        </p:nvSpPr>
        <p:spPr/>
        <p:txBody>
          <a:bodyPr>
            <a:normAutofit fontScale="90000"/>
          </a:bodyPr>
          <a:lstStyle/>
          <a:p>
            <a:pPr algn="ctr"/>
            <a:r>
              <a:rPr lang="pt-BR" b="1" dirty="0">
                <a:solidFill>
                  <a:srgbClr val="0070C0"/>
                </a:solidFill>
                <a:latin typeface="+mn-lt"/>
              </a:rPr>
              <a:t>PRONTOS PRO MUNDO</a:t>
            </a:r>
            <a:br>
              <a:rPr lang="pt-BR" b="1" dirty="0">
                <a:solidFill>
                  <a:srgbClr val="0070C0"/>
                </a:solidFill>
                <a:latin typeface="+mn-lt"/>
              </a:rPr>
            </a:br>
            <a:r>
              <a:rPr lang="pt-BR" b="1" dirty="0">
                <a:solidFill>
                  <a:srgbClr val="0070C0"/>
                </a:solidFill>
                <a:latin typeface="+mn-lt"/>
              </a:rPr>
              <a:t>Desbravando fronteiras: um diálogo com a Embaixada dos EUA no Brasil.</a:t>
            </a:r>
          </a:p>
        </p:txBody>
      </p:sp>
      <p:pic>
        <p:nvPicPr>
          <p:cNvPr id="5" name="Mídia Online 4" title="Desbravando Fronteiras: Um diálogo com a Embaixada dos Estados Unidos no Brasil">
            <a:hlinkClick r:id="" action="ppaction://media"/>
            <a:extLst>
              <a:ext uri="{FF2B5EF4-FFF2-40B4-BE49-F238E27FC236}">
                <a16:creationId xmlns:a16="http://schemas.microsoft.com/office/drawing/2014/main" id="{32A11584-F4B2-9339-13F2-76F6BC363329}"/>
              </a:ext>
            </a:extLst>
          </p:cNvPr>
          <p:cNvPicPr>
            <a:picLocks noGrp="1" noRot="1" noChangeAspect="1"/>
          </p:cNvPicPr>
          <p:nvPr>
            <p:ph idx="1"/>
            <a:videoFile r:link="rId1"/>
          </p:nvPr>
        </p:nvPicPr>
        <p:blipFill>
          <a:blip r:embed="rId3"/>
          <a:stretch>
            <a:fillRect/>
          </a:stretch>
        </p:blipFill>
        <p:spPr>
          <a:xfrm>
            <a:off x="2246313" y="1825625"/>
            <a:ext cx="7700962" cy="4351338"/>
          </a:xfrm>
          <a:prstGeom prst="rect">
            <a:avLst/>
          </a:prstGeom>
        </p:spPr>
      </p:pic>
    </p:spTree>
    <p:extLst>
      <p:ext uri="{BB962C8B-B14F-4D97-AF65-F5344CB8AC3E}">
        <p14:creationId xmlns:p14="http://schemas.microsoft.com/office/powerpoint/2010/main" val="220482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E400F7-2C42-E13E-807C-197E5E6D23EE}"/>
              </a:ext>
            </a:extLst>
          </p:cNvPr>
          <p:cNvSpPr>
            <a:spLocks noGrp="1"/>
          </p:cNvSpPr>
          <p:nvPr>
            <p:ph type="title"/>
          </p:nvPr>
        </p:nvSpPr>
        <p:spPr/>
        <p:txBody>
          <a:bodyPr>
            <a:normAutofit fontScale="90000"/>
          </a:bodyPr>
          <a:lstStyle/>
          <a:p>
            <a:pPr algn="ctr">
              <a:lnSpc>
                <a:spcPct val="107000"/>
              </a:lnSpc>
              <a:spcAft>
                <a:spcPts val="800"/>
              </a:spcAft>
            </a:pP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EDITAL N.º 01/2024 – COPED</a:t>
            </a: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br>
              <a:rPr lang="pt-BR" sz="1800" kern="100" dirty="0">
                <a:effectLst/>
                <a:latin typeface="Calibri" panose="020F0502020204030204" pitchFamily="34" charset="0"/>
                <a:ea typeface="Calibri" panose="020F0502020204030204" pitchFamily="34" charset="0"/>
                <a:cs typeface="Times New Roman" panose="02020603050405020304" pitchFamily="18" charset="0"/>
              </a:rPr>
            </a:br>
            <a:br>
              <a:rPr lang="pt-BR"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pt-BR" dirty="0"/>
          </a:p>
        </p:txBody>
      </p:sp>
      <p:sp>
        <p:nvSpPr>
          <p:cNvPr id="3" name="Espaço Reservado para Conteúdo 2">
            <a:extLst>
              <a:ext uri="{FF2B5EF4-FFF2-40B4-BE49-F238E27FC236}">
                <a16:creationId xmlns:a16="http://schemas.microsoft.com/office/drawing/2014/main" id="{D678F817-96AC-BE5F-AF0D-25199D2AD7F0}"/>
              </a:ext>
            </a:extLst>
          </p:cNvPr>
          <p:cNvSpPr>
            <a:spLocks noGrp="1"/>
          </p:cNvSpPr>
          <p:nvPr>
            <p:ph idx="1"/>
          </p:nvPr>
        </p:nvSpPr>
        <p:spPr>
          <a:xfrm>
            <a:off x="303402" y="1122027"/>
            <a:ext cx="11585196" cy="4613945"/>
          </a:xfrm>
        </p:spPr>
        <p:txBody>
          <a:bodyPr>
            <a:normAutofit/>
          </a:bodyPr>
          <a:lstStyle/>
          <a:p>
            <a:pPr marL="0" indent="0" algn="just">
              <a:lnSpc>
                <a:spcPct val="107000"/>
              </a:lnSpc>
              <a:spcAft>
                <a:spcPts val="800"/>
              </a:spcAft>
              <a:buNone/>
            </a:pPr>
            <a:r>
              <a:rPr lang="pt-BR" b="1" dirty="0"/>
              <a:t>9.11</a:t>
            </a:r>
            <a:r>
              <a:rPr lang="pt-BR" dirty="0"/>
              <a:t> </a:t>
            </a:r>
            <a:r>
              <a:rPr lang="pt-BR" b="1" dirty="0"/>
              <a:t>NO FINAL DE CADA SEMESTRE LETIVO HAVERÁ PROVA DE AVALIAÇÃO DE APRENDIZADO DO IDIOMA INGLÊS PARA CLASSIFICAÇÃO DOS ALUNOS</a:t>
            </a:r>
            <a:r>
              <a:rPr lang="pt-BR" dirty="0"/>
              <a:t>; </a:t>
            </a:r>
          </a:p>
          <a:p>
            <a:pPr marL="0" indent="0" algn="just">
              <a:lnSpc>
                <a:spcPct val="107000"/>
              </a:lnSpc>
              <a:spcAft>
                <a:spcPts val="800"/>
              </a:spcAft>
              <a:buNone/>
            </a:pPr>
            <a:r>
              <a:rPr lang="pt-BR" b="1" dirty="0"/>
              <a:t>9.12</a:t>
            </a:r>
            <a:r>
              <a:rPr lang="pt-BR" dirty="0"/>
              <a:t> </a:t>
            </a:r>
            <a:r>
              <a:rPr lang="pt-BR" b="1" dirty="0"/>
              <a:t>AO FINAL DO CURSO OS ALUNOS CONCLUINTES DE FORMA SATISFATÓRIA RECEBERÃO UM CERTIFICADO DE CAPACITAÇÃO COM A DESCRIÇÃO DO NÍVEL ATINGIDO</a:t>
            </a:r>
            <a:r>
              <a:rPr lang="pt-BR" dirty="0"/>
              <a:t>, CONFORME ITEM 11 ABAIXO.</a:t>
            </a:r>
          </a:p>
        </p:txBody>
      </p:sp>
    </p:spTree>
    <p:extLst>
      <p:ext uri="{BB962C8B-B14F-4D97-AF65-F5344CB8AC3E}">
        <p14:creationId xmlns:p14="http://schemas.microsoft.com/office/powerpoint/2010/main" val="4269722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E400F7-2C42-E13E-807C-197E5E6D23EE}"/>
              </a:ext>
            </a:extLst>
          </p:cNvPr>
          <p:cNvSpPr>
            <a:spLocks noGrp="1"/>
          </p:cNvSpPr>
          <p:nvPr>
            <p:ph type="title"/>
          </p:nvPr>
        </p:nvSpPr>
        <p:spPr/>
        <p:txBody>
          <a:bodyPr>
            <a:normAutofit fontScale="90000"/>
          </a:bodyPr>
          <a:lstStyle/>
          <a:p>
            <a:pPr algn="ctr">
              <a:lnSpc>
                <a:spcPct val="107000"/>
              </a:lnSpc>
              <a:spcAft>
                <a:spcPts val="800"/>
              </a:spcAft>
            </a:pP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EDITAL N.º 01/2024 – COPED</a:t>
            </a: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br>
              <a:rPr lang="pt-BR" sz="1800" kern="100" dirty="0">
                <a:effectLst/>
                <a:latin typeface="Calibri" panose="020F0502020204030204" pitchFamily="34" charset="0"/>
                <a:ea typeface="Calibri" panose="020F0502020204030204" pitchFamily="34" charset="0"/>
                <a:cs typeface="Times New Roman" panose="02020603050405020304" pitchFamily="18" charset="0"/>
              </a:rPr>
            </a:br>
            <a:br>
              <a:rPr lang="pt-BR"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pt-BR" dirty="0"/>
          </a:p>
        </p:txBody>
      </p:sp>
      <p:sp>
        <p:nvSpPr>
          <p:cNvPr id="3" name="Espaço Reservado para Conteúdo 2">
            <a:extLst>
              <a:ext uri="{FF2B5EF4-FFF2-40B4-BE49-F238E27FC236}">
                <a16:creationId xmlns:a16="http://schemas.microsoft.com/office/drawing/2014/main" id="{D678F817-96AC-BE5F-AF0D-25199D2AD7F0}"/>
              </a:ext>
            </a:extLst>
          </p:cNvPr>
          <p:cNvSpPr>
            <a:spLocks noGrp="1"/>
          </p:cNvSpPr>
          <p:nvPr>
            <p:ph idx="1"/>
          </p:nvPr>
        </p:nvSpPr>
        <p:spPr>
          <a:xfrm>
            <a:off x="303402" y="1122027"/>
            <a:ext cx="11585196" cy="5178105"/>
          </a:xfrm>
        </p:spPr>
        <p:txBody>
          <a:bodyPr>
            <a:normAutofit fontScale="77500" lnSpcReduction="20000"/>
          </a:bodyPr>
          <a:lstStyle/>
          <a:p>
            <a:pPr marL="0" indent="0" algn="just">
              <a:lnSpc>
                <a:spcPct val="107000"/>
              </a:lnSpc>
              <a:spcAft>
                <a:spcPts val="800"/>
              </a:spcAft>
              <a:buNone/>
            </a:pPr>
            <a:r>
              <a:rPr lang="pt-BR" b="1" dirty="0"/>
              <a:t>10. DOS DIREITOS DO ALUNO </a:t>
            </a:r>
          </a:p>
          <a:p>
            <a:pPr marL="0" indent="0" algn="just">
              <a:lnSpc>
                <a:spcPct val="107000"/>
              </a:lnSpc>
              <a:spcAft>
                <a:spcPts val="800"/>
              </a:spcAft>
              <a:buNone/>
            </a:pPr>
            <a:r>
              <a:rPr lang="pt-BR" b="1" dirty="0"/>
              <a:t>10.1</a:t>
            </a:r>
            <a:r>
              <a:rPr lang="pt-BR" dirty="0"/>
              <a:t> </a:t>
            </a:r>
            <a:r>
              <a:rPr lang="pt-BR" b="1" dirty="0"/>
              <a:t>OS ALUNOS SELECIONADOS PODERÃO FAZER O CURSO DE CAPACITAÇÃO ONLINE DE INGLÊS NO CONTRATURNO ESCOLAR EM PLATAFORMA NO HORÁRIO DE SUA CONVENIÊNCIA CONFORME A GRADE DE HORÁRIOS DISPONIBILIZADA PELA INSTITUIÇÃO DE ENSINO, DESDE QUE HAJA TURMAS DISPONÍVEIS PARA SEU NÍVEL DE IDIOMA</a:t>
            </a:r>
            <a:r>
              <a:rPr lang="pt-BR" dirty="0"/>
              <a:t>; </a:t>
            </a:r>
          </a:p>
          <a:p>
            <a:pPr marL="0" indent="0" algn="just">
              <a:lnSpc>
                <a:spcPct val="107000"/>
              </a:lnSpc>
              <a:spcAft>
                <a:spcPts val="800"/>
              </a:spcAft>
              <a:buNone/>
            </a:pPr>
            <a:r>
              <a:rPr lang="pt-BR" b="1" dirty="0"/>
              <a:t>10.2</a:t>
            </a:r>
            <a:r>
              <a:rPr lang="pt-BR" dirty="0"/>
              <a:t> </a:t>
            </a:r>
            <a:r>
              <a:rPr lang="pt-BR" b="1" dirty="0"/>
              <a:t>OS ALUNOS PODERÃO FAZER O CURSO EM QUAISQUER DISPOSITIVOS ELETRÔNICOS</a:t>
            </a:r>
            <a:r>
              <a:rPr lang="pt-BR" dirty="0"/>
              <a:t>: COMPUTADOR PESSOAL, COMPUTADOR DA ESCOLA, TABLET PESSOAL, TABLET DA ESCOLA OU TELEFONE CELULAR; </a:t>
            </a:r>
          </a:p>
          <a:p>
            <a:pPr marL="0" indent="0" algn="just">
              <a:lnSpc>
                <a:spcPct val="107000"/>
              </a:lnSpc>
              <a:spcAft>
                <a:spcPts val="800"/>
              </a:spcAft>
              <a:buNone/>
            </a:pPr>
            <a:r>
              <a:rPr lang="pt-BR" b="1" dirty="0"/>
              <a:t>10.3</a:t>
            </a:r>
            <a:r>
              <a:rPr lang="pt-BR" dirty="0"/>
              <a:t> </a:t>
            </a:r>
            <a:r>
              <a:rPr lang="pt-BR" b="1" dirty="0"/>
              <a:t>OS ALUNOS SELECIONADOS PODERÃO SOLICITAR NA SUA ESCOLA, UTILIZANDO O FORMULÁRIO DO ANEXO IV, CHIP DE CELULAR GRATUITO PARA SE CONECTAR NO CURSO DE CAPACITAÇÃO </a:t>
            </a:r>
            <a:r>
              <a:rPr lang="pt-BR" dirty="0"/>
              <a:t>ONLINE DE INGLÊS NO CONTRATURNO ESCOLAR EM PLATAFORMA SÍNCRONA ATRAVÉS DE DISPOSITIVO MÓVEL PESSOAL; </a:t>
            </a:r>
          </a:p>
          <a:p>
            <a:pPr marL="0" indent="0" algn="just">
              <a:lnSpc>
                <a:spcPct val="107000"/>
              </a:lnSpc>
              <a:spcAft>
                <a:spcPts val="800"/>
              </a:spcAft>
              <a:buNone/>
            </a:pPr>
            <a:r>
              <a:rPr lang="pt-BR" b="1" dirty="0"/>
              <a:t>10.4</a:t>
            </a:r>
            <a:r>
              <a:rPr lang="pt-BR" dirty="0"/>
              <a:t> </a:t>
            </a:r>
            <a:r>
              <a:rPr lang="pt-BR" b="1" dirty="0"/>
              <a:t>OS ALUNOS PODERÃO UTILIZAR O COMPUTADOR OU HARDWARE DA SUA ESCOLA PARA PARTICIPAR DAS AULAS DO CURSO</a:t>
            </a:r>
            <a:r>
              <a:rPr lang="pt-BR" dirty="0"/>
              <a:t>; </a:t>
            </a:r>
          </a:p>
        </p:txBody>
      </p:sp>
    </p:spTree>
    <p:extLst>
      <p:ext uri="{BB962C8B-B14F-4D97-AF65-F5344CB8AC3E}">
        <p14:creationId xmlns:p14="http://schemas.microsoft.com/office/powerpoint/2010/main" val="31040650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E400F7-2C42-E13E-807C-197E5E6D23EE}"/>
              </a:ext>
            </a:extLst>
          </p:cNvPr>
          <p:cNvSpPr>
            <a:spLocks noGrp="1"/>
          </p:cNvSpPr>
          <p:nvPr>
            <p:ph type="title"/>
          </p:nvPr>
        </p:nvSpPr>
        <p:spPr/>
        <p:txBody>
          <a:bodyPr>
            <a:normAutofit fontScale="90000"/>
          </a:bodyPr>
          <a:lstStyle/>
          <a:p>
            <a:pPr algn="ctr">
              <a:lnSpc>
                <a:spcPct val="107000"/>
              </a:lnSpc>
              <a:spcAft>
                <a:spcPts val="800"/>
              </a:spcAft>
            </a:pP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EDITAL N.º 01/2024 – COPED</a:t>
            </a: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br>
              <a:rPr lang="pt-BR" sz="1800" kern="100" dirty="0">
                <a:effectLst/>
                <a:latin typeface="Calibri" panose="020F0502020204030204" pitchFamily="34" charset="0"/>
                <a:ea typeface="Calibri" panose="020F0502020204030204" pitchFamily="34" charset="0"/>
                <a:cs typeface="Times New Roman" panose="02020603050405020304" pitchFamily="18" charset="0"/>
              </a:rPr>
            </a:br>
            <a:br>
              <a:rPr lang="pt-BR"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pt-BR" dirty="0"/>
          </a:p>
        </p:txBody>
      </p:sp>
      <p:sp>
        <p:nvSpPr>
          <p:cNvPr id="3" name="Espaço Reservado para Conteúdo 2">
            <a:extLst>
              <a:ext uri="{FF2B5EF4-FFF2-40B4-BE49-F238E27FC236}">
                <a16:creationId xmlns:a16="http://schemas.microsoft.com/office/drawing/2014/main" id="{D678F817-96AC-BE5F-AF0D-25199D2AD7F0}"/>
              </a:ext>
            </a:extLst>
          </p:cNvPr>
          <p:cNvSpPr>
            <a:spLocks noGrp="1"/>
          </p:cNvSpPr>
          <p:nvPr>
            <p:ph idx="1"/>
          </p:nvPr>
        </p:nvSpPr>
        <p:spPr>
          <a:xfrm>
            <a:off x="303402" y="1122027"/>
            <a:ext cx="11585196" cy="5178105"/>
          </a:xfrm>
        </p:spPr>
        <p:txBody>
          <a:bodyPr>
            <a:normAutofit fontScale="92500" lnSpcReduction="10000"/>
          </a:bodyPr>
          <a:lstStyle/>
          <a:p>
            <a:pPr marL="0" indent="0" algn="just">
              <a:lnSpc>
                <a:spcPct val="107000"/>
              </a:lnSpc>
              <a:spcAft>
                <a:spcPts val="800"/>
              </a:spcAft>
              <a:buNone/>
            </a:pPr>
            <a:r>
              <a:rPr lang="pt-BR" b="1" dirty="0"/>
              <a:t>10.5</a:t>
            </a:r>
            <a:r>
              <a:rPr lang="pt-BR" dirty="0"/>
              <a:t> </a:t>
            </a:r>
            <a:r>
              <a:rPr lang="pt-BR" b="1" dirty="0"/>
              <a:t>A ESCOLA DEVERÁ FORNECER ACESSO A HARDWARE DO ESTADO PARA QUE O ALUNO POSSA FAZER AS AULAS DO CURSO DE CAPACITAÇÃO ONLINE DE INGLÊS NO CONTRATURNO ESCOLAR EM PLATAFORMA SÍNCRONA EM AMBIENTE SEGURO E MONITORADO POR RESPONSÁVEL ESCOLAR CASO O ALUNO OPTE POR SE CONECTAR DA ESCOLA</a:t>
            </a:r>
            <a:r>
              <a:rPr lang="pt-BR" dirty="0"/>
              <a:t>; </a:t>
            </a:r>
          </a:p>
          <a:p>
            <a:pPr marL="0" indent="0" algn="just">
              <a:lnSpc>
                <a:spcPct val="107000"/>
              </a:lnSpc>
              <a:spcAft>
                <a:spcPts val="800"/>
              </a:spcAft>
              <a:buNone/>
            </a:pPr>
            <a:r>
              <a:rPr lang="pt-BR" b="1" dirty="0"/>
              <a:t>10.6</a:t>
            </a:r>
            <a:r>
              <a:rPr lang="pt-BR" dirty="0"/>
              <a:t> </a:t>
            </a:r>
            <a:r>
              <a:rPr lang="pt-BR" b="1" dirty="0"/>
              <a:t>A LICENÇA PARA ACESSO AO CURSO FICARÁ ATIVA E À DISPOSIÇÃO DO ALUNO NO DECORRER DO SEMESTRE. CASO O ALUNO PERCA AULAS, ELE PODERÁ RECUPERAR O CONTEÚDO PERDIDO ACESSANDO OS RECURSOS ASSÍNCRONOS E INTERATIVOS DISPONÍVEIS NA PLATAFORMA</a:t>
            </a:r>
            <a:r>
              <a:rPr lang="pt-BR" dirty="0"/>
              <a:t>;</a:t>
            </a:r>
          </a:p>
          <a:p>
            <a:pPr marL="0" indent="0" algn="just">
              <a:lnSpc>
                <a:spcPct val="107000"/>
              </a:lnSpc>
              <a:spcAft>
                <a:spcPts val="800"/>
              </a:spcAft>
              <a:buNone/>
            </a:pPr>
            <a:r>
              <a:rPr lang="pt-BR" b="1" dirty="0"/>
              <a:t>10.7</a:t>
            </a:r>
            <a:r>
              <a:rPr lang="pt-BR" dirty="0"/>
              <a:t> </a:t>
            </a:r>
            <a:r>
              <a:rPr lang="pt-BR" b="1" dirty="0"/>
              <a:t>RECEBER CERTIFICAÇÃO DE CONCLUSÃO DE CURSO COM A DESCRIÇÃO DO NÍVEL ATINGIDO, DESDE QUE CONCLUA O PROGRAMA DE FORMA SATISFATÓRIA</a:t>
            </a:r>
            <a:r>
              <a:rPr lang="pt-BR" dirty="0"/>
              <a:t>, CONFORME ITEM 11 ABAIXO. </a:t>
            </a:r>
          </a:p>
        </p:txBody>
      </p:sp>
    </p:spTree>
    <p:extLst>
      <p:ext uri="{BB962C8B-B14F-4D97-AF65-F5344CB8AC3E}">
        <p14:creationId xmlns:p14="http://schemas.microsoft.com/office/powerpoint/2010/main" val="24026848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E400F7-2C42-E13E-807C-197E5E6D23EE}"/>
              </a:ext>
            </a:extLst>
          </p:cNvPr>
          <p:cNvSpPr>
            <a:spLocks noGrp="1"/>
          </p:cNvSpPr>
          <p:nvPr>
            <p:ph type="title"/>
          </p:nvPr>
        </p:nvSpPr>
        <p:spPr/>
        <p:txBody>
          <a:bodyPr>
            <a:normAutofit fontScale="90000"/>
          </a:bodyPr>
          <a:lstStyle/>
          <a:p>
            <a:pPr algn="ctr">
              <a:lnSpc>
                <a:spcPct val="107000"/>
              </a:lnSpc>
              <a:spcAft>
                <a:spcPts val="800"/>
              </a:spcAft>
            </a:pP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EDITAL N.º 01/2024 – COPED</a:t>
            </a: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br>
              <a:rPr lang="pt-BR" sz="1800" kern="100" dirty="0">
                <a:effectLst/>
                <a:latin typeface="Calibri" panose="020F0502020204030204" pitchFamily="34" charset="0"/>
                <a:ea typeface="Calibri" panose="020F0502020204030204" pitchFamily="34" charset="0"/>
                <a:cs typeface="Times New Roman" panose="02020603050405020304" pitchFamily="18" charset="0"/>
              </a:rPr>
            </a:br>
            <a:br>
              <a:rPr lang="pt-BR"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pt-BR" dirty="0"/>
          </a:p>
        </p:txBody>
      </p:sp>
      <p:sp>
        <p:nvSpPr>
          <p:cNvPr id="3" name="Espaço Reservado para Conteúdo 2">
            <a:extLst>
              <a:ext uri="{FF2B5EF4-FFF2-40B4-BE49-F238E27FC236}">
                <a16:creationId xmlns:a16="http://schemas.microsoft.com/office/drawing/2014/main" id="{D678F817-96AC-BE5F-AF0D-25199D2AD7F0}"/>
              </a:ext>
            </a:extLst>
          </p:cNvPr>
          <p:cNvSpPr>
            <a:spLocks noGrp="1"/>
          </p:cNvSpPr>
          <p:nvPr>
            <p:ph idx="1"/>
          </p:nvPr>
        </p:nvSpPr>
        <p:spPr>
          <a:xfrm>
            <a:off x="303402" y="1122027"/>
            <a:ext cx="11585196" cy="5178105"/>
          </a:xfrm>
        </p:spPr>
        <p:txBody>
          <a:bodyPr>
            <a:normAutofit fontScale="77500" lnSpcReduction="20000"/>
          </a:bodyPr>
          <a:lstStyle/>
          <a:p>
            <a:pPr marL="0" indent="0" algn="just">
              <a:lnSpc>
                <a:spcPct val="107000"/>
              </a:lnSpc>
              <a:spcAft>
                <a:spcPts val="800"/>
              </a:spcAft>
              <a:buNone/>
            </a:pPr>
            <a:r>
              <a:rPr lang="pt-BR" b="1" dirty="0"/>
              <a:t>11. DAS OBRIGAÇÕES DO ALUNO </a:t>
            </a:r>
          </a:p>
          <a:p>
            <a:pPr marL="0" indent="0" algn="just">
              <a:lnSpc>
                <a:spcPct val="107000"/>
              </a:lnSpc>
              <a:spcAft>
                <a:spcPts val="800"/>
              </a:spcAft>
              <a:buNone/>
            </a:pPr>
            <a:r>
              <a:rPr lang="pt-BR" b="1" dirty="0"/>
              <a:t>11.1</a:t>
            </a:r>
            <a:r>
              <a:rPr lang="pt-BR" dirty="0"/>
              <a:t> </a:t>
            </a:r>
            <a:r>
              <a:rPr lang="pt-BR" b="1" dirty="0"/>
              <a:t>DEDICAR-SE INTEGRALMENTE AO CUMPRIMENTO DO PLANO DE ATIVIDADES DO CURSO</a:t>
            </a:r>
            <a:r>
              <a:rPr lang="pt-BR" dirty="0"/>
              <a:t>; </a:t>
            </a:r>
          </a:p>
          <a:p>
            <a:pPr marL="0" indent="0" algn="just">
              <a:lnSpc>
                <a:spcPct val="107000"/>
              </a:lnSpc>
              <a:spcAft>
                <a:spcPts val="800"/>
              </a:spcAft>
              <a:buNone/>
            </a:pPr>
            <a:r>
              <a:rPr lang="pt-BR" b="1" dirty="0"/>
              <a:t>11.2</a:t>
            </a:r>
            <a:r>
              <a:rPr lang="pt-BR" dirty="0"/>
              <a:t> </a:t>
            </a:r>
            <a:r>
              <a:rPr lang="pt-BR" b="1" dirty="0"/>
              <a:t>PARTICIPAR DO CURSO EM DISPOSITIVO COM CÂMERA E MICROFONE, MANTENDO A CÂMERA ABERTA NO DECORRER DAS AULAS</a:t>
            </a:r>
            <a:r>
              <a:rPr lang="pt-BR" dirty="0"/>
              <a:t>. </a:t>
            </a:r>
          </a:p>
          <a:p>
            <a:pPr marL="0" indent="0" algn="just">
              <a:lnSpc>
                <a:spcPct val="107000"/>
              </a:lnSpc>
              <a:spcAft>
                <a:spcPts val="800"/>
              </a:spcAft>
              <a:buNone/>
            </a:pPr>
            <a:r>
              <a:rPr lang="pt-BR" b="1" dirty="0"/>
              <a:t>11.3</a:t>
            </a:r>
            <a:r>
              <a:rPr lang="pt-BR" dirty="0"/>
              <a:t> </a:t>
            </a:r>
            <a:r>
              <a:rPr lang="pt-BR" b="1" dirty="0"/>
              <a:t>PARTICIPAR DA AVALIAÇÃO SEMESTRAL PARA TER SUA MATRÍCULA E ACESSO AO CURSO MANTIDOS</a:t>
            </a:r>
            <a:r>
              <a:rPr lang="pt-BR" dirty="0"/>
              <a:t>; </a:t>
            </a:r>
          </a:p>
          <a:p>
            <a:pPr marL="0" indent="0" algn="just">
              <a:lnSpc>
                <a:spcPct val="107000"/>
              </a:lnSpc>
              <a:spcAft>
                <a:spcPts val="800"/>
              </a:spcAft>
              <a:buNone/>
            </a:pPr>
            <a:r>
              <a:rPr lang="pt-BR" b="1" dirty="0"/>
              <a:t>11.4</a:t>
            </a:r>
            <a:r>
              <a:rPr lang="pt-BR" dirty="0"/>
              <a:t> </a:t>
            </a:r>
            <a:r>
              <a:rPr lang="pt-BR" b="1" dirty="0"/>
              <a:t>PARTICIPAR DA AVALIAÇÃO FINAL DE CURSO PARA TER CERTIFICADO DE CONCLUSÃO DE CURSO EXPEDIDO</a:t>
            </a:r>
            <a:r>
              <a:rPr lang="pt-BR" dirty="0"/>
              <a:t>; </a:t>
            </a:r>
          </a:p>
          <a:p>
            <a:pPr marL="0" indent="0" algn="just">
              <a:lnSpc>
                <a:spcPct val="107000"/>
              </a:lnSpc>
              <a:spcAft>
                <a:spcPts val="800"/>
              </a:spcAft>
              <a:buNone/>
            </a:pPr>
            <a:r>
              <a:rPr lang="pt-BR" b="1" dirty="0"/>
              <a:t>11.5</a:t>
            </a:r>
            <a:r>
              <a:rPr lang="pt-BR" dirty="0"/>
              <a:t> </a:t>
            </a:r>
            <a:r>
              <a:rPr lang="pt-BR" b="1" dirty="0"/>
              <a:t>CASO VENHA A PERDER MAIS DE UMA SEMANA DE AULA, O ALUNO SERÁ NOTIFICADO AUTOMATICAMENTE PELA PLATAFORMA E DEVERÁ, DENTRO DE ATÉ 30 DIAS DA NOTIFICAÇÃO, REINICIAR SEU ACESSO E REGISTRAR PARTICIPAÇÃO EM ATIVIDADES ASSÍNCRONAS NA PROPORÇÃO DE NO MÍNIMO 30% (TRINTA POR CENTO) DA CARGA-HORÁRIA PERDIDA PARA RECOMPOSIÇÃO DO APRENDIZADO, SOB PENA DE TER SEU ACESSO CANCELADO</a:t>
            </a:r>
            <a:r>
              <a:rPr lang="pt-BR" dirty="0"/>
              <a:t>; </a:t>
            </a:r>
          </a:p>
        </p:txBody>
      </p:sp>
    </p:spTree>
    <p:extLst>
      <p:ext uri="{BB962C8B-B14F-4D97-AF65-F5344CB8AC3E}">
        <p14:creationId xmlns:p14="http://schemas.microsoft.com/office/powerpoint/2010/main" val="1171096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E400F7-2C42-E13E-807C-197E5E6D23EE}"/>
              </a:ext>
            </a:extLst>
          </p:cNvPr>
          <p:cNvSpPr>
            <a:spLocks noGrp="1"/>
          </p:cNvSpPr>
          <p:nvPr>
            <p:ph type="title"/>
          </p:nvPr>
        </p:nvSpPr>
        <p:spPr/>
        <p:txBody>
          <a:bodyPr>
            <a:normAutofit fontScale="90000"/>
          </a:bodyPr>
          <a:lstStyle/>
          <a:p>
            <a:pPr algn="ctr">
              <a:lnSpc>
                <a:spcPct val="107000"/>
              </a:lnSpc>
              <a:spcAft>
                <a:spcPts val="800"/>
              </a:spcAft>
            </a:pP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EDITAL N.º 01/2024 – COPED</a:t>
            </a: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br>
              <a:rPr lang="pt-BR" sz="1800" kern="100" dirty="0">
                <a:effectLst/>
                <a:latin typeface="Calibri" panose="020F0502020204030204" pitchFamily="34" charset="0"/>
                <a:ea typeface="Calibri" panose="020F0502020204030204" pitchFamily="34" charset="0"/>
                <a:cs typeface="Times New Roman" panose="02020603050405020304" pitchFamily="18" charset="0"/>
              </a:rPr>
            </a:br>
            <a:br>
              <a:rPr lang="pt-BR"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pt-BR" dirty="0"/>
          </a:p>
        </p:txBody>
      </p:sp>
      <p:sp>
        <p:nvSpPr>
          <p:cNvPr id="3" name="Espaço Reservado para Conteúdo 2">
            <a:extLst>
              <a:ext uri="{FF2B5EF4-FFF2-40B4-BE49-F238E27FC236}">
                <a16:creationId xmlns:a16="http://schemas.microsoft.com/office/drawing/2014/main" id="{D678F817-96AC-BE5F-AF0D-25199D2AD7F0}"/>
              </a:ext>
            </a:extLst>
          </p:cNvPr>
          <p:cNvSpPr>
            <a:spLocks noGrp="1"/>
          </p:cNvSpPr>
          <p:nvPr>
            <p:ph idx="1"/>
          </p:nvPr>
        </p:nvSpPr>
        <p:spPr>
          <a:xfrm>
            <a:off x="303402" y="1122027"/>
            <a:ext cx="11585196" cy="5178105"/>
          </a:xfrm>
        </p:spPr>
        <p:txBody>
          <a:bodyPr>
            <a:normAutofit fontScale="92500" lnSpcReduction="20000"/>
          </a:bodyPr>
          <a:lstStyle/>
          <a:p>
            <a:pPr marL="0" indent="0" algn="just">
              <a:lnSpc>
                <a:spcPct val="107000"/>
              </a:lnSpc>
              <a:spcAft>
                <a:spcPts val="800"/>
              </a:spcAft>
              <a:buNone/>
            </a:pPr>
            <a:r>
              <a:rPr lang="pt-BR" b="1" dirty="0"/>
              <a:t>11.6</a:t>
            </a:r>
            <a:r>
              <a:rPr lang="pt-BR" dirty="0"/>
              <a:t> </a:t>
            </a:r>
            <a:r>
              <a:rPr lang="pt-BR" b="1" dirty="0"/>
              <a:t>APRESENTAR FREQUÊNCIA MÍNIMA DE 85% (OITENTA CINCO POR CENTO) NAS AULAS PARA MANUTENÇÃO DA MATRÍCULA, ACESSO AO CURSO E EMISSÃO DE CERTIFICADO DE CONCLUSÃO</a:t>
            </a:r>
            <a:r>
              <a:rPr lang="pt-BR" dirty="0"/>
              <a:t>; </a:t>
            </a:r>
          </a:p>
          <a:p>
            <a:pPr marL="0" indent="0" algn="just">
              <a:lnSpc>
                <a:spcPct val="107000"/>
              </a:lnSpc>
              <a:spcAft>
                <a:spcPts val="800"/>
              </a:spcAft>
              <a:buNone/>
            </a:pPr>
            <a:r>
              <a:rPr lang="pt-BR" b="1" dirty="0"/>
              <a:t>11.7</a:t>
            </a:r>
            <a:r>
              <a:rPr lang="pt-BR" dirty="0"/>
              <a:t> </a:t>
            </a:r>
            <a:r>
              <a:rPr lang="pt-BR" b="1" dirty="0"/>
              <a:t>ALUNOS COM FREQUÊNCIA SEMESTRAL ABAIXO DE 85% </a:t>
            </a:r>
            <a:r>
              <a:rPr lang="pt-BR" dirty="0"/>
              <a:t>(OITENTA CINCO POR CENTO) </a:t>
            </a:r>
            <a:r>
              <a:rPr lang="pt-BR" b="1" dirty="0"/>
              <a:t>PODERÃO TER SUA INSCRIÇÃO CANCELADA</a:t>
            </a:r>
            <a:r>
              <a:rPr lang="pt-BR" dirty="0"/>
              <a:t> E NÃO TERÃO DIREITO A RECEBER CERTIFICADO DE CONCLUSÃO DO CURSO; </a:t>
            </a:r>
          </a:p>
          <a:p>
            <a:pPr marL="0" indent="0" algn="just">
              <a:lnSpc>
                <a:spcPct val="107000"/>
              </a:lnSpc>
              <a:spcAft>
                <a:spcPts val="800"/>
              </a:spcAft>
              <a:buNone/>
            </a:pPr>
            <a:r>
              <a:rPr lang="pt-BR" b="1" dirty="0"/>
              <a:t>11.8</a:t>
            </a:r>
            <a:r>
              <a:rPr lang="pt-BR" dirty="0"/>
              <a:t> </a:t>
            </a:r>
            <a:r>
              <a:rPr lang="pt-BR" b="1" dirty="0"/>
              <a:t>INFORMAR À SECRETARIA DE SUA ESCOLA NOS CASOS DE MUDANÇA DE TURMA NO CURSO, TRANSFERÊNCIA DE ESCOLA OU DESISTÊNCIA DO CURSO DE IDIOMA. A NÃO INFORMAÇÃO ACARRETARÁ A CONTABILIDADE DE FALTAS OU ATÉ MESMO O REGISTRO DO ALUNO COMO DESISTENTE</a:t>
            </a:r>
            <a:r>
              <a:rPr lang="pt-BR" dirty="0"/>
              <a:t>; </a:t>
            </a:r>
          </a:p>
          <a:p>
            <a:pPr marL="0" indent="0" algn="just">
              <a:lnSpc>
                <a:spcPct val="107000"/>
              </a:lnSpc>
              <a:spcAft>
                <a:spcPts val="800"/>
              </a:spcAft>
              <a:buNone/>
            </a:pPr>
            <a:r>
              <a:rPr lang="pt-BR" b="1" dirty="0"/>
              <a:t>11.9</a:t>
            </a:r>
            <a:r>
              <a:rPr lang="pt-BR" dirty="0"/>
              <a:t> </a:t>
            </a:r>
            <a:r>
              <a:rPr lang="pt-BR" b="1" dirty="0"/>
              <a:t>APRESENTAR ATESTADO MÉDICO QUANDO FOR NECESSÁRIO O REGISTRO DE FALTAS JUSTIFICADAS</a:t>
            </a:r>
            <a:r>
              <a:rPr lang="pt-BR" dirty="0"/>
              <a:t>. </a:t>
            </a:r>
          </a:p>
        </p:txBody>
      </p:sp>
    </p:spTree>
    <p:extLst>
      <p:ext uri="{BB962C8B-B14F-4D97-AF65-F5344CB8AC3E}">
        <p14:creationId xmlns:p14="http://schemas.microsoft.com/office/powerpoint/2010/main" val="15039027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E400F7-2C42-E13E-807C-197E5E6D23EE}"/>
              </a:ext>
            </a:extLst>
          </p:cNvPr>
          <p:cNvSpPr>
            <a:spLocks noGrp="1"/>
          </p:cNvSpPr>
          <p:nvPr>
            <p:ph type="title"/>
          </p:nvPr>
        </p:nvSpPr>
        <p:spPr/>
        <p:txBody>
          <a:bodyPr>
            <a:normAutofit fontScale="90000"/>
          </a:bodyPr>
          <a:lstStyle/>
          <a:p>
            <a:pPr algn="ctr">
              <a:lnSpc>
                <a:spcPct val="107000"/>
              </a:lnSpc>
              <a:spcAft>
                <a:spcPts val="800"/>
              </a:spcAft>
            </a:pP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EDITAL N.º 01/2024 – COPED</a:t>
            </a: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br>
              <a:rPr lang="pt-BR" sz="1800" kern="100" dirty="0">
                <a:effectLst/>
                <a:latin typeface="Calibri" panose="020F0502020204030204" pitchFamily="34" charset="0"/>
                <a:ea typeface="Calibri" panose="020F0502020204030204" pitchFamily="34" charset="0"/>
                <a:cs typeface="Times New Roman" panose="02020603050405020304" pitchFamily="18" charset="0"/>
              </a:rPr>
            </a:br>
            <a:br>
              <a:rPr lang="pt-BR"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pt-BR" dirty="0"/>
          </a:p>
        </p:txBody>
      </p:sp>
      <p:sp>
        <p:nvSpPr>
          <p:cNvPr id="3" name="Espaço Reservado para Conteúdo 2">
            <a:extLst>
              <a:ext uri="{FF2B5EF4-FFF2-40B4-BE49-F238E27FC236}">
                <a16:creationId xmlns:a16="http://schemas.microsoft.com/office/drawing/2014/main" id="{D678F817-96AC-BE5F-AF0D-25199D2AD7F0}"/>
              </a:ext>
            </a:extLst>
          </p:cNvPr>
          <p:cNvSpPr>
            <a:spLocks noGrp="1"/>
          </p:cNvSpPr>
          <p:nvPr>
            <p:ph idx="1"/>
          </p:nvPr>
        </p:nvSpPr>
        <p:spPr>
          <a:xfrm>
            <a:off x="303402" y="1122027"/>
            <a:ext cx="11585196" cy="5178105"/>
          </a:xfrm>
        </p:spPr>
        <p:txBody>
          <a:bodyPr>
            <a:normAutofit fontScale="77500" lnSpcReduction="20000"/>
          </a:bodyPr>
          <a:lstStyle/>
          <a:p>
            <a:pPr marL="0" indent="0" algn="just">
              <a:lnSpc>
                <a:spcPct val="107000"/>
              </a:lnSpc>
              <a:spcAft>
                <a:spcPts val="800"/>
              </a:spcAft>
              <a:buNone/>
            </a:pPr>
            <a:r>
              <a:rPr lang="pt-BR" b="1" dirty="0"/>
              <a:t>12. DAS DISPOSIÇÕES FINAIS </a:t>
            </a:r>
          </a:p>
          <a:p>
            <a:pPr marL="0" indent="0" algn="just">
              <a:lnSpc>
                <a:spcPct val="107000"/>
              </a:lnSpc>
              <a:spcAft>
                <a:spcPts val="800"/>
              </a:spcAft>
              <a:buNone/>
            </a:pPr>
            <a:r>
              <a:rPr lang="pt-BR" b="1" dirty="0"/>
              <a:t>12.1</a:t>
            </a:r>
            <a:r>
              <a:rPr lang="pt-BR" dirty="0"/>
              <a:t> </a:t>
            </a:r>
            <a:r>
              <a:rPr lang="pt-BR" b="1" dirty="0"/>
              <a:t>A PARTICIPAÇÃO DO ALUNO IMPLICARÁ NA ACEITAÇÃO EXPRESSA DAS NORMAS CONTIDAS NESTE EDITAL</a:t>
            </a:r>
            <a:r>
              <a:rPr lang="pt-BR" dirty="0"/>
              <a:t>; </a:t>
            </a:r>
          </a:p>
          <a:p>
            <a:pPr marL="0" indent="0" algn="just">
              <a:lnSpc>
                <a:spcPct val="107000"/>
              </a:lnSpc>
              <a:spcAft>
                <a:spcPts val="800"/>
              </a:spcAft>
              <a:buNone/>
            </a:pPr>
            <a:r>
              <a:rPr lang="pt-BR" b="1" dirty="0"/>
              <a:t>12.2</a:t>
            </a:r>
            <a:r>
              <a:rPr lang="pt-BR" dirty="0"/>
              <a:t> </a:t>
            </a:r>
            <a:r>
              <a:rPr lang="pt-BR" b="1" dirty="0"/>
              <a:t>O ALUNO E SEU RESPONSÁVEL LEGAL NÃO PODERÃO ALEGAR O DESCONHECIMENTO DAS INFORMAÇÕES DO PRESENTE EDITAL OU DE QUALQUER OUTRA NORMA OU COMUNICADO DIVULGADO POSTERIORMENTE, VINCULADOS AO PROCESSO DE INSCRIÇÃO OU UTILIZAR-SE DE ARTIFÍCIOS DE FORMA A PREJUDICAR O PROCESSO SELETIVO</a:t>
            </a:r>
            <a:r>
              <a:rPr lang="pt-BR" dirty="0"/>
              <a:t>; </a:t>
            </a:r>
          </a:p>
          <a:p>
            <a:pPr marL="0" indent="0" algn="just">
              <a:lnSpc>
                <a:spcPct val="107000"/>
              </a:lnSpc>
              <a:spcAft>
                <a:spcPts val="800"/>
              </a:spcAft>
              <a:buNone/>
            </a:pPr>
            <a:r>
              <a:rPr lang="pt-BR" b="1" dirty="0"/>
              <a:t>12.3</a:t>
            </a:r>
            <a:r>
              <a:rPr lang="pt-BR" dirty="0"/>
              <a:t> </a:t>
            </a:r>
            <a:r>
              <a:rPr lang="pt-BR" b="1" dirty="0"/>
              <a:t>A COPED </a:t>
            </a:r>
            <a:r>
              <a:rPr lang="pt-BR" dirty="0"/>
              <a:t>– COORDENADORIA PEDAGÓGICA DA SECRETARIA DA EDUCAÇÃO DO ESTADO DE SÃO PAULO </a:t>
            </a:r>
            <a:r>
              <a:rPr lang="pt-BR" b="1" dirty="0"/>
              <a:t>PODERÁ DESATIVAR ALUNOS SELECIONADOS PARA O CURSO QUE NÃO ATIVEM SUA PARTICIPAÇÃO OU QUE NÃO CUMPRAM AS REGRAS E OS PRAZOS ESTABELECIDOS NO ITEM 11 DESTE EDITAL. </a:t>
            </a:r>
          </a:p>
          <a:p>
            <a:pPr marL="0" indent="0" algn="just">
              <a:lnSpc>
                <a:spcPct val="107000"/>
              </a:lnSpc>
              <a:spcAft>
                <a:spcPts val="800"/>
              </a:spcAft>
              <a:buNone/>
            </a:pPr>
            <a:r>
              <a:rPr lang="pt-BR" b="1" dirty="0"/>
              <a:t>12.4</a:t>
            </a:r>
            <a:r>
              <a:rPr lang="pt-BR" dirty="0"/>
              <a:t> </a:t>
            </a:r>
            <a:r>
              <a:rPr lang="pt-BR" b="1" dirty="0"/>
              <a:t>AS DISPOSIÇÕES CONTIDAS NO PRESENTE EDITAL PODERÃO SOFRER ALTERAÇÕES, ATUALIZAÇÕES OU ACRÉSCIMOS, ENQUANTO NÃO CONSUMADA A PROVIDÊNCIA OU A ETAPA QUE LHE DISSER RESPEITO</a:t>
            </a:r>
            <a:r>
              <a:rPr lang="pt-BR" dirty="0"/>
              <a:t>. </a:t>
            </a:r>
          </a:p>
        </p:txBody>
      </p:sp>
    </p:spTree>
    <p:extLst>
      <p:ext uri="{BB962C8B-B14F-4D97-AF65-F5344CB8AC3E}">
        <p14:creationId xmlns:p14="http://schemas.microsoft.com/office/powerpoint/2010/main" val="8358265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E400F7-2C42-E13E-807C-197E5E6D23EE}"/>
              </a:ext>
            </a:extLst>
          </p:cNvPr>
          <p:cNvSpPr>
            <a:spLocks noGrp="1"/>
          </p:cNvSpPr>
          <p:nvPr>
            <p:ph type="title"/>
          </p:nvPr>
        </p:nvSpPr>
        <p:spPr/>
        <p:txBody>
          <a:bodyPr>
            <a:normAutofit fontScale="90000"/>
          </a:bodyPr>
          <a:lstStyle/>
          <a:p>
            <a:pPr algn="ctr">
              <a:lnSpc>
                <a:spcPct val="107000"/>
              </a:lnSpc>
              <a:spcAft>
                <a:spcPts val="800"/>
              </a:spcAft>
            </a:pP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EDITAL N.º 01/2024 – COPED</a:t>
            </a: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br>
              <a:rPr lang="pt-BR" sz="1800" kern="100" dirty="0">
                <a:effectLst/>
                <a:latin typeface="Calibri" panose="020F0502020204030204" pitchFamily="34" charset="0"/>
                <a:ea typeface="Calibri" panose="020F0502020204030204" pitchFamily="34" charset="0"/>
                <a:cs typeface="Times New Roman" panose="02020603050405020304" pitchFamily="18" charset="0"/>
              </a:rPr>
            </a:br>
            <a:br>
              <a:rPr lang="pt-BR"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pt-BR" dirty="0"/>
          </a:p>
        </p:txBody>
      </p:sp>
      <p:sp>
        <p:nvSpPr>
          <p:cNvPr id="3" name="Espaço Reservado para Conteúdo 2">
            <a:extLst>
              <a:ext uri="{FF2B5EF4-FFF2-40B4-BE49-F238E27FC236}">
                <a16:creationId xmlns:a16="http://schemas.microsoft.com/office/drawing/2014/main" id="{D678F817-96AC-BE5F-AF0D-25199D2AD7F0}"/>
              </a:ext>
            </a:extLst>
          </p:cNvPr>
          <p:cNvSpPr>
            <a:spLocks noGrp="1"/>
          </p:cNvSpPr>
          <p:nvPr>
            <p:ph idx="1"/>
          </p:nvPr>
        </p:nvSpPr>
        <p:spPr>
          <a:xfrm>
            <a:off x="303402" y="1122027"/>
            <a:ext cx="11585196" cy="5178105"/>
          </a:xfrm>
        </p:spPr>
        <p:txBody>
          <a:bodyPr>
            <a:normAutofit fontScale="92500" lnSpcReduction="20000"/>
          </a:bodyPr>
          <a:lstStyle/>
          <a:p>
            <a:pPr marL="0" indent="0" algn="just">
              <a:lnSpc>
                <a:spcPct val="107000"/>
              </a:lnSpc>
              <a:spcAft>
                <a:spcPts val="800"/>
              </a:spcAft>
              <a:buNone/>
            </a:pPr>
            <a:r>
              <a:rPr lang="pt-BR" b="1" dirty="0"/>
              <a:t>12.5</a:t>
            </a:r>
            <a:r>
              <a:rPr lang="pt-BR" dirty="0"/>
              <a:t> </a:t>
            </a:r>
            <a:r>
              <a:rPr lang="pt-BR" b="1" dirty="0"/>
              <a:t>Quaisquer informações e alterações relativas ao objeto de que trata este Edital constarão no site da Secretaria da Educação, sendo de responsabilidade do aluno e seu responsável o conhecimento de seu inteiro teor, bem como das etapas deste processo</a:t>
            </a:r>
            <a:r>
              <a:rPr lang="pt-BR" dirty="0"/>
              <a:t>. </a:t>
            </a:r>
          </a:p>
          <a:p>
            <a:pPr marL="0" indent="0" algn="just">
              <a:lnSpc>
                <a:spcPct val="107000"/>
              </a:lnSpc>
              <a:spcAft>
                <a:spcPts val="800"/>
              </a:spcAft>
              <a:buNone/>
            </a:pPr>
            <a:r>
              <a:rPr lang="pt-BR" b="1" dirty="0"/>
              <a:t>12.6</a:t>
            </a:r>
            <a:r>
              <a:rPr lang="pt-BR" dirty="0"/>
              <a:t> </a:t>
            </a:r>
            <a:r>
              <a:rPr lang="pt-BR" b="1" dirty="0"/>
              <a:t>A certificação será concedida aos participantes que concluírem o curso respeitando as obrigações listadas no item 11 acima</a:t>
            </a:r>
            <a:r>
              <a:rPr lang="pt-BR" dirty="0"/>
              <a:t>. </a:t>
            </a:r>
          </a:p>
          <a:p>
            <a:pPr marL="0" indent="0" algn="just">
              <a:lnSpc>
                <a:spcPct val="107000"/>
              </a:lnSpc>
              <a:spcAft>
                <a:spcPts val="800"/>
              </a:spcAft>
              <a:buNone/>
            </a:pPr>
            <a:r>
              <a:rPr lang="pt-BR" b="1" dirty="0"/>
              <a:t>12.7</a:t>
            </a:r>
            <a:r>
              <a:rPr lang="pt-BR" dirty="0"/>
              <a:t> </a:t>
            </a:r>
            <a:r>
              <a:rPr lang="pt-BR" b="1" dirty="0"/>
              <a:t>Os certificados serão expedidos de forma virtual pela plataforma que ofertará o curso</a:t>
            </a:r>
            <a:r>
              <a:rPr lang="pt-BR" dirty="0"/>
              <a:t>. </a:t>
            </a:r>
          </a:p>
          <a:p>
            <a:pPr marL="0" indent="0" algn="just">
              <a:lnSpc>
                <a:spcPct val="107000"/>
              </a:lnSpc>
              <a:spcAft>
                <a:spcPts val="800"/>
              </a:spcAft>
              <a:buNone/>
            </a:pPr>
            <a:r>
              <a:rPr lang="pt-BR" b="1" dirty="0"/>
              <a:t>12.8</a:t>
            </a:r>
            <a:r>
              <a:rPr lang="pt-BR" dirty="0"/>
              <a:t> </a:t>
            </a:r>
            <a:r>
              <a:rPr lang="pt-BR" b="1" dirty="0"/>
              <a:t>O foro para dirimir quaisquer questões relacionadas ao objeto de que trata este Edital será o da cidade de São Paulo/SP</a:t>
            </a:r>
            <a:r>
              <a:rPr lang="pt-BR" dirty="0"/>
              <a:t>. </a:t>
            </a:r>
          </a:p>
          <a:p>
            <a:pPr marL="0" indent="0" algn="just">
              <a:lnSpc>
                <a:spcPct val="107000"/>
              </a:lnSpc>
              <a:spcAft>
                <a:spcPts val="800"/>
              </a:spcAft>
              <a:buNone/>
            </a:pPr>
            <a:r>
              <a:rPr lang="pt-BR" b="1" dirty="0"/>
              <a:t>12.9</a:t>
            </a:r>
            <a:r>
              <a:rPr lang="pt-BR" dirty="0"/>
              <a:t> </a:t>
            </a:r>
            <a:r>
              <a:rPr lang="pt-BR" b="1" dirty="0"/>
              <a:t>Os casos omissos serão resolvidos por Comitê designado pela COPED </a:t>
            </a:r>
            <a:r>
              <a:rPr lang="pt-BR" dirty="0"/>
              <a:t>– Coordenadoria Pedagógica da Secretaria de Educação do Estado de São Paulo. </a:t>
            </a:r>
          </a:p>
        </p:txBody>
      </p:sp>
    </p:spTree>
    <p:extLst>
      <p:ext uri="{BB962C8B-B14F-4D97-AF65-F5344CB8AC3E}">
        <p14:creationId xmlns:p14="http://schemas.microsoft.com/office/powerpoint/2010/main" val="7238983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E400F7-2C42-E13E-807C-197E5E6D23EE}"/>
              </a:ext>
            </a:extLst>
          </p:cNvPr>
          <p:cNvSpPr>
            <a:spLocks noGrp="1"/>
          </p:cNvSpPr>
          <p:nvPr>
            <p:ph type="title"/>
          </p:nvPr>
        </p:nvSpPr>
        <p:spPr/>
        <p:txBody>
          <a:bodyPr>
            <a:normAutofit fontScale="90000"/>
          </a:bodyPr>
          <a:lstStyle/>
          <a:p>
            <a:pPr algn="ctr">
              <a:lnSpc>
                <a:spcPct val="107000"/>
              </a:lnSpc>
              <a:spcAft>
                <a:spcPts val="800"/>
              </a:spcAft>
            </a:pP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EDITAL N.º 01/2024 – COPED</a:t>
            </a: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br>
              <a:rPr lang="pt-BR" sz="1800" kern="100" dirty="0">
                <a:effectLst/>
                <a:latin typeface="Calibri" panose="020F0502020204030204" pitchFamily="34" charset="0"/>
                <a:ea typeface="Calibri" panose="020F0502020204030204" pitchFamily="34" charset="0"/>
                <a:cs typeface="Times New Roman" panose="02020603050405020304" pitchFamily="18" charset="0"/>
              </a:rPr>
            </a:br>
            <a:br>
              <a:rPr lang="pt-BR"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pt-BR" dirty="0"/>
          </a:p>
        </p:txBody>
      </p:sp>
      <p:sp>
        <p:nvSpPr>
          <p:cNvPr id="3" name="Espaço Reservado para Conteúdo 2">
            <a:extLst>
              <a:ext uri="{FF2B5EF4-FFF2-40B4-BE49-F238E27FC236}">
                <a16:creationId xmlns:a16="http://schemas.microsoft.com/office/drawing/2014/main" id="{D678F817-96AC-BE5F-AF0D-25199D2AD7F0}"/>
              </a:ext>
            </a:extLst>
          </p:cNvPr>
          <p:cNvSpPr>
            <a:spLocks noGrp="1"/>
          </p:cNvSpPr>
          <p:nvPr>
            <p:ph idx="1"/>
          </p:nvPr>
        </p:nvSpPr>
        <p:spPr>
          <a:xfrm>
            <a:off x="303402" y="1122027"/>
            <a:ext cx="11585196" cy="5178105"/>
          </a:xfrm>
        </p:spPr>
        <p:txBody>
          <a:bodyPr>
            <a:normAutofit/>
          </a:bodyPr>
          <a:lstStyle/>
          <a:p>
            <a:pPr marL="0" indent="0" algn="ctr">
              <a:lnSpc>
                <a:spcPct val="107000"/>
              </a:lnSpc>
              <a:spcAft>
                <a:spcPts val="800"/>
              </a:spcAft>
              <a:buNone/>
            </a:pPr>
            <a:r>
              <a:rPr lang="pt-BR" dirty="0"/>
              <a:t>ANEXO EDITAL</a:t>
            </a:r>
          </a:p>
          <a:p>
            <a:pPr marL="0" indent="0" algn="ctr">
              <a:lnSpc>
                <a:spcPct val="107000"/>
              </a:lnSpc>
              <a:spcAft>
                <a:spcPts val="800"/>
              </a:spcAft>
              <a:buNone/>
            </a:pPr>
            <a:r>
              <a:rPr lang="pt-BR" dirty="0"/>
              <a:t>CRONOGRAMA</a:t>
            </a:r>
          </a:p>
          <a:p>
            <a:pPr marL="0" indent="0" algn="ctr">
              <a:lnSpc>
                <a:spcPct val="107000"/>
              </a:lnSpc>
              <a:spcAft>
                <a:spcPts val="800"/>
              </a:spcAft>
              <a:buNone/>
            </a:pPr>
            <a:endParaRPr lang="pt-BR" dirty="0"/>
          </a:p>
        </p:txBody>
      </p:sp>
      <p:graphicFrame>
        <p:nvGraphicFramePr>
          <p:cNvPr id="4" name="Tabela 4">
            <a:extLst>
              <a:ext uri="{FF2B5EF4-FFF2-40B4-BE49-F238E27FC236}">
                <a16:creationId xmlns:a16="http://schemas.microsoft.com/office/drawing/2014/main" id="{653CF641-D89F-F87F-7E9E-7977A4866A70}"/>
              </a:ext>
            </a:extLst>
          </p:cNvPr>
          <p:cNvGraphicFramePr>
            <a:graphicFrameLocks noGrp="1"/>
          </p:cNvGraphicFramePr>
          <p:nvPr>
            <p:extLst>
              <p:ext uri="{D42A27DB-BD31-4B8C-83A1-F6EECF244321}">
                <p14:modId xmlns:p14="http://schemas.microsoft.com/office/powerpoint/2010/main" val="4124533944"/>
              </p:ext>
            </p:extLst>
          </p:nvPr>
        </p:nvGraphicFramePr>
        <p:xfrm>
          <a:off x="303401" y="2615578"/>
          <a:ext cx="11424408" cy="2966720"/>
        </p:xfrm>
        <a:graphic>
          <a:graphicData uri="http://schemas.openxmlformats.org/drawingml/2006/table">
            <a:tbl>
              <a:tblPr firstRow="1" bandRow="1">
                <a:tableStyleId>{5C22544A-7EE6-4342-B048-85BDC9FD1C3A}</a:tableStyleId>
              </a:tblPr>
              <a:tblGrid>
                <a:gridCol w="7506749">
                  <a:extLst>
                    <a:ext uri="{9D8B030D-6E8A-4147-A177-3AD203B41FA5}">
                      <a16:colId xmlns:a16="http://schemas.microsoft.com/office/drawing/2014/main" val="3365201937"/>
                    </a:ext>
                  </a:extLst>
                </a:gridCol>
                <a:gridCol w="3917659">
                  <a:extLst>
                    <a:ext uri="{9D8B030D-6E8A-4147-A177-3AD203B41FA5}">
                      <a16:colId xmlns:a16="http://schemas.microsoft.com/office/drawing/2014/main" val="3157781002"/>
                    </a:ext>
                  </a:extLst>
                </a:gridCol>
              </a:tblGrid>
              <a:tr h="370840">
                <a:tc>
                  <a:txBody>
                    <a:bodyPr/>
                    <a:lstStyle/>
                    <a:p>
                      <a:r>
                        <a:rPr lang="pt-BR" dirty="0"/>
                        <a:t>PUBLICAÇÃO DO EDITAL</a:t>
                      </a:r>
                    </a:p>
                  </a:txBody>
                  <a:tcPr/>
                </a:tc>
                <a:tc>
                  <a:txBody>
                    <a:bodyPr/>
                    <a:lstStyle/>
                    <a:p>
                      <a:r>
                        <a:rPr lang="pt-BR" dirty="0"/>
                        <a:t>19/02/2024</a:t>
                      </a:r>
                    </a:p>
                  </a:txBody>
                  <a:tcPr/>
                </a:tc>
                <a:extLst>
                  <a:ext uri="{0D108BD9-81ED-4DB2-BD59-A6C34878D82A}">
                    <a16:rowId xmlns:a16="http://schemas.microsoft.com/office/drawing/2014/main" val="1809361336"/>
                  </a:ext>
                </a:extLst>
              </a:tr>
              <a:tr h="370840">
                <a:tc>
                  <a:txBody>
                    <a:bodyPr/>
                    <a:lstStyle/>
                    <a:p>
                      <a:r>
                        <a:rPr lang="pt-BR" dirty="0"/>
                        <a:t>PERÍODO IMPUGNAÇÃO EDITAL</a:t>
                      </a:r>
                    </a:p>
                  </a:txBody>
                  <a:tcPr/>
                </a:tc>
                <a:tc>
                  <a:txBody>
                    <a:bodyPr/>
                    <a:lstStyle/>
                    <a:p>
                      <a:r>
                        <a:rPr lang="pt-BR" dirty="0"/>
                        <a:t>19/02/2024 A 21/02/2024</a:t>
                      </a:r>
                    </a:p>
                  </a:txBody>
                  <a:tcPr/>
                </a:tc>
                <a:extLst>
                  <a:ext uri="{0D108BD9-81ED-4DB2-BD59-A6C34878D82A}">
                    <a16:rowId xmlns:a16="http://schemas.microsoft.com/office/drawing/2014/main" val="2286383592"/>
                  </a:ext>
                </a:extLst>
              </a:tr>
              <a:tr h="370840">
                <a:tc>
                  <a:txBody>
                    <a:bodyPr/>
                    <a:lstStyle/>
                    <a:p>
                      <a:r>
                        <a:rPr lang="pt-BR" dirty="0"/>
                        <a:t>RESULTADO DA IMPUGNAÇÃO</a:t>
                      </a:r>
                    </a:p>
                  </a:txBody>
                  <a:tcPr/>
                </a:tc>
                <a:tc>
                  <a:txBody>
                    <a:bodyPr/>
                    <a:lstStyle/>
                    <a:p>
                      <a:r>
                        <a:rPr lang="pt-BR" dirty="0"/>
                        <a:t>22/02/2024</a:t>
                      </a:r>
                    </a:p>
                  </a:txBody>
                  <a:tcPr/>
                </a:tc>
                <a:extLst>
                  <a:ext uri="{0D108BD9-81ED-4DB2-BD59-A6C34878D82A}">
                    <a16:rowId xmlns:a16="http://schemas.microsoft.com/office/drawing/2014/main" val="1837645737"/>
                  </a:ext>
                </a:extLst>
              </a:tr>
              <a:tr h="370840">
                <a:tc>
                  <a:txBody>
                    <a:bodyPr/>
                    <a:lstStyle/>
                    <a:p>
                      <a:r>
                        <a:rPr lang="pt-BR" dirty="0"/>
                        <a:t>DIVULGAÇÃO DA SELEÇÃO</a:t>
                      </a:r>
                    </a:p>
                  </a:txBody>
                  <a:tcPr/>
                </a:tc>
                <a:tc>
                  <a:txBody>
                    <a:bodyPr/>
                    <a:lstStyle/>
                    <a:p>
                      <a:r>
                        <a:rPr lang="pt-BR" dirty="0"/>
                        <a:t>23/02/2024</a:t>
                      </a:r>
                    </a:p>
                  </a:txBody>
                  <a:tcPr/>
                </a:tc>
                <a:extLst>
                  <a:ext uri="{0D108BD9-81ED-4DB2-BD59-A6C34878D82A}">
                    <a16:rowId xmlns:a16="http://schemas.microsoft.com/office/drawing/2014/main" val="3585601457"/>
                  </a:ext>
                </a:extLst>
              </a:tr>
              <a:tr h="370840">
                <a:tc>
                  <a:txBody>
                    <a:bodyPr/>
                    <a:lstStyle/>
                    <a:p>
                      <a:r>
                        <a:rPr lang="pt-BR" dirty="0"/>
                        <a:t>ATIVAÇÃO DE PARTICIPAÇÃO</a:t>
                      </a:r>
                    </a:p>
                  </a:txBody>
                  <a:tcPr/>
                </a:tc>
                <a:tc>
                  <a:txBody>
                    <a:bodyPr/>
                    <a:lstStyle/>
                    <a:p>
                      <a:r>
                        <a:rPr lang="pt-BR" dirty="0"/>
                        <a:t>23/02/2024 A 01/03/2024</a:t>
                      </a:r>
                    </a:p>
                  </a:txBody>
                  <a:tcPr/>
                </a:tc>
                <a:extLst>
                  <a:ext uri="{0D108BD9-81ED-4DB2-BD59-A6C34878D82A}">
                    <a16:rowId xmlns:a16="http://schemas.microsoft.com/office/drawing/2014/main" val="3895616436"/>
                  </a:ext>
                </a:extLst>
              </a:tr>
              <a:tr h="370840">
                <a:tc>
                  <a:txBody>
                    <a:bodyPr/>
                    <a:lstStyle/>
                    <a:p>
                      <a:r>
                        <a:rPr lang="pt-BR" dirty="0"/>
                        <a:t>PERÍODO DE ENTURMAÇÃO DOS ALUNOS</a:t>
                      </a:r>
                    </a:p>
                  </a:txBody>
                  <a:tcPr/>
                </a:tc>
                <a:tc>
                  <a:txBody>
                    <a:bodyPr/>
                    <a:lstStyle/>
                    <a:p>
                      <a:r>
                        <a:rPr lang="pt-BR" dirty="0"/>
                        <a:t>01/03/2024 A 08/03/2024</a:t>
                      </a:r>
                    </a:p>
                  </a:txBody>
                  <a:tcPr/>
                </a:tc>
                <a:extLst>
                  <a:ext uri="{0D108BD9-81ED-4DB2-BD59-A6C34878D82A}">
                    <a16:rowId xmlns:a16="http://schemas.microsoft.com/office/drawing/2014/main" val="2575294289"/>
                  </a:ext>
                </a:extLst>
              </a:tr>
              <a:tr h="370840">
                <a:tc>
                  <a:txBody>
                    <a:bodyPr/>
                    <a:lstStyle/>
                    <a:p>
                      <a:r>
                        <a:rPr lang="pt-BR" dirty="0"/>
                        <a:t>INÍCIO DAS AULAS</a:t>
                      </a:r>
                    </a:p>
                  </a:txBody>
                  <a:tcPr/>
                </a:tc>
                <a:tc>
                  <a:txBody>
                    <a:bodyPr/>
                    <a:lstStyle/>
                    <a:p>
                      <a:r>
                        <a:rPr lang="pt-BR" dirty="0"/>
                        <a:t>11/03/2024</a:t>
                      </a:r>
                    </a:p>
                  </a:txBody>
                  <a:tcPr/>
                </a:tc>
                <a:extLst>
                  <a:ext uri="{0D108BD9-81ED-4DB2-BD59-A6C34878D82A}">
                    <a16:rowId xmlns:a16="http://schemas.microsoft.com/office/drawing/2014/main" val="2961435572"/>
                  </a:ext>
                </a:extLst>
              </a:tr>
              <a:tr h="370840">
                <a:tc>
                  <a:txBody>
                    <a:bodyPr/>
                    <a:lstStyle/>
                    <a:p>
                      <a:r>
                        <a:rPr lang="pt-BR" dirty="0"/>
                        <a:t>PRAZO PARA HOMOLOGAÇÃO DA PARTICIPAÇÃO DOS ALUNOS</a:t>
                      </a:r>
                    </a:p>
                  </a:txBody>
                  <a:tcPr/>
                </a:tc>
                <a:tc>
                  <a:txBody>
                    <a:bodyPr/>
                    <a:lstStyle/>
                    <a:p>
                      <a:r>
                        <a:rPr lang="pt-BR" dirty="0"/>
                        <a:t>11/03/2024 A 10/06/2024</a:t>
                      </a:r>
                    </a:p>
                  </a:txBody>
                  <a:tcPr/>
                </a:tc>
                <a:extLst>
                  <a:ext uri="{0D108BD9-81ED-4DB2-BD59-A6C34878D82A}">
                    <a16:rowId xmlns:a16="http://schemas.microsoft.com/office/drawing/2014/main" val="1615948004"/>
                  </a:ext>
                </a:extLst>
              </a:tr>
            </a:tbl>
          </a:graphicData>
        </a:graphic>
      </p:graphicFrame>
    </p:spTree>
    <p:extLst>
      <p:ext uri="{BB962C8B-B14F-4D97-AF65-F5344CB8AC3E}">
        <p14:creationId xmlns:p14="http://schemas.microsoft.com/office/powerpoint/2010/main" val="38617829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E400F7-2C42-E13E-807C-197E5E6D23EE}"/>
              </a:ext>
            </a:extLst>
          </p:cNvPr>
          <p:cNvSpPr>
            <a:spLocks noGrp="1"/>
          </p:cNvSpPr>
          <p:nvPr>
            <p:ph type="title"/>
          </p:nvPr>
        </p:nvSpPr>
        <p:spPr/>
        <p:txBody>
          <a:bodyPr>
            <a:normAutofit fontScale="90000"/>
          </a:bodyPr>
          <a:lstStyle/>
          <a:p>
            <a:pPr algn="ctr">
              <a:lnSpc>
                <a:spcPct val="107000"/>
              </a:lnSpc>
              <a:spcAft>
                <a:spcPts val="800"/>
              </a:spcAft>
            </a:pP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EDITAL N.º 01/2024 – COPED</a:t>
            </a: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br>
              <a:rPr lang="pt-BR" sz="1800" kern="100" dirty="0">
                <a:effectLst/>
                <a:latin typeface="Calibri" panose="020F0502020204030204" pitchFamily="34" charset="0"/>
                <a:ea typeface="Calibri" panose="020F0502020204030204" pitchFamily="34" charset="0"/>
                <a:cs typeface="Times New Roman" panose="02020603050405020304" pitchFamily="18" charset="0"/>
              </a:rPr>
            </a:br>
            <a:br>
              <a:rPr lang="pt-BR"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pt-BR" dirty="0"/>
          </a:p>
        </p:txBody>
      </p:sp>
      <p:sp>
        <p:nvSpPr>
          <p:cNvPr id="3" name="Espaço Reservado para Conteúdo 2">
            <a:extLst>
              <a:ext uri="{FF2B5EF4-FFF2-40B4-BE49-F238E27FC236}">
                <a16:creationId xmlns:a16="http://schemas.microsoft.com/office/drawing/2014/main" id="{D678F817-96AC-BE5F-AF0D-25199D2AD7F0}"/>
              </a:ext>
            </a:extLst>
          </p:cNvPr>
          <p:cNvSpPr>
            <a:spLocks noGrp="1"/>
          </p:cNvSpPr>
          <p:nvPr>
            <p:ph idx="1"/>
          </p:nvPr>
        </p:nvSpPr>
        <p:spPr>
          <a:xfrm>
            <a:off x="303402" y="1122027"/>
            <a:ext cx="11585196" cy="5178105"/>
          </a:xfrm>
        </p:spPr>
        <p:txBody>
          <a:bodyPr>
            <a:normAutofit fontScale="77500" lnSpcReduction="20000"/>
          </a:bodyPr>
          <a:lstStyle/>
          <a:p>
            <a:pPr marL="0" indent="0" algn="ctr">
              <a:lnSpc>
                <a:spcPct val="107000"/>
              </a:lnSpc>
              <a:spcAft>
                <a:spcPts val="800"/>
              </a:spcAft>
              <a:buNone/>
            </a:pPr>
            <a:r>
              <a:rPr lang="pt-BR" b="1" dirty="0"/>
              <a:t>ANEXO EDITAL</a:t>
            </a:r>
          </a:p>
          <a:p>
            <a:pPr marL="0" indent="0" algn="ctr">
              <a:lnSpc>
                <a:spcPct val="107000"/>
              </a:lnSpc>
              <a:spcAft>
                <a:spcPts val="800"/>
              </a:spcAft>
              <a:buNone/>
            </a:pPr>
            <a:r>
              <a:rPr lang="pt-BR" b="1" dirty="0"/>
              <a:t>RECURSO</a:t>
            </a:r>
          </a:p>
          <a:p>
            <a:pPr marL="0" indent="0" algn="just">
              <a:lnSpc>
                <a:spcPct val="107000"/>
              </a:lnSpc>
              <a:spcAft>
                <a:spcPts val="800"/>
              </a:spcAft>
              <a:buNone/>
            </a:pPr>
            <a:r>
              <a:rPr lang="pt-BR" dirty="0"/>
              <a:t>Recurso contra decisão relativa ao edital n.º /20 do processo de convocação de alunos do Ensino Médio da Rede Pública Estadual de Ensino para participarem do curso de capacitação online de Inglês, modalidade síncrona.</a:t>
            </a:r>
          </a:p>
          <a:p>
            <a:pPr marL="0" indent="0" algn="just">
              <a:lnSpc>
                <a:spcPct val="107000"/>
              </a:lnSpc>
              <a:spcAft>
                <a:spcPts val="800"/>
              </a:spcAft>
              <a:buNone/>
            </a:pPr>
            <a:r>
              <a:rPr lang="pt-BR" dirty="0"/>
              <a:t>Eu,________________________, RA (registro do aluno) no. _________________________, aluno matriculado(a) na Escola Estadual _____________________ ____________________________, no município de _____ _______________________________, Diretoria de Ensino ____________________, apresento RECURSO à Secretaria do Estado de Educação relacionado ao Processo Seletivo para o curso de capacitação online de inglês, modalidade síncrona. A decisão objeto de contestação é (EXPLICITAR A DECISÃO QUE ESTÁ CONTESTANDO): Os argumentos com os quais contesto a referida decisão são: Para fundamentar essa contestação, encaminho anexos os seguintes documentos: </a:t>
            </a:r>
          </a:p>
        </p:txBody>
      </p:sp>
    </p:spTree>
    <p:extLst>
      <p:ext uri="{BB962C8B-B14F-4D97-AF65-F5344CB8AC3E}">
        <p14:creationId xmlns:p14="http://schemas.microsoft.com/office/powerpoint/2010/main" val="32631838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E400F7-2C42-E13E-807C-197E5E6D23EE}"/>
              </a:ext>
            </a:extLst>
          </p:cNvPr>
          <p:cNvSpPr>
            <a:spLocks noGrp="1"/>
          </p:cNvSpPr>
          <p:nvPr>
            <p:ph type="title"/>
          </p:nvPr>
        </p:nvSpPr>
        <p:spPr/>
        <p:txBody>
          <a:bodyPr>
            <a:normAutofit fontScale="90000"/>
          </a:bodyPr>
          <a:lstStyle/>
          <a:p>
            <a:pPr algn="ctr">
              <a:lnSpc>
                <a:spcPct val="107000"/>
              </a:lnSpc>
              <a:spcAft>
                <a:spcPts val="800"/>
              </a:spcAft>
            </a:pP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EDITAL N.º 01/2024 – COPED</a:t>
            </a: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br>
              <a:rPr lang="pt-BR" sz="1800" kern="100" dirty="0">
                <a:effectLst/>
                <a:latin typeface="Calibri" panose="020F0502020204030204" pitchFamily="34" charset="0"/>
                <a:ea typeface="Calibri" panose="020F0502020204030204" pitchFamily="34" charset="0"/>
                <a:cs typeface="Times New Roman" panose="02020603050405020304" pitchFamily="18" charset="0"/>
              </a:rPr>
            </a:br>
            <a:br>
              <a:rPr lang="pt-BR"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pt-BR" dirty="0"/>
          </a:p>
        </p:txBody>
      </p:sp>
      <p:sp>
        <p:nvSpPr>
          <p:cNvPr id="3" name="Espaço Reservado para Conteúdo 2">
            <a:extLst>
              <a:ext uri="{FF2B5EF4-FFF2-40B4-BE49-F238E27FC236}">
                <a16:creationId xmlns:a16="http://schemas.microsoft.com/office/drawing/2014/main" id="{D678F817-96AC-BE5F-AF0D-25199D2AD7F0}"/>
              </a:ext>
            </a:extLst>
          </p:cNvPr>
          <p:cNvSpPr>
            <a:spLocks noGrp="1"/>
          </p:cNvSpPr>
          <p:nvPr>
            <p:ph idx="1"/>
          </p:nvPr>
        </p:nvSpPr>
        <p:spPr>
          <a:xfrm>
            <a:off x="303402" y="1122027"/>
            <a:ext cx="11585196" cy="5178105"/>
          </a:xfrm>
        </p:spPr>
        <p:txBody>
          <a:bodyPr>
            <a:normAutofit/>
          </a:bodyPr>
          <a:lstStyle/>
          <a:p>
            <a:pPr marL="0" indent="0" algn="ctr">
              <a:lnSpc>
                <a:spcPct val="107000"/>
              </a:lnSpc>
              <a:spcAft>
                <a:spcPts val="800"/>
              </a:spcAft>
              <a:buNone/>
            </a:pPr>
            <a:r>
              <a:rPr lang="pt-BR" b="1" dirty="0"/>
              <a:t>ANEXO EDITAL</a:t>
            </a:r>
          </a:p>
          <a:p>
            <a:pPr marL="0" indent="0" algn="ctr">
              <a:lnSpc>
                <a:spcPct val="107000"/>
              </a:lnSpc>
              <a:spcAft>
                <a:spcPts val="800"/>
              </a:spcAft>
              <a:buNone/>
            </a:pPr>
            <a:r>
              <a:rPr lang="pt-BR" b="1" dirty="0"/>
              <a:t>RECURSO</a:t>
            </a:r>
          </a:p>
          <a:p>
            <a:pPr marL="0" indent="0" algn="just">
              <a:lnSpc>
                <a:spcPct val="107000"/>
              </a:lnSpc>
              <a:spcAft>
                <a:spcPts val="800"/>
              </a:spcAft>
              <a:buNone/>
            </a:pPr>
            <a:r>
              <a:rPr lang="pt-BR" dirty="0"/>
              <a:t>(cidade) (dia) (mês) (ano) Assinatura do(a) Aluno: Assinatura do pais ou responsável: Nome dos pais ou responsável: Recebido em: ______/______/20______ Por: (Nome completo, cargo/função do servidor responsável que receber recurso) </a:t>
            </a:r>
          </a:p>
          <a:p>
            <a:pPr marL="0" indent="0" algn="just">
              <a:lnSpc>
                <a:spcPct val="107000"/>
              </a:lnSpc>
              <a:spcAft>
                <a:spcPts val="800"/>
              </a:spcAft>
              <a:buNone/>
            </a:pPr>
            <a:r>
              <a:rPr lang="pt-BR" dirty="0"/>
              <a:t>Assinatura do servidor: ____________________________</a:t>
            </a:r>
          </a:p>
          <a:p>
            <a:pPr marL="0" indent="0" algn="just">
              <a:lnSpc>
                <a:spcPct val="107000"/>
              </a:lnSpc>
              <a:spcAft>
                <a:spcPts val="800"/>
              </a:spcAft>
              <a:buNone/>
            </a:pPr>
            <a:r>
              <a:rPr lang="pt-BR" dirty="0"/>
              <a:t>Para uso da Secretaria de Educação: ( ) Deferido ( ) Indeferido</a:t>
            </a:r>
          </a:p>
        </p:txBody>
      </p:sp>
    </p:spTree>
    <p:extLst>
      <p:ext uri="{BB962C8B-B14F-4D97-AF65-F5344CB8AC3E}">
        <p14:creationId xmlns:p14="http://schemas.microsoft.com/office/powerpoint/2010/main" val="2527854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0A5C22C4-B7EE-4672-0329-E09A6A4569C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242588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E400F7-2C42-E13E-807C-197E5E6D23EE}"/>
              </a:ext>
            </a:extLst>
          </p:cNvPr>
          <p:cNvSpPr>
            <a:spLocks noGrp="1"/>
          </p:cNvSpPr>
          <p:nvPr>
            <p:ph type="title"/>
          </p:nvPr>
        </p:nvSpPr>
        <p:spPr/>
        <p:txBody>
          <a:bodyPr>
            <a:normAutofit fontScale="90000"/>
          </a:bodyPr>
          <a:lstStyle/>
          <a:p>
            <a:pPr algn="ctr">
              <a:lnSpc>
                <a:spcPct val="107000"/>
              </a:lnSpc>
              <a:spcAft>
                <a:spcPts val="800"/>
              </a:spcAft>
            </a:pP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EDITAL N.º 01/2024 – COPED</a:t>
            </a: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br>
              <a:rPr lang="pt-BR" sz="1800" kern="100" dirty="0">
                <a:effectLst/>
                <a:latin typeface="Calibri" panose="020F0502020204030204" pitchFamily="34" charset="0"/>
                <a:ea typeface="Calibri" panose="020F0502020204030204" pitchFamily="34" charset="0"/>
                <a:cs typeface="Times New Roman" panose="02020603050405020304" pitchFamily="18" charset="0"/>
              </a:rPr>
            </a:br>
            <a:br>
              <a:rPr lang="pt-BR"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pt-BR" dirty="0"/>
          </a:p>
        </p:txBody>
      </p:sp>
      <p:sp>
        <p:nvSpPr>
          <p:cNvPr id="3" name="Espaço Reservado para Conteúdo 2">
            <a:extLst>
              <a:ext uri="{FF2B5EF4-FFF2-40B4-BE49-F238E27FC236}">
                <a16:creationId xmlns:a16="http://schemas.microsoft.com/office/drawing/2014/main" id="{D678F817-96AC-BE5F-AF0D-25199D2AD7F0}"/>
              </a:ext>
            </a:extLst>
          </p:cNvPr>
          <p:cNvSpPr>
            <a:spLocks noGrp="1"/>
          </p:cNvSpPr>
          <p:nvPr>
            <p:ph idx="1"/>
          </p:nvPr>
        </p:nvSpPr>
        <p:spPr>
          <a:xfrm>
            <a:off x="303402" y="1122027"/>
            <a:ext cx="11585196" cy="5178105"/>
          </a:xfrm>
        </p:spPr>
        <p:txBody>
          <a:bodyPr>
            <a:normAutofit fontScale="92500" lnSpcReduction="20000"/>
          </a:bodyPr>
          <a:lstStyle/>
          <a:p>
            <a:pPr marL="0" indent="0" algn="ctr">
              <a:lnSpc>
                <a:spcPct val="107000"/>
              </a:lnSpc>
              <a:spcAft>
                <a:spcPts val="800"/>
              </a:spcAft>
              <a:buNone/>
            </a:pPr>
            <a:r>
              <a:rPr lang="pt-BR" dirty="0"/>
              <a:t>ANEXO EDITAL</a:t>
            </a:r>
          </a:p>
          <a:p>
            <a:pPr marL="0" indent="0" algn="just">
              <a:lnSpc>
                <a:spcPct val="107000"/>
              </a:lnSpc>
              <a:spcAft>
                <a:spcPts val="800"/>
              </a:spcAft>
              <a:buNone/>
            </a:pPr>
            <a:r>
              <a:rPr lang="pt-BR" b="1" dirty="0"/>
              <a:t>RECURSO ANEXO III – EDITAL nº 01/2024 - COPED FORMULÁRIO DE SOLICITAÇÃO CHIP CELULAR GRATUÍTO PARA CONEXÃO NO CURSO DE CAPACITAÇÃO ONLINE DE INGLÊS NO CONTRATURNO ESCOLAR </a:t>
            </a:r>
          </a:p>
          <a:p>
            <a:pPr marL="0" indent="0" algn="just">
              <a:lnSpc>
                <a:spcPct val="107000"/>
              </a:lnSpc>
              <a:spcAft>
                <a:spcPts val="800"/>
              </a:spcAft>
              <a:buNone/>
            </a:pPr>
            <a:r>
              <a:rPr lang="pt-BR" dirty="0"/>
              <a:t>Dados do Requerente Nome completo: ________________________________ RG: _______________ CPF/CNPJ: __________________ Telefone: ( ) _______________ E-mail: ______________ Escola : _______________________________________ DE: ____________________ Município: ______________ </a:t>
            </a:r>
          </a:p>
          <a:p>
            <a:pPr marL="0" indent="0" algn="just">
              <a:lnSpc>
                <a:spcPct val="107000"/>
              </a:lnSpc>
              <a:spcAft>
                <a:spcPts val="800"/>
              </a:spcAft>
              <a:buNone/>
            </a:pPr>
            <a:r>
              <a:rPr lang="pt-BR" dirty="0"/>
              <a:t>Venho por meio deste solicitar chip de celular gratuito para conexão no curso de capacitação online de inglês no contraturno escolar para o qual fui selecionado(a). Comprometo-me a devolver o chip caso não esteja com matrícula ativa no curso. _______________, _______ de ____________ de 2024 (cidade) (dia) (mês)</a:t>
            </a:r>
          </a:p>
        </p:txBody>
      </p:sp>
    </p:spTree>
    <p:extLst>
      <p:ext uri="{BB962C8B-B14F-4D97-AF65-F5344CB8AC3E}">
        <p14:creationId xmlns:p14="http://schemas.microsoft.com/office/powerpoint/2010/main" val="4413660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4225364A-A2DC-0DB9-67D2-681D3A3617E6}"/>
              </a:ext>
            </a:extLst>
          </p:cNvPr>
          <p:cNvPicPr>
            <a:picLocks noChangeAspect="1"/>
          </p:cNvPicPr>
          <p:nvPr/>
        </p:nvPicPr>
        <p:blipFill>
          <a:blip r:embed="rId2"/>
          <a:stretch>
            <a:fillRect/>
          </a:stretch>
        </p:blipFill>
        <p:spPr>
          <a:xfrm>
            <a:off x="8934" y="0"/>
            <a:ext cx="12174132" cy="6858000"/>
          </a:xfrm>
          <a:prstGeom prst="rect">
            <a:avLst/>
          </a:prstGeom>
        </p:spPr>
      </p:pic>
    </p:spTree>
    <p:extLst>
      <p:ext uri="{BB962C8B-B14F-4D97-AF65-F5344CB8AC3E}">
        <p14:creationId xmlns:p14="http://schemas.microsoft.com/office/powerpoint/2010/main" val="6475169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2EF1869F-E9E7-4D78-51AC-A7ADA020B111}"/>
              </a:ext>
            </a:extLst>
          </p:cNvPr>
          <p:cNvPicPr>
            <a:picLocks noChangeAspect="1"/>
          </p:cNvPicPr>
          <p:nvPr/>
        </p:nvPicPr>
        <p:blipFill>
          <a:blip r:embed="rId2"/>
          <a:stretch>
            <a:fillRect/>
          </a:stretch>
        </p:blipFill>
        <p:spPr>
          <a:xfrm>
            <a:off x="24207" y="0"/>
            <a:ext cx="12143586" cy="6858000"/>
          </a:xfrm>
          <a:prstGeom prst="rect">
            <a:avLst/>
          </a:prstGeom>
        </p:spPr>
      </p:pic>
    </p:spTree>
    <p:extLst>
      <p:ext uri="{BB962C8B-B14F-4D97-AF65-F5344CB8AC3E}">
        <p14:creationId xmlns:p14="http://schemas.microsoft.com/office/powerpoint/2010/main" val="29680085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C543C171-1E38-EDE4-CD54-2AF76CC64A07}"/>
              </a:ext>
            </a:extLst>
          </p:cNvPr>
          <p:cNvPicPr>
            <a:picLocks noChangeAspect="1"/>
          </p:cNvPicPr>
          <p:nvPr/>
        </p:nvPicPr>
        <p:blipFill>
          <a:blip r:embed="rId2"/>
          <a:stretch>
            <a:fillRect/>
          </a:stretch>
        </p:blipFill>
        <p:spPr>
          <a:xfrm>
            <a:off x="0" y="15430"/>
            <a:ext cx="12192000" cy="6827140"/>
          </a:xfrm>
          <a:prstGeom prst="rect">
            <a:avLst/>
          </a:prstGeom>
        </p:spPr>
      </p:pic>
    </p:spTree>
    <p:extLst>
      <p:ext uri="{BB962C8B-B14F-4D97-AF65-F5344CB8AC3E}">
        <p14:creationId xmlns:p14="http://schemas.microsoft.com/office/powerpoint/2010/main" val="10622436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2334923E-3C95-9B66-75B7-2DF12DF10C5C}"/>
              </a:ext>
            </a:extLst>
          </p:cNvPr>
          <p:cNvPicPr>
            <a:picLocks noChangeAspect="1"/>
          </p:cNvPicPr>
          <p:nvPr/>
        </p:nvPicPr>
        <p:blipFill>
          <a:blip r:embed="rId2"/>
          <a:stretch>
            <a:fillRect/>
          </a:stretch>
        </p:blipFill>
        <p:spPr>
          <a:xfrm>
            <a:off x="0" y="7099"/>
            <a:ext cx="12192000" cy="6843801"/>
          </a:xfrm>
          <a:prstGeom prst="rect">
            <a:avLst/>
          </a:prstGeom>
        </p:spPr>
      </p:pic>
    </p:spTree>
    <p:extLst>
      <p:ext uri="{BB962C8B-B14F-4D97-AF65-F5344CB8AC3E}">
        <p14:creationId xmlns:p14="http://schemas.microsoft.com/office/powerpoint/2010/main" val="6560653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6E19AD0F-39D2-148E-7D69-EE1C3418631B}"/>
              </a:ext>
            </a:extLst>
          </p:cNvPr>
          <p:cNvPicPr>
            <a:picLocks noChangeAspect="1"/>
          </p:cNvPicPr>
          <p:nvPr/>
        </p:nvPicPr>
        <p:blipFill>
          <a:blip r:embed="rId2"/>
          <a:stretch>
            <a:fillRect/>
          </a:stretch>
        </p:blipFill>
        <p:spPr>
          <a:xfrm>
            <a:off x="31487" y="0"/>
            <a:ext cx="12129025" cy="6858000"/>
          </a:xfrm>
          <a:prstGeom prst="rect">
            <a:avLst/>
          </a:prstGeom>
        </p:spPr>
      </p:pic>
    </p:spTree>
    <p:extLst>
      <p:ext uri="{BB962C8B-B14F-4D97-AF65-F5344CB8AC3E}">
        <p14:creationId xmlns:p14="http://schemas.microsoft.com/office/powerpoint/2010/main" val="17959761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4B017495-8726-06B5-B508-0D49298E1AD2}"/>
              </a:ext>
            </a:extLst>
          </p:cNvPr>
          <p:cNvPicPr>
            <a:picLocks noChangeAspect="1"/>
          </p:cNvPicPr>
          <p:nvPr/>
        </p:nvPicPr>
        <p:blipFill>
          <a:blip r:embed="rId2"/>
          <a:stretch>
            <a:fillRect/>
          </a:stretch>
        </p:blipFill>
        <p:spPr>
          <a:xfrm>
            <a:off x="0" y="11258"/>
            <a:ext cx="12192000" cy="6835484"/>
          </a:xfrm>
          <a:prstGeom prst="rect">
            <a:avLst/>
          </a:prstGeom>
        </p:spPr>
      </p:pic>
    </p:spTree>
    <p:extLst>
      <p:ext uri="{BB962C8B-B14F-4D97-AF65-F5344CB8AC3E}">
        <p14:creationId xmlns:p14="http://schemas.microsoft.com/office/powerpoint/2010/main" val="10009757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E5559E8F-6A21-3564-FAFF-4FD850FF1E08}"/>
              </a:ext>
            </a:extLst>
          </p:cNvPr>
          <p:cNvPicPr>
            <a:picLocks noChangeAspect="1"/>
          </p:cNvPicPr>
          <p:nvPr/>
        </p:nvPicPr>
        <p:blipFill>
          <a:blip r:embed="rId2"/>
          <a:stretch>
            <a:fillRect/>
          </a:stretch>
        </p:blipFill>
        <p:spPr>
          <a:xfrm>
            <a:off x="0" y="10682"/>
            <a:ext cx="12192000" cy="6836636"/>
          </a:xfrm>
          <a:prstGeom prst="rect">
            <a:avLst/>
          </a:prstGeom>
        </p:spPr>
      </p:pic>
    </p:spTree>
    <p:extLst>
      <p:ext uri="{BB962C8B-B14F-4D97-AF65-F5344CB8AC3E}">
        <p14:creationId xmlns:p14="http://schemas.microsoft.com/office/powerpoint/2010/main" val="29793495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E1E4B2-7D56-D49D-AF8B-AC626EAEC972}"/>
              </a:ext>
            </a:extLst>
          </p:cNvPr>
          <p:cNvSpPr>
            <a:spLocks noGrp="1"/>
          </p:cNvSpPr>
          <p:nvPr>
            <p:ph type="title"/>
          </p:nvPr>
        </p:nvSpPr>
        <p:spPr/>
        <p:txBody>
          <a:bodyPr>
            <a:normAutofit fontScale="90000"/>
          </a:bodyPr>
          <a:lstStyle/>
          <a:p>
            <a:pPr algn="ctr"/>
            <a:r>
              <a:rPr lang="pt-BR" b="1" dirty="0">
                <a:solidFill>
                  <a:srgbClr val="FF0000"/>
                </a:solidFill>
              </a:rPr>
              <a:t>PRONTOS PRO MUNDO</a:t>
            </a:r>
            <a:br>
              <a:rPr lang="pt-BR" b="1" dirty="0">
                <a:solidFill>
                  <a:srgbClr val="FF0000"/>
                </a:solidFill>
              </a:rPr>
            </a:br>
            <a:r>
              <a:rPr lang="pt-BR" b="1" dirty="0">
                <a:solidFill>
                  <a:srgbClr val="FF0000"/>
                </a:solidFill>
              </a:rPr>
              <a:t>Desbravando fronteiras: um diálogo com o Consulado Geral da Irlanda em São Paulo</a:t>
            </a:r>
          </a:p>
        </p:txBody>
      </p:sp>
      <p:pic>
        <p:nvPicPr>
          <p:cNvPr id="4" name="Mídia Online 3" title="Desbravando Fronteiras: Um diálogo com o Consulado Geral da Irlanda em São Paulo">
            <a:hlinkClick r:id="" action="ppaction://media"/>
            <a:extLst>
              <a:ext uri="{FF2B5EF4-FFF2-40B4-BE49-F238E27FC236}">
                <a16:creationId xmlns:a16="http://schemas.microsoft.com/office/drawing/2014/main" id="{997D7CE2-0EB4-9ACA-C791-FA5A2F0FA365}"/>
              </a:ext>
            </a:extLst>
          </p:cNvPr>
          <p:cNvPicPr>
            <a:picLocks noGrp="1" noRot="1" noChangeAspect="1"/>
          </p:cNvPicPr>
          <p:nvPr>
            <p:ph idx="1"/>
            <a:videoFile r:link="rId1"/>
          </p:nvPr>
        </p:nvPicPr>
        <p:blipFill>
          <a:blip r:embed="rId3"/>
          <a:stretch>
            <a:fillRect/>
          </a:stretch>
        </p:blipFill>
        <p:spPr>
          <a:xfrm>
            <a:off x="2246313" y="1825625"/>
            <a:ext cx="7700962" cy="4351338"/>
          </a:xfrm>
          <a:prstGeom prst="rect">
            <a:avLst/>
          </a:prstGeom>
        </p:spPr>
      </p:pic>
    </p:spTree>
    <p:extLst>
      <p:ext uri="{BB962C8B-B14F-4D97-AF65-F5344CB8AC3E}">
        <p14:creationId xmlns:p14="http://schemas.microsoft.com/office/powerpoint/2010/main" val="44867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6E377045-1345-79EE-080C-D84D4F375019}"/>
              </a:ext>
            </a:extLst>
          </p:cNvPr>
          <p:cNvPicPr>
            <a:picLocks noChangeAspect="1"/>
          </p:cNvPicPr>
          <p:nvPr/>
        </p:nvPicPr>
        <p:blipFill>
          <a:blip r:embed="rId2"/>
          <a:stretch>
            <a:fillRect/>
          </a:stretch>
        </p:blipFill>
        <p:spPr>
          <a:xfrm>
            <a:off x="0" y="4440"/>
            <a:ext cx="12192000" cy="6849119"/>
          </a:xfrm>
          <a:prstGeom prst="rect">
            <a:avLst/>
          </a:prstGeom>
        </p:spPr>
      </p:pic>
    </p:spTree>
    <p:extLst>
      <p:ext uri="{BB962C8B-B14F-4D97-AF65-F5344CB8AC3E}">
        <p14:creationId xmlns:p14="http://schemas.microsoft.com/office/powerpoint/2010/main" val="1562621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68142B55-E2E9-8071-0CFD-D96F42BDB641}"/>
              </a:ext>
            </a:extLst>
          </p:cNvPr>
          <p:cNvPicPr>
            <a:picLocks noChangeAspect="1"/>
          </p:cNvPicPr>
          <p:nvPr/>
        </p:nvPicPr>
        <p:blipFill>
          <a:blip r:embed="rId2"/>
          <a:stretch>
            <a:fillRect/>
          </a:stretch>
        </p:blipFill>
        <p:spPr>
          <a:xfrm>
            <a:off x="0" y="16565"/>
            <a:ext cx="12192000" cy="6824870"/>
          </a:xfrm>
          <a:prstGeom prst="rect">
            <a:avLst/>
          </a:prstGeom>
        </p:spPr>
      </p:pic>
    </p:spTree>
    <p:extLst>
      <p:ext uri="{BB962C8B-B14F-4D97-AF65-F5344CB8AC3E}">
        <p14:creationId xmlns:p14="http://schemas.microsoft.com/office/powerpoint/2010/main" val="3248212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4D177AFC-A66B-433B-BE65-64440C346820}"/>
              </a:ext>
            </a:extLst>
          </p:cNvPr>
          <p:cNvPicPr>
            <a:picLocks noChangeAspect="1"/>
          </p:cNvPicPr>
          <p:nvPr/>
        </p:nvPicPr>
        <p:blipFill>
          <a:blip r:embed="rId2"/>
          <a:stretch>
            <a:fillRect/>
          </a:stretch>
        </p:blipFill>
        <p:spPr>
          <a:xfrm>
            <a:off x="0" y="30219"/>
            <a:ext cx="12192000" cy="6797561"/>
          </a:xfrm>
          <a:prstGeom prst="rect">
            <a:avLst/>
          </a:prstGeom>
        </p:spPr>
      </p:pic>
    </p:spTree>
    <p:extLst>
      <p:ext uri="{BB962C8B-B14F-4D97-AF65-F5344CB8AC3E}">
        <p14:creationId xmlns:p14="http://schemas.microsoft.com/office/powerpoint/2010/main" val="3892814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5DB1394A-9B06-2ACF-A8D9-2EFD3921B160}"/>
              </a:ext>
            </a:extLst>
          </p:cNvPr>
          <p:cNvPicPr>
            <a:picLocks noChangeAspect="1"/>
          </p:cNvPicPr>
          <p:nvPr/>
        </p:nvPicPr>
        <p:blipFill>
          <a:blip r:embed="rId2"/>
          <a:stretch>
            <a:fillRect/>
          </a:stretch>
        </p:blipFill>
        <p:spPr>
          <a:xfrm>
            <a:off x="40934" y="0"/>
            <a:ext cx="12110132" cy="6858000"/>
          </a:xfrm>
          <a:prstGeom prst="rect">
            <a:avLst/>
          </a:prstGeom>
        </p:spPr>
      </p:pic>
    </p:spTree>
    <p:extLst>
      <p:ext uri="{BB962C8B-B14F-4D97-AF65-F5344CB8AC3E}">
        <p14:creationId xmlns:p14="http://schemas.microsoft.com/office/powerpoint/2010/main" val="2892529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4B495C93-E1C6-B2D3-3434-3E7FE2153177}"/>
              </a:ext>
            </a:extLst>
          </p:cNvPr>
          <p:cNvPicPr>
            <a:picLocks noChangeAspect="1"/>
          </p:cNvPicPr>
          <p:nvPr/>
        </p:nvPicPr>
        <p:blipFill>
          <a:blip r:embed="rId2"/>
          <a:stretch>
            <a:fillRect/>
          </a:stretch>
        </p:blipFill>
        <p:spPr>
          <a:xfrm>
            <a:off x="3699" y="0"/>
            <a:ext cx="12184602" cy="6858000"/>
          </a:xfrm>
          <a:prstGeom prst="rect">
            <a:avLst/>
          </a:prstGeom>
        </p:spPr>
      </p:pic>
    </p:spTree>
    <p:extLst>
      <p:ext uri="{BB962C8B-B14F-4D97-AF65-F5344CB8AC3E}">
        <p14:creationId xmlns:p14="http://schemas.microsoft.com/office/powerpoint/2010/main" val="2006915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E400F7-2C42-E13E-807C-197E5E6D23EE}"/>
              </a:ext>
            </a:extLst>
          </p:cNvPr>
          <p:cNvSpPr>
            <a:spLocks noGrp="1"/>
          </p:cNvSpPr>
          <p:nvPr>
            <p:ph type="title"/>
          </p:nvPr>
        </p:nvSpPr>
        <p:spPr/>
        <p:txBody>
          <a:bodyPr>
            <a:normAutofit fontScale="90000"/>
          </a:bodyPr>
          <a:lstStyle/>
          <a:p>
            <a:pPr algn="ctr">
              <a:lnSpc>
                <a:spcPct val="107000"/>
              </a:lnSpc>
              <a:spcAft>
                <a:spcPts val="800"/>
              </a:spcAft>
            </a:pP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PORTARIA DA COORDENADORA DE 05/02/2024.</a:t>
            </a:r>
            <a:b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r>
              <a:rPr lang="pt-BR" sz="2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DISPÕE SOBRE OFERTA DE CURSO DE CAPACITAÇÃO DE INGLÊS ONLINE NO CONTRATURNO ESCOLAR EM PLATAFORMA SÍNCRONA PARA ALUNOS DA 1ª SÉRIE DO ENSINO MÉDIO</a:t>
            </a:r>
            <a:br>
              <a:rPr lang="pt-BR"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pt-BR" dirty="0"/>
          </a:p>
        </p:txBody>
      </p:sp>
      <p:sp>
        <p:nvSpPr>
          <p:cNvPr id="3" name="Espaço Reservado para Conteúdo 2">
            <a:extLst>
              <a:ext uri="{FF2B5EF4-FFF2-40B4-BE49-F238E27FC236}">
                <a16:creationId xmlns:a16="http://schemas.microsoft.com/office/drawing/2014/main" id="{D678F817-96AC-BE5F-AF0D-25199D2AD7F0}"/>
              </a:ext>
            </a:extLst>
          </p:cNvPr>
          <p:cNvSpPr>
            <a:spLocks noGrp="1"/>
          </p:cNvSpPr>
          <p:nvPr>
            <p:ph idx="1"/>
          </p:nvPr>
        </p:nvSpPr>
        <p:spPr>
          <a:xfrm>
            <a:off x="285226" y="1753298"/>
            <a:ext cx="11585196" cy="4613945"/>
          </a:xfrm>
        </p:spPr>
        <p:txBody>
          <a:bodyPr>
            <a:normAutofit fontScale="92500" lnSpcReduction="10000"/>
          </a:bodyPr>
          <a:lstStyle/>
          <a:p>
            <a:pPr algn="just">
              <a:lnSpc>
                <a:spcPct val="107000"/>
              </a:lnSpc>
              <a:spcAft>
                <a:spcPts val="80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A COORDENADORA DA COORDENADORIA PEDAGÓGICA, NO USO DE SUAS ATRIBUIÇÕES LEGAIS, COM FUNDAMENTO NO DECRETO Nº 64.187 DE 17 DE ABRIL DE 2019, EXPEDE A PRESENTE PORTARIA E CONSIDERANDO A NECESSIDADE DE: </a:t>
            </a:r>
          </a:p>
          <a:p>
            <a:pPr algn="just">
              <a:lnSpc>
                <a:spcPct val="107000"/>
              </a:lnSpc>
              <a:spcAft>
                <a:spcPts val="80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*FORTALECER E ENRIQUECER O CURRÍCULO DO ENSINO MÉDIO NO QUE CONCERNE À LÍNGUA ESTRANGEIRA MODERNA INGLÊS; </a:t>
            </a:r>
          </a:p>
          <a:p>
            <a:pPr algn="just">
              <a:lnSpc>
                <a:spcPct val="107000"/>
              </a:lnSpc>
              <a:spcAft>
                <a:spcPts val="80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*ASSEGURAR AOS ALUNOS DA 1ª SÉRIE DO ENSINO MÉDIO A OPORTUNIDADE DE CURSAR INGLÊS EM CARÁTER OPTATIVO; </a:t>
            </a:r>
          </a:p>
          <a:p>
            <a:pPr algn="just">
              <a:lnSpc>
                <a:spcPct val="107000"/>
              </a:lnSpc>
              <a:spcAft>
                <a:spcPts val="80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*REGULAMENTAR A OFERTA DE CURSO DE CAPACITAÇÃO DE INGLÊS ONLINE NO CONTRATURNO ESCOLAR EM PLATAFORMA SÍNCRONA AOS ALUNOS DA 1ª SÉRIE DO ENSINO MÉDIO DAS ESCOLAS PÚBLICAS COM OBJETIVO DE AMPLIAR A OFERTA DE CURSO DE LÍNGUA ESTRANGEIRA MODERNA; </a:t>
            </a:r>
          </a:p>
          <a:p>
            <a:pPr algn="just">
              <a:lnSpc>
                <a:spcPct val="107000"/>
              </a:lnSpc>
              <a:spcAft>
                <a:spcPts val="80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*DEFINIR CRITÉRIOS PARA O FORNECIMENTO DE CAPACITAÇÃO DE INGLÊS ONLINE NO CONTRATURNO ESCOLAR EM PLATAFORMA SÍNCRONA ATRAVÉS DE INSTITUIÇÃO CREDENCIADA; </a:t>
            </a:r>
          </a:p>
          <a:p>
            <a:pPr algn="just">
              <a:lnSpc>
                <a:spcPct val="107000"/>
              </a:lnSpc>
              <a:spcAft>
                <a:spcPts val="80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*ESTABELECER CRITÉRIOS DE SELEÇÃO DE ALUNOS PARA PARTICIPAÇÃO NOS CURSOS OFERECIDOS POR ESSAS INSTITUIÇÕES. EXPEDE A PRESENTE PORTARIA: </a:t>
            </a:r>
          </a:p>
          <a:p>
            <a:pPr marL="0" indent="0">
              <a:buNone/>
            </a:pPr>
            <a:endParaRPr lang="pt-BR" dirty="0"/>
          </a:p>
        </p:txBody>
      </p:sp>
    </p:spTree>
    <p:extLst>
      <p:ext uri="{BB962C8B-B14F-4D97-AF65-F5344CB8AC3E}">
        <p14:creationId xmlns:p14="http://schemas.microsoft.com/office/powerpoint/2010/main" val="3210676979"/>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4273</Words>
  <Application>Microsoft Office PowerPoint</Application>
  <PresentationFormat>Widescreen</PresentationFormat>
  <Paragraphs>194</Paragraphs>
  <Slides>49</Slides>
  <Notes>0</Notes>
  <HiddenSlides>0</HiddenSlides>
  <MMClips>2</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49</vt:i4>
      </vt:variant>
    </vt:vector>
  </HeadingPairs>
  <TitlesOfParts>
    <vt:vector size="53" baseType="lpstr">
      <vt:lpstr>Arial</vt:lpstr>
      <vt:lpstr>Calibri</vt:lpstr>
      <vt:lpstr>Calibri Light</vt:lpstr>
      <vt:lpstr>Tema do Office</vt:lpstr>
      <vt:lpstr>Apresentação do PowerPoint</vt:lpstr>
      <vt:lpstr>DIRETORIA DE ENSINO REGIÃO DE SUZANO DIRIGENTE REGIONAL DE ENSINO MARA SILVIA BIOTO SUPERVISORAS DE ENSINO MIRELA ROMAN E JANI RAMOS PEC MÁRCIA BUTO</vt:lpstr>
      <vt:lpstr>PRONTOS PRO MUNDO Desbravando fronteiras: um diálogo com a Embaixada dos EUA no Brasil.</vt:lpstr>
      <vt:lpstr>Apresentação do PowerPoint</vt:lpstr>
      <vt:lpstr>Apresentação do PowerPoint</vt:lpstr>
      <vt:lpstr>Apresentação do PowerPoint</vt:lpstr>
      <vt:lpstr>Apresentação do PowerPoint</vt:lpstr>
      <vt:lpstr>Apresentação do PowerPoint</vt:lpstr>
      <vt:lpstr> PORTARIA DA COORDENADORA DE 05/02/2024. DISPÕE SOBRE OFERTA DE CURSO DE CAPACITAÇÃO DE INGLÊS ONLINE NO CONTRATURNO ESCOLAR EM PLATAFORMA SÍNCRONA PARA ALUNOS DA 1ª SÉRIE DO ENSINO MÉDIO </vt:lpstr>
      <vt:lpstr> PORTARIA DA COORDENADORA DE 05/02/2024. DISPÕE SOBRE OFERTA DE CURSO DE CAPACITAÇÃO DE INGLÊS ONLINE NO CONTRATURNO ESCOLAR EM PLATAFORMA SÍNCRONA PARA ALUNOS DA 1ª SÉRIE DO ENSINO MÉDIO </vt:lpstr>
      <vt:lpstr> PORTARIA DA COORDENADORA DE 05/02/2024. DISPÕE SOBRE OFERTA DE CURSO DE CAPACITAÇÃO DE INGLÊS ONLINE NO CONTRATURNO ESCOLAR EM PLATAFORMA SÍNCRONA PARA ALUNOS DA 1ª SÉRIE DO ENSINO MÉDIO </vt:lpstr>
      <vt:lpstr>  PORTARIA DO COORDENADOR DE 08/02/2024 DISPÕE SOBRE OFERTA DE CURSO DE CAPACITAÇÃO DE INGLÊS ONLINE NO CONTRATURNO ESCOLAR EM PLATAFORMA SÍNCRONA PARA PROFESSORES DE INGLÊS DA REDE PÚBLICA ESTADUAL DE ENSINO.   </vt:lpstr>
      <vt:lpstr>  PORTARIA DO COORDENADOR DE 08/02/2024 DISPÕE SOBRE OFERTA DE CURSO DE CAPACITAÇÃO DE INGLÊS ONLINE NO CONTRATURNO ESCOLAR EM PLATAFORMA SÍNCRONA PARA PROFESSORES DE INGLÊS DA REDE PÚBLICA ESTADUAL DE ENSINO.   </vt:lpstr>
      <vt:lpstr>  PORTARIA DO COORDENADOR DE 08/02/2024 DISPÕE SOBRE OFERTA DE CURSO DE CAPACITAÇÃO DE INGLÊS ONLINE NO CONTRATURNO ESCOLAR EM PLATAFORMA SÍNCRONA PARA PROFESSORES DE INGLÊS DA REDE PÚBLICA ESTADUAL DE ENSINO.   </vt:lpstr>
      <vt:lpstr>  PORTARIA DO COORDENADOR DE 08/02/2024 DISPÕE SOBRE OFERTA DE CURSO DE CAPACITAÇÃO DE INGLÊS ONLINE NO CONTRATURNO ESCOLAR EM PLATAFORMA SÍNCRONA PARA PROFESSORES DE INGLÊS DA REDE PÚBLICA ESTADUAL DE ENSINO.   </vt:lpstr>
      <vt:lpstr>  PORTARIA DO COORDENADOR DE 08/02/2024 DISPÕE SOBRE OFERTA DE CURSO DE CAPACITAÇÃO DE INGLÊS ONLINE NO CONTRATURNO ESCOLAR EM PLATAFORMA SÍNCRONA PARA PROFESSORES DE INGLÊS DA REDE PÚBLICA ESTADUAL DE ENSINO.   </vt:lpstr>
      <vt:lpstr>  EDITAL N.º 01/2024 – COPED   </vt:lpstr>
      <vt:lpstr>  EDITAL N.º 01/2024 – COPED   </vt:lpstr>
      <vt:lpstr>  EDITAL N.º 01/2024 – COPED   </vt:lpstr>
      <vt:lpstr>  EDITAL N.º 01/2024 – COPED   </vt:lpstr>
      <vt:lpstr>  EDITAL N.º 01/2024 – COPED   </vt:lpstr>
      <vt:lpstr>  EDITAL N.º 01/2024 – COPED   </vt:lpstr>
      <vt:lpstr>  EDITAL N.º 01/2024 – COPED   </vt:lpstr>
      <vt:lpstr>  EDITAL N.º 01/2024 – COPED   </vt:lpstr>
      <vt:lpstr>  EDITAL N.º 01/2024 – COPED   </vt:lpstr>
      <vt:lpstr>  EDITAL N.º 01/2024 – COPED   </vt:lpstr>
      <vt:lpstr>  EDITAL N.º 01/2024 – COPED   </vt:lpstr>
      <vt:lpstr>  EDITAL N.º 01/2024 – COPED   </vt:lpstr>
      <vt:lpstr>  EDITAL N.º 01/2024 – COPED   </vt:lpstr>
      <vt:lpstr>  EDITAL N.º 01/2024 – COPED   </vt:lpstr>
      <vt:lpstr>  EDITAL N.º 01/2024 – COPED   </vt:lpstr>
      <vt:lpstr>  EDITAL N.º 01/2024 – COPED   </vt:lpstr>
      <vt:lpstr>  EDITAL N.º 01/2024 – COPED   </vt:lpstr>
      <vt:lpstr>  EDITAL N.º 01/2024 – COPED   </vt:lpstr>
      <vt:lpstr>  EDITAL N.º 01/2024 – COPED   </vt:lpstr>
      <vt:lpstr>  EDITAL N.º 01/2024 – COPED   </vt:lpstr>
      <vt:lpstr>  EDITAL N.º 01/2024 – COPED   </vt:lpstr>
      <vt:lpstr>  EDITAL N.º 01/2024 – COPED   </vt:lpstr>
      <vt:lpstr>  EDITAL N.º 01/2024 – COPED   </vt:lpstr>
      <vt:lpstr>  EDITAL N.º 01/2024 – COPED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PRONTOS PRO MUNDO Desbravando fronteiras: um diálogo com o Consulado Geral da Irlanda em São Paulo</vt:lpstr>
      <vt:lpstr>Apresentação do PowerPoint</vt:lpstr>
    </vt:vector>
  </TitlesOfParts>
  <Company>FDE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Mirela De Oliveira Roman</dc:creator>
  <cp:lastModifiedBy>Mirela De Oliveira Roman</cp:lastModifiedBy>
  <cp:revision>1</cp:revision>
  <dcterms:created xsi:type="dcterms:W3CDTF">2024-02-16T17:22:22Z</dcterms:created>
  <dcterms:modified xsi:type="dcterms:W3CDTF">2024-02-20T14:08:14Z</dcterms:modified>
</cp:coreProperties>
</file>