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78" r:id="rId6"/>
    <p:sldId id="405" r:id="rId7"/>
    <p:sldId id="306" r:id="rId8"/>
    <p:sldId id="330" r:id="rId9"/>
    <p:sldId id="319" r:id="rId10"/>
    <p:sldId id="595" r:id="rId11"/>
    <p:sldId id="353" r:id="rId12"/>
    <p:sldId id="365" r:id="rId13"/>
    <p:sldId id="366" r:id="rId14"/>
    <p:sldId id="596" r:id="rId15"/>
    <p:sldId id="597" r:id="rId16"/>
    <p:sldId id="598" r:id="rId17"/>
    <p:sldId id="383" r:id="rId18"/>
    <p:sldId id="599" r:id="rId19"/>
    <p:sldId id="384" r:id="rId20"/>
    <p:sldId id="600" r:id="rId21"/>
    <p:sldId id="385" r:id="rId22"/>
    <p:sldId id="386" r:id="rId23"/>
    <p:sldId id="601" r:id="rId24"/>
    <p:sldId id="602" r:id="rId25"/>
    <p:sldId id="604" r:id="rId26"/>
    <p:sldId id="603" r:id="rId27"/>
    <p:sldId id="569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EAA02"/>
    <a:srgbClr val="FF99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C4D719-E326-41D0-8194-DF3C151C8DFF}" v="45" dt="2023-06-21T13:29:57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48" autoAdjust="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3F361-3227-4161-B963-86564ECB8775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C1B10-8D2E-487C-8787-C51BB72846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77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515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7000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209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866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4219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244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3896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9123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7196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685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1505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7126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07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095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127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92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010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8775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4299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9" name="Google Shape;230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484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42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274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2736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1/3">
  <p:cSld name="Blank - 1/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93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ackground" type="title">
  <p:cSld name="White Background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451360" y="506412"/>
            <a:ext cx="279286" cy="11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633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4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417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86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42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083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67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F7CC-E6E4-4572-9EBB-E8D147C327D4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11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FF7CC-E6E4-4572-9EBB-E8D147C327D4}" type="datetimeFigureOut">
              <a:rPr lang="pt-BR" smtClean="0"/>
              <a:t>21/06/2023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9C4B-56C9-4B4D-919A-62F85B420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30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Relationship Id="rId9" Type="http://schemas.openxmlformats.org/officeDocument/2006/relationships/hyperlink" Target="https://sed.educacao.sp.gov.b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6"/>
            <a:ext cx="12192000" cy="496852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6" y="5806396"/>
            <a:ext cx="2871963" cy="36734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516566" y="2190751"/>
            <a:ext cx="7913873" cy="9759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Google Shape;82;p15"/>
          <p:cNvSpPr txBox="1">
            <a:spLocks/>
          </p:cNvSpPr>
          <p:nvPr/>
        </p:nvSpPr>
        <p:spPr>
          <a:xfrm>
            <a:off x="2189975" y="2439845"/>
            <a:ext cx="6567053" cy="47778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chemeClr val="bg1"/>
                </a:solidFill>
                <a:latin typeface="Corbel"/>
                <a:ea typeface="Verdana"/>
                <a:cs typeface="Calibri Light"/>
              </a:rPr>
              <a:t>Tutorial – Sistema de Tablet</a:t>
            </a:r>
          </a:p>
        </p:txBody>
      </p:sp>
      <p:sp>
        <p:nvSpPr>
          <p:cNvPr id="12" name="Google Shape;18;p4"/>
          <p:cNvSpPr/>
          <p:nvPr/>
        </p:nvSpPr>
        <p:spPr>
          <a:xfrm>
            <a:off x="9628500" y="-696250"/>
            <a:ext cx="4077261" cy="4055807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8;p4"/>
          <p:cNvSpPr/>
          <p:nvPr/>
        </p:nvSpPr>
        <p:spPr>
          <a:xfrm>
            <a:off x="9654092" y="2190751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18;p4"/>
          <p:cNvSpPr/>
          <p:nvPr/>
        </p:nvSpPr>
        <p:spPr>
          <a:xfrm>
            <a:off x="0" y="4004595"/>
            <a:ext cx="1811332" cy="1801801"/>
          </a:xfrm>
          <a:prstGeom prst="ellipse">
            <a:avLst/>
          </a:prstGeom>
          <a:noFill/>
          <a:ln w="12700" cap="flat" cmpd="sng">
            <a:solidFill>
              <a:schemeClr val="bg1">
                <a:alpha val="29803"/>
              </a:schemeClr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498" y="5605836"/>
            <a:ext cx="1536926" cy="76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4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9CCDF161-167C-490F-B9C2-0972B8133B58}"/>
              </a:ext>
            </a:extLst>
          </p:cNvPr>
          <p:cNvSpPr/>
          <p:nvPr/>
        </p:nvSpPr>
        <p:spPr>
          <a:xfrm>
            <a:off x="4866660" y="3761036"/>
            <a:ext cx="809057" cy="27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55329F-1346-421B-B0F3-7F609DA8F08C}"/>
              </a:ext>
            </a:extLst>
          </p:cNvPr>
          <p:cNvSpPr txBox="1"/>
          <p:nvPr/>
        </p:nvSpPr>
        <p:spPr>
          <a:xfrm>
            <a:off x="980392" y="835148"/>
            <a:ext cx="1004443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Após salvar, aparecerá na grid os dados do tablet cadastrado.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2ED32-4AAF-3B4D-A9DA-4C264CE1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74" y="1339133"/>
            <a:ext cx="10645211" cy="539142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7352C86-9014-1ED6-51B2-BD82B96F8B9E}"/>
              </a:ext>
            </a:extLst>
          </p:cNvPr>
          <p:cNvSpPr/>
          <p:nvPr/>
        </p:nvSpPr>
        <p:spPr>
          <a:xfrm>
            <a:off x="1025495" y="5689602"/>
            <a:ext cx="10451507" cy="6086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437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9CCDF161-167C-490F-B9C2-0972B8133B58}"/>
              </a:ext>
            </a:extLst>
          </p:cNvPr>
          <p:cNvSpPr/>
          <p:nvPr/>
        </p:nvSpPr>
        <p:spPr>
          <a:xfrm>
            <a:off x="4866660" y="3761036"/>
            <a:ext cx="809057" cy="27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72ED32-4AAF-3B4D-A9DA-4C264CE1F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63" y="1339133"/>
            <a:ext cx="10645211" cy="53914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4381EC2-DA14-002F-7C10-C80EDB43F4CC}"/>
              </a:ext>
            </a:extLst>
          </p:cNvPr>
          <p:cNvSpPr txBox="1"/>
          <p:nvPr/>
        </p:nvSpPr>
        <p:spPr>
          <a:xfrm>
            <a:off x="920573" y="871457"/>
            <a:ext cx="8078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/>
              <a:t>Caso seja necessário, pode ser utilizado os botões: 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Editar</a:t>
            </a:r>
            <a:r>
              <a:rPr lang="pt-BR" sz="2000" b="1" dirty="0"/>
              <a:t>  ou 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Excluir </a:t>
            </a:r>
            <a:r>
              <a:rPr lang="pt-BR" sz="2000" b="1" dirty="0"/>
              <a:t>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19E8FA5-7682-8F28-A1AE-7F40CC40A731}"/>
              </a:ext>
            </a:extLst>
          </p:cNvPr>
          <p:cNvSpPr/>
          <p:nvPr/>
        </p:nvSpPr>
        <p:spPr>
          <a:xfrm>
            <a:off x="9169637" y="5700045"/>
            <a:ext cx="1427148" cy="5982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746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E007BD-338F-428C-B554-164375CBF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500" y="9981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2895C57-DA8E-449C-9030-C77FBE04DEEA}"/>
              </a:ext>
            </a:extLst>
          </p:cNvPr>
          <p:cNvSpPr/>
          <p:nvPr/>
        </p:nvSpPr>
        <p:spPr>
          <a:xfrm>
            <a:off x="1069831" y="2765234"/>
            <a:ext cx="8403779" cy="80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FE079E4-8DA0-435A-8765-8B21A31948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88221" y="10750"/>
            <a:ext cx="8403779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0735103-F938-46AD-A2DA-701EC56C48E4}"/>
              </a:ext>
            </a:extLst>
          </p:cNvPr>
          <p:cNvSpPr/>
          <p:nvPr/>
        </p:nvSpPr>
        <p:spPr>
          <a:xfrm>
            <a:off x="1069831" y="2782628"/>
            <a:ext cx="4877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  Gerenciar Tablet</a:t>
            </a:r>
          </a:p>
        </p:txBody>
      </p:sp>
    </p:spTree>
    <p:extLst>
      <p:ext uri="{BB962C8B-B14F-4D97-AF65-F5344CB8AC3E}">
        <p14:creationId xmlns:p14="http://schemas.microsoft.com/office/powerpoint/2010/main" val="4176123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745588" y="329437"/>
            <a:ext cx="8349318" cy="60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pt-BR" sz="2400" b="1" dirty="0"/>
              <a:t>Acessando o menu:  </a:t>
            </a:r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330;p91"/>
          <p:cNvSpPr txBox="1"/>
          <p:nvPr/>
        </p:nvSpPr>
        <p:spPr>
          <a:xfrm>
            <a:off x="1773208" y="4102174"/>
            <a:ext cx="3358696" cy="21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Clr>
                <a:srgbClr val="222222"/>
              </a:buClr>
              <a:buSzPts val="3200"/>
            </a:pPr>
            <a:endParaRPr sz="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A15312A-7830-45F3-8E72-34A255C71D72}"/>
              </a:ext>
            </a:extLst>
          </p:cNvPr>
          <p:cNvSpPr/>
          <p:nvPr/>
        </p:nvSpPr>
        <p:spPr>
          <a:xfrm>
            <a:off x="3710320" y="41550"/>
            <a:ext cx="965491" cy="1715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6B47C2A8-4FDD-461D-8652-9E30BE2181C5}"/>
              </a:ext>
            </a:extLst>
          </p:cNvPr>
          <p:cNvSpPr/>
          <p:nvPr/>
        </p:nvSpPr>
        <p:spPr>
          <a:xfrm>
            <a:off x="612495" y="2331164"/>
            <a:ext cx="480396" cy="36813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EA45798-3446-4F94-989F-03925B8BE18D}"/>
              </a:ext>
            </a:extLst>
          </p:cNvPr>
          <p:cNvSpPr txBox="1"/>
          <p:nvPr/>
        </p:nvSpPr>
        <p:spPr>
          <a:xfrm>
            <a:off x="5402842" y="1409374"/>
            <a:ext cx="5481693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just"/>
            <a:r>
              <a:rPr lang="pt-BR" dirty="0"/>
              <a:t>Acesse o menu Gestão Escolar &gt; </a:t>
            </a:r>
          </a:p>
          <a:p>
            <a:pPr algn="just"/>
            <a:r>
              <a:rPr lang="pt-BR" dirty="0"/>
              <a:t>Distribuição de Equipamentos Moveis &gt; Gerenciar Tablet</a:t>
            </a:r>
            <a:endParaRPr lang="pt-BR" dirty="0">
              <a:cs typeface="Calibri"/>
            </a:endParaRPr>
          </a:p>
        </p:txBody>
      </p: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81AD06D0-3289-4613-A2FB-F232F775719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427504" y="1601990"/>
            <a:ext cx="975338" cy="867429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5DF6A747-5983-4F47-9701-CE0EED8FD441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5639830" y="4709863"/>
            <a:ext cx="1931746" cy="821282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F2DBE198-7FDF-4BF6-81BB-396EF466471F}"/>
              </a:ext>
            </a:extLst>
          </p:cNvPr>
          <p:cNvSpPr/>
          <p:nvPr/>
        </p:nvSpPr>
        <p:spPr>
          <a:xfrm>
            <a:off x="5233430" y="5378745"/>
            <a:ext cx="406400" cy="30480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5189819-7ACD-49D1-858F-78EE9FF682D7}"/>
              </a:ext>
            </a:extLst>
          </p:cNvPr>
          <p:cNvCxnSpPr>
            <a:cxnSpLocks/>
          </p:cNvCxnSpPr>
          <p:nvPr/>
        </p:nvCxnSpPr>
        <p:spPr>
          <a:xfrm>
            <a:off x="7350343" y="2119017"/>
            <a:ext cx="1463145" cy="187667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335772C4-32F9-6E65-F47E-E7424B9B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93" y="1539309"/>
            <a:ext cx="3258005" cy="156231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4942C06-1DC4-9EEA-2B2E-C26904BB9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329" y="4102174"/>
            <a:ext cx="3315163" cy="158137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B14ACBE-DE76-980A-AB49-09E7550EA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802" y="3733414"/>
            <a:ext cx="3315163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77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-1182467" y="693627"/>
            <a:ext cx="8601052" cy="54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lang="pt-BR" sz="2400" b="1" dirty="0">
              <a:cs typeface="Calibri"/>
            </a:endParaRPr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A15312A-7830-45F3-8E72-34A255C71D72}"/>
              </a:ext>
            </a:extLst>
          </p:cNvPr>
          <p:cNvSpPr/>
          <p:nvPr/>
        </p:nvSpPr>
        <p:spPr>
          <a:xfrm>
            <a:off x="3710320" y="41550"/>
            <a:ext cx="965491" cy="1715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9CCDF161-167C-490F-B9C2-0972B8133B58}"/>
              </a:ext>
            </a:extLst>
          </p:cNvPr>
          <p:cNvSpPr/>
          <p:nvPr/>
        </p:nvSpPr>
        <p:spPr>
          <a:xfrm>
            <a:off x="4866660" y="3761036"/>
            <a:ext cx="809057" cy="27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55329F-1346-421B-B0F3-7F609DA8F08C}"/>
              </a:ext>
            </a:extLst>
          </p:cNvPr>
          <p:cNvSpPr txBox="1"/>
          <p:nvPr/>
        </p:nvSpPr>
        <p:spPr>
          <a:xfrm>
            <a:off x="939570" y="747698"/>
            <a:ext cx="1066419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cs typeface="Calibri"/>
              </a:rPr>
              <a:t>Ao acessar o menu e clicar no botão pesquisar, irá aparecer na grid os tablets cadastrados.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7A66AF-AE4E-D041-AE7E-43246E93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30" y="1253668"/>
            <a:ext cx="10814816" cy="544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1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-1182467" y="693627"/>
            <a:ext cx="8601052" cy="54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lang="pt-BR" sz="2400" b="1" dirty="0">
              <a:cs typeface="Calibri"/>
            </a:endParaRPr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A15312A-7830-45F3-8E72-34A255C71D72}"/>
              </a:ext>
            </a:extLst>
          </p:cNvPr>
          <p:cNvSpPr/>
          <p:nvPr/>
        </p:nvSpPr>
        <p:spPr>
          <a:xfrm>
            <a:off x="3710320" y="41550"/>
            <a:ext cx="965491" cy="1715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9CCDF161-167C-490F-B9C2-0972B8133B58}"/>
              </a:ext>
            </a:extLst>
          </p:cNvPr>
          <p:cNvSpPr/>
          <p:nvPr/>
        </p:nvSpPr>
        <p:spPr>
          <a:xfrm>
            <a:off x="4866660" y="3761036"/>
            <a:ext cx="809057" cy="27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55329F-1346-421B-B0F3-7F609DA8F08C}"/>
              </a:ext>
            </a:extLst>
          </p:cNvPr>
          <p:cNvSpPr txBox="1"/>
          <p:nvPr/>
        </p:nvSpPr>
        <p:spPr>
          <a:xfrm>
            <a:off x="939570" y="747698"/>
            <a:ext cx="1066419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cs typeface="Calibri"/>
              </a:rPr>
              <a:t>Para vincular um tablet e necessário clicar no botão 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Vincular</a:t>
            </a:r>
            <a:r>
              <a:rPr lang="pt-BR" b="1" dirty="0">
                <a:cs typeface="Calibri"/>
              </a:rPr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7A66AF-AE4E-D041-AE7E-43246E93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30" y="1253668"/>
            <a:ext cx="10814816" cy="544380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5C865E3-B7BB-1A45-3591-27461A722168}"/>
              </a:ext>
            </a:extLst>
          </p:cNvPr>
          <p:cNvSpPr/>
          <p:nvPr/>
        </p:nvSpPr>
        <p:spPr>
          <a:xfrm>
            <a:off x="9622564" y="5623133"/>
            <a:ext cx="658027" cy="10929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Google Shape;2331;p91">
            <a:extLst>
              <a:ext uri="{FF2B5EF4-FFF2-40B4-BE49-F238E27FC236}">
                <a16:creationId xmlns:a16="http://schemas.microsoft.com/office/drawing/2014/main" id="{26A5EE82-2DCE-467A-BC13-5C2DCB01C481}"/>
              </a:ext>
            </a:extLst>
          </p:cNvPr>
          <p:cNvSpPr txBox="1"/>
          <p:nvPr/>
        </p:nvSpPr>
        <p:spPr>
          <a:xfrm>
            <a:off x="379061" y="201123"/>
            <a:ext cx="2741652" cy="61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      Vincular Tablet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highlight>
                <a:srgbClr val="00FF00"/>
              </a:highlight>
              <a:ea typeface="+mn-lt"/>
              <a:cs typeface="+mn-lt"/>
            </a:endParaRPr>
          </a:p>
          <a:p>
            <a:endParaRPr lang="pt-BR" sz="24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4024AB0-87ED-A5BC-A7EC-3A8AED214BE6}"/>
              </a:ext>
            </a:extLst>
          </p:cNvPr>
          <p:cNvSpPr/>
          <p:nvPr/>
        </p:nvSpPr>
        <p:spPr>
          <a:xfrm>
            <a:off x="8357787" y="6351588"/>
            <a:ext cx="452927" cy="1004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56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-2198102" y="516251"/>
            <a:ext cx="7747612" cy="61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pt-BR" sz="2400" b="1" dirty="0">
                <a:ea typeface="+mn-lt"/>
                <a:cs typeface="+mn-lt"/>
              </a:rPr>
              <a:t>      </a:t>
            </a:r>
            <a:endParaRPr lang="pt-BR" sz="2400" b="1" dirty="0">
              <a:cs typeface="Calibri"/>
            </a:endParaRPr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A15312A-7830-45F3-8E72-34A255C71D72}"/>
              </a:ext>
            </a:extLst>
          </p:cNvPr>
          <p:cNvSpPr/>
          <p:nvPr/>
        </p:nvSpPr>
        <p:spPr>
          <a:xfrm>
            <a:off x="3710320" y="41550"/>
            <a:ext cx="965491" cy="1715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9CCDF161-167C-490F-B9C2-0972B8133B58}"/>
              </a:ext>
            </a:extLst>
          </p:cNvPr>
          <p:cNvSpPr/>
          <p:nvPr/>
        </p:nvSpPr>
        <p:spPr>
          <a:xfrm>
            <a:off x="4866660" y="3761036"/>
            <a:ext cx="809057" cy="27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886941C-28AC-49EA-96EF-375E7E2617D1}"/>
              </a:ext>
            </a:extLst>
          </p:cNvPr>
          <p:cNvSpPr txBox="1"/>
          <p:nvPr/>
        </p:nvSpPr>
        <p:spPr>
          <a:xfrm>
            <a:off x="924560" y="822960"/>
            <a:ext cx="1069848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Preencher os campos com o RA do Aluno e clicar em Buscar.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cs typeface="Calibri" panose="020F0502020204030204"/>
              </a:rPr>
              <a:t>Após aparecer os dados do Aluno, clicar em Vincular​.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6E73D62-46C8-639E-9139-14DBB8E58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626" y="1623783"/>
            <a:ext cx="10270347" cy="434023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F6F96FB-1E43-C438-03B4-513669CE2426}"/>
              </a:ext>
            </a:extLst>
          </p:cNvPr>
          <p:cNvSpPr/>
          <p:nvPr/>
        </p:nvSpPr>
        <p:spPr>
          <a:xfrm>
            <a:off x="4281443" y="5033473"/>
            <a:ext cx="7127530" cy="6508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1AD6239-87F6-919B-9A0A-C6822C9A51DC}"/>
              </a:ext>
            </a:extLst>
          </p:cNvPr>
          <p:cNvSpPr txBox="1"/>
          <p:nvPr/>
        </p:nvSpPr>
        <p:spPr>
          <a:xfrm>
            <a:off x="184651" y="0"/>
            <a:ext cx="3545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Vincular Tablet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highlight>
                <a:srgbClr val="00FF00"/>
              </a:highlight>
              <a:ea typeface="+mn-lt"/>
              <a:cs typeface="+mn-l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D1BE5EE-9FE0-982B-43A3-BE8659B06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167" y="5765009"/>
            <a:ext cx="8492436" cy="10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434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-1182467" y="693627"/>
            <a:ext cx="8601052" cy="54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lang="pt-BR" sz="2400" b="1" dirty="0">
              <a:cs typeface="Calibri"/>
            </a:endParaRPr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A15312A-7830-45F3-8E72-34A255C71D72}"/>
              </a:ext>
            </a:extLst>
          </p:cNvPr>
          <p:cNvSpPr/>
          <p:nvPr/>
        </p:nvSpPr>
        <p:spPr>
          <a:xfrm>
            <a:off x="3710320" y="41550"/>
            <a:ext cx="965491" cy="1715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9CCDF161-167C-490F-B9C2-0972B8133B58}"/>
              </a:ext>
            </a:extLst>
          </p:cNvPr>
          <p:cNvSpPr/>
          <p:nvPr/>
        </p:nvSpPr>
        <p:spPr>
          <a:xfrm>
            <a:off x="4866660" y="3761036"/>
            <a:ext cx="809057" cy="27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55329F-1346-421B-B0F3-7F609DA8F08C}"/>
              </a:ext>
            </a:extLst>
          </p:cNvPr>
          <p:cNvSpPr txBox="1"/>
          <p:nvPr/>
        </p:nvSpPr>
        <p:spPr>
          <a:xfrm>
            <a:off x="939570" y="747698"/>
            <a:ext cx="1066419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cs typeface="Calibri"/>
              </a:rPr>
              <a:t>Para desvincular um tablet e necessário clicar no botão 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Desvincular</a:t>
            </a:r>
            <a:r>
              <a:rPr lang="pt-BR" b="1" dirty="0">
                <a:cs typeface="Calibri"/>
              </a:rPr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7A66AF-AE4E-D041-AE7E-43246E93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30" y="1253668"/>
            <a:ext cx="10814816" cy="544380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5C865E3-B7BB-1A45-3591-27461A722168}"/>
              </a:ext>
            </a:extLst>
          </p:cNvPr>
          <p:cNvSpPr/>
          <p:nvPr/>
        </p:nvSpPr>
        <p:spPr>
          <a:xfrm>
            <a:off x="10291271" y="5623133"/>
            <a:ext cx="724258" cy="10929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Google Shape;2331;p91">
            <a:extLst>
              <a:ext uri="{FF2B5EF4-FFF2-40B4-BE49-F238E27FC236}">
                <a16:creationId xmlns:a16="http://schemas.microsoft.com/office/drawing/2014/main" id="{26A5EE82-2DCE-467A-BC13-5C2DCB01C481}"/>
              </a:ext>
            </a:extLst>
          </p:cNvPr>
          <p:cNvSpPr txBox="1"/>
          <p:nvPr/>
        </p:nvSpPr>
        <p:spPr>
          <a:xfrm>
            <a:off x="223835" y="196156"/>
            <a:ext cx="3423818" cy="61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      Desvincular Tablet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highlight>
                <a:srgbClr val="00FF00"/>
              </a:highlight>
              <a:ea typeface="+mn-lt"/>
              <a:cs typeface="+mn-lt"/>
            </a:endParaRPr>
          </a:p>
          <a:p>
            <a:endParaRPr lang="pt-BR" sz="24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542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-1959907" y="244047"/>
            <a:ext cx="7747612" cy="61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      Desvincular Tablet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highlight>
                <a:srgbClr val="00FF00"/>
              </a:highlight>
              <a:ea typeface="+mn-lt"/>
              <a:cs typeface="+mn-lt"/>
            </a:endParaRPr>
          </a:p>
          <a:p>
            <a:endParaRPr lang="pt-BR" sz="24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A15312A-7830-45F3-8E72-34A255C71D72}"/>
              </a:ext>
            </a:extLst>
          </p:cNvPr>
          <p:cNvSpPr/>
          <p:nvPr/>
        </p:nvSpPr>
        <p:spPr>
          <a:xfrm>
            <a:off x="3710320" y="41550"/>
            <a:ext cx="965491" cy="1715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9CCDF161-167C-490F-B9C2-0972B8133B58}"/>
              </a:ext>
            </a:extLst>
          </p:cNvPr>
          <p:cNvSpPr/>
          <p:nvPr/>
        </p:nvSpPr>
        <p:spPr>
          <a:xfrm>
            <a:off x="4866660" y="3761036"/>
            <a:ext cx="809057" cy="27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886941C-28AC-49EA-96EF-375E7E2617D1}"/>
              </a:ext>
            </a:extLst>
          </p:cNvPr>
          <p:cNvSpPr txBox="1"/>
          <p:nvPr/>
        </p:nvSpPr>
        <p:spPr>
          <a:xfrm>
            <a:off x="924560" y="985520"/>
            <a:ext cx="106984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dirty="0"/>
              <a:t>Clicar no Termo de Empréstimo e fazer a impressão.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F6B14E8-0C06-40B4-A031-DDD92461A363}"/>
              </a:ext>
            </a:extLst>
          </p:cNvPr>
          <p:cNvSpPr/>
          <p:nvPr/>
        </p:nvSpPr>
        <p:spPr>
          <a:xfrm>
            <a:off x="6809573" y="6109390"/>
            <a:ext cx="2055094" cy="177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19A4302-26DC-A4B4-6ABA-C7008A906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14" y="1867828"/>
            <a:ext cx="10836639" cy="511528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C2CEB21-E10E-ECF6-5C3B-1165E28CB279}"/>
              </a:ext>
            </a:extLst>
          </p:cNvPr>
          <p:cNvSpPr/>
          <p:nvPr/>
        </p:nvSpPr>
        <p:spPr>
          <a:xfrm>
            <a:off x="2640396" y="6225556"/>
            <a:ext cx="2055094" cy="177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04C8932-1E2B-E7A7-FCAC-B5FFCDA29C83}"/>
              </a:ext>
            </a:extLst>
          </p:cNvPr>
          <p:cNvSpPr/>
          <p:nvPr/>
        </p:nvSpPr>
        <p:spPr>
          <a:xfrm>
            <a:off x="6468965" y="6225599"/>
            <a:ext cx="2055094" cy="177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7AEBA06-6C28-047E-C964-369A1CF025A5}"/>
              </a:ext>
            </a:extLst>
          </p:cNvPr>
          <p:cNvSpPr/>
          <p:nvPr/>
        </p:nvSpPr>
        <p:spPr>
          <a:xfrm>
            <a:off x="9656749" y="5872480"/>
            <a:ext cx="981394" cy="6394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663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-218557" y="-127270"/>
            <a:ext cx="4520830" cy="61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Desvincular Tablet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highlight>
                <a:srgbClr val="00FF00"/>
              </a:highlight>
              <a:ea typeface="+mn-lt"/>
              <a:cs typeface="+mn-lt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A15312A-7830-45F3-8E72-34A255C71D72}"/>
              </a:ext>
            </a:extLst>
          </p:cNvPr>
          <p:cNvSpPr/>
          <p:nvPr/>
        </p:nvSpPr>
        <p:spPr>
          <a:xfrm>
            <a:off x="3710320" y="41550"/>
            <a:ext cx="965491" cy="1715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9CCDF161-167C-490F-B9C2-0972B8133B58}"/>
              </a:ext>
            </a:extLst>
          </p:cNvPr>
          <p:cNvSpPr/>
          <p:nvPr/>
        </p:nvSpPr>
        <p:spPr>
          <a:xfrm>
            <a:off x="4866660" y="3761036"/>
            <a:ext cx="809057" cy="27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70035B1-1718-F95C-0B37-1A46E4463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233" y="775158"/>
            <a:ext cx="5453272" cy="603632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36496D5-CD33-88B1-F81F-7E9D0CD3F1E6}"/>
              </a:ext>
            </a:extLst>
          </p:cNvPr>
          <p:cNvSpPr txBox="1"/>
          <p:nvPr/>
        </p:nvSpPr>
        <p:spPr>
          <a:xfrm>
            <a:off x="649587" y="1921946"/>
            <a:ext cx="517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Realizar o preenchimento do termo de Devolução.</a:t>
            </a:r>
          </a:p>
        </p:txBody>
      </p:sp>
    </p:spTree>
    <p:extLst>
      <p:ext uri="{BB962C8B-B14F-4D97-AF65-F5344CB8AC3E}">
        <p14:creationId xmlns:p14="http://schemas.microsoft.com/office/powerpoint/2010/main" val="304863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91"/>
          <p:cNvSpPr/>
          <p:nvPr/>
        </p:nvSpPr>
        <p:spPr>
          <a:xfrm>
            <a:off x="7099984" y="6418223"/>
            <a:ext cx="244511" cy="243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SUMÁRIO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877914" y="83350"/>
            <a:ext cx="3816350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>
                <a:latin typeface="Corbel" panose="020B0503020204020204" pitchFamily="34" charset="0"/>
                <a:ea typeface="Verdana" panose="020B0604030504040204" pitchFamily="34" charset="0"/>
              </a:rPr>
              <a:t>SUMÁRIO</a:t>
            </a:r>
            <a:endParaRPr sz="3600" dirty="0"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433" y="-108994"/>
            <a:ext cx="5716453" cy="7935913"/>
          </a:xfrm>
          <a:prstGeom prst="rect">
            <a:avLst/>
          </a:prstGeom>
        </p:spPr>
      </p:pic>
      <p:sp>
        <p:nvSpPr>
          <p:cNvPr id="45" name="Google Shape;2040;p86"/>
          <p:cNvSpPr txBox="1"/>
          <p:nvPr/>
        </p:nvSpPr>
        <p:spPr>
          <a:xfrm>
            <a:off x="1804782" y="1533164"/>
            <a:ext cx="7083186" cy="547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Sobre a SED  -------------------------------------------------------------------- 4 </a:t>
            </a:r>
            <a:endParaRPr dirty="0"/>
          </a:p>
        </p:txBody>
      </p:sp>
      <p:sp>
        <p:nvSpPr>
          <p:cNvPr id="3" name="Elipse 2"/>
          <p:cNvSpPr/>
          <p:nvPr/>
        </p:nvSpPr>
        <p:spPr>
          <a:xfrm>
            <a:off x="1161341" y="1405709"/>
            <a:ext cx="545002" cy="55620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19" name="Google Shape;2040;p86"/>
          <p:cNvSpPr txBox="1"/>
          <p:nvPr/>
        </p:nvSpPr>
        <p:spPr>
          <a:xfrm>
            <a:off x="1797915" y="2132303"/>
            <a:ext cx="8601463" cy="40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Acessando o menu------------------------------------------------------------ 5</a:t>
            </a:r>
          </a:p>
        </p:txBody>
      </p:sp>
      <p:sp>
        <p:nvSpPr>
          <p:cNvPr id="22" name="Google Shape;2040;p86"/>
          <p:cNvSpPr txBox="1"/>
          <p:nvPr/>
        </p:nvSpPr>
        <p:spPr>
          <a:xfrm>
            <a:off x="1797915" y="2804066"/>
            <a:ext cx="7208858" cy="346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>
                <a:ea typeface="+mn-lt"/>
                <a:cs typeface="+mn-lt"/>
              </a:rPr>
              <a:t>Passo a Passo ----------------------------------------------------------------- 6</a:t>
            </a:r>
          </a:p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endParaRPr dirty="0"/>
          </a:p>
        </p:txBody>
      </p:sp>
      <p:sp>
        <p:nvSpPr>
          <p:cNvPr id="33" name="Google Shape;78;p7"/>
          <p:cNvSpPr/>
          <p:nvPr/>
        </p:nvSpPr>
        <p:spPr>
          <a:xfrm>
            <a:off x="-894183" y="514124"/>
            <a:ext cx="4858389" cy="4832824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1176787" y="2074055"/>
            <a:ext cx="544998" cy="5337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3" name="Elipse 42"/>
          <p:cNvSpPr/>
          <p:nvPr/>
        </p:nvSpPr>
        <p:spPr>
          <a:xfrm>
            <a:off x="1176790" y="2723159"/>
            <a:ext cx="545000" cy="5081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dirty="0">
                <a:cs typeface="Calibri"/>
              </a:rPr>
              <a:t>3</a:t>
            </a:r>
            <a:endParaRPr lang="pt-BR" dirty="0"/>
          </a:p>
        </p:txBody>
      </p:sp>
      <p:sp>
        <p:nvSpPr>
          <p:cNvPr id="44" name="Google Shape;2331;p91"/>
          <p:cNvSpPr txBox="1"/>
          <p:nvPr/>
        </p:nvSpPr>
        <p:spPr>
          <a:xfrm rot="-11040000" flipV="1">
            <a:off x="1319791" y="2488611"/>
            <a:ext cx="285740" cy="86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endParaRPr lang="pt-BR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1176788" y="3329549"/>
            <a:ext cx="544999" cy="5201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386AF807-5A42-4D09-9ACE-E0BDA2FD6154}"/>
              </a:ext>
            </a:extLst>
          </p:cNvPr>
          <p:cNvSpPr/>
          <p:nvPr/>
        </p:nvSpPr>
        <p:spPr>
          <a:xfrm>
            <a:off x="1177375" y="3929200"/>
            <a:ext cx="542830" cy="5147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26" name="Google Shape;2331;p91">
            <a:extLst>
              <a:ext uri="{FF2B5EF4-FFF2-40B4-BE49-F238E27FC236}">
                <a16:creationId xmlns:a16="http://schemas.microsoft.com/office/drawing/2014/main" id="{B22A176E-DFC3-4A68-94E2-B0A0C1B57695}"/>
              </a:ext>
            </a:extLst>
          </p:cNvPr>
          <p:cNvSpPr txBox="1"/>
          <p:nvPr/>
        </p:nvSpPr>
        <p:spPr>
          <a:xfrm rot="14220818">
            <a:off x="760234" y="6388512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sym typeface="Khand"/>
              </a:rPr>
              <a:t>5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8" name="Google Shape;2331;p91">
            <a:extLst>
              <a:ext uri="{FF2B5EF4-FFF2-40B4-BE49-F238E27FC236}">
                <a16:creationId xmlns:a16="http://schemas.microsoft.com/office/drawing/2014/main" id="{F2CB6C70-8042-4536-BC1C-739646870F7F}"/>
              </a:ext>
            </a:extLst>
          </p:cNvPr>
          <p:cNvSpPr txBox="1"/>
          <p:nvPr/>
        </p:nvSpPr>
        <p:spPr>
          <a:xfrm>
            <a:off x="6347968" y="3284339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dirty="0">
                <a:solidFill>
                  <a:schemeClr val="bg1"/>
                </a:solidFill>
                <a:latin typeface="Bahnschrift Condensed" panose="020B0502040204020203" pitchFamily="34" charset="0"/>
              </a:rPr>
              <a:t>6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7" name="Google Shape;2040;p86">
            <a:extLst>
              <a:ext uri="{FF2B5EF4-FFF2-40B4-BE49-F238E27FC236}">
                <a16:creationId xmlns:a16="http://schemas.microsoft.com/office/drawing/2014/main" id="{7B5A533D-1884-4034-AA1B-95CE84ABF26E}"/>
              </a:ext>
            </a:extLst>
          </p:cNvPr>
          <p:cNvSpPr txBox="1"/>
          <p:nvPr/>
        </p:nvSpPr>
        <p:spPr>
          <a:xfrm>
            <a:off x="1797915" y="3394219"/>
            <a:ext cx="7842941" cy="52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Cadastro de Tablet ---------------------------------------------------------- 7</a:t>
            </a:r>
          </a:p>
        </p:txBody>
      </p:sp>
      <p:sp>
        <p:nvSpPr>
          <p:cNvPr id="38" name="Google Shape;2040;p86">
            <a:extLst>
              <a:ext uri="{FF2B5EF4-FFF2-40B4-BE49-F238E27FC236}">
                <a16:creationId xmlns:a16="http://schemas.microsoft.com/office/drawing/2014/main" id="{28B186D8-BDC2-4306-A793-DC8D6DD742A0}"/>
              </a:ext>
            </a:extLst>
          </p:cNvPr>
          <p:cNvSpPr txBox="1"/>
          <p:nvPr/>
        </p:nvSpPr>
        <p:spPr>
          <a:xfrm>
            <a:off x="1792200" y="4694792"/>
            <a:ext cx="6435596" cy="46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pt-BR" dirty="0">
                <a:cs typeface="Calibri"/>
              </a:rPr>
              <a:t>Gerenciar Tablet ------------------------------------------------------------ 12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D1613B95-2240-4847-8AF7-66C1B6771257}"/>
              </a:ext>
            </a:extLst>
          </p:cNvPr>
          <p:cNvSpPr/>
          <p:nvPr/>
        </p:nvSpPr>
        <p:spPr>
          <a:xfrm>
            <a:off x="1199457" y="4583958"/>
            <a:ext cx="544999" cy="55620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Google Shape;2331;p91">
            <a:extLst>
              <a:ext uri="{FF2B5EF4-FFF2-40B4-BE49-F238E27FC236}">
                <a16:creationId xmlns:a16="http://schemas.microsoft.com/office/drawing/2014/main" id="{766F005F-B709-4136-B4A5-81122F229A46}"/>
              </a:ext>
            </a:extLst>
          </p:cNvPr>
          <p:cNvSpPr txBox="1"/>
          <p:nvPr/>
        </p:nvSpPr>
        <p:spPr>
          <a:xfrm>
            <a:off x="6355357" y="3217706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sym typeface="Khand"/>
              </a:rPr>
              <a:t>6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30" name="Google Shape;2040;p86">
            <a:extLst>
              <a:ext uri="{FF2B5EF4-FFF2-40B4-BE49-F238E27FC236}">
                <a16:creationId xmlns:a16="http://schemas.microsoft.com/office/drawing/2014/main" id="{AEE89E48-E431-44E9-8A23-E5E2ADA4C5FD}"/>
              </a:ext>
            </a:extLst>
          </p:cNvPr>
          <p:cNvSpPr txBox="1"/>
          <p:nvPr/>
        </p:nvSpPr>
        <p:spPr>
          <a:xfrm>
            <a:off x="1804765" y="3957095"/>
            <a:ext cx="6562883" cy="48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Passo a Passo Cadastro ---------------------------------------------------- 8</a:t>
            </a:r>
            <a:endParaRPr dirty="0"/>
          </a:p>
        </p:txBody>
      </p:sp>
      <p:sp>
        <p:nvSpPr>
          <p:cNvPr id="40" name="Google Shape;2331;p91">
            <a:extLst>
              <a:ext uri="{FF2B5EF4-FFF2-40B4-BE49-F238E27FC236}">
                <a16:creationId xmlns:a16="http://schemas.microsoft.com/office/drawing/2014/main" id="{6C735750-6CFE-4178-9107-80E1BDB83598}"/>
              </a:ext>
            </a:extLst>
          </p:cNvPr>
          <p:cNvSpPr txBox="1"/>
          <p:nvPr/>
        </p:nvSpPr>
        <p:spPr>
          <a:xfrm>
            <a:off x="1235589" y="4723033"/>
            <a:ext cx="487443" cy="28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sym typeface="Khand"/>
              </a:rPr>
              <a:t>6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9ACBADB4-83BB-4B2C-90DA-9CECCC9F76CA}"/>
              </a:ext>
            </a:extLst>
          </p:cNvPr>
          <p:cNvSpPr/>
          <p:nvPr/>
        </p:nvSpPr>
        <p:spPr>
          <a:xfrm>
            <a:off x="1201270" y="5280211"/>
            <a:ext cx="549088" cy="51547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cs typeface="Calibri"/>
              </a:rPr>
              <a:t>7</a:t>
            </a:r>
            <a:endParaRPr lang="pt-B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A7525BD-8D56-4008-B05A-77D544306B82}"/>
              </a:ext>
            </a:extLst>
          </p:cNvPr>
          <p:cNvSpPr/>
          <p:nvPr/>
        </p:nvSpPr>
        <p:spPr>
          <a:xfrm flipV="1">
            <a:off x="1198471" y="5927349"/>
            <a:ext cx="549085" cy="51547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cs typeface="Calibri"/>
              </a:rPr>
              <a:t>8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27744B2-7AD8-F9FD-8A67-4E2739DD525E}"/>
              </a:ext>
            </a:extLst>
          </p:cNvPr>
          <p:cNvSpPr txBox="1"/>
          <p:nvPr/>
        </p:nvSpPr>
        <p:spPr>
          <a:xfrm>
            <a:off x="1750358" y="5405413"/>
            <a:ext cx="8344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Passo a Passo Gerenciar Tablet ---------------------------------------- 13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0C18801-1352-FF54-30BC-91575953D13B}"/>
              </a:ext>
            </a:extLst>
          </p:cNvPr>
          <p:cNvSpPr txBox="1"/>
          <p:nvPr/>
        </p:nvSpPr>
        <p:spPr>
          <a:xfrm>
            <a:off x="1750358" y="5976133"/>
            <a:ext cx="8344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Vincular Tablet ------------------------------------------------------------- 15</a:t>
            </a:r>
          </a:p>
        </p:txBody>
      </p:sp>
    </p:spTree>
    <p:extLst>
      <p:ext uri="{BB962C8B-B14F-4D97-AF65-F5344CB8AC3E}">
        <p14:creationId xmlns:p14="http://schemas.microsoft.com/office/powerpoint/2010/main" val="2433456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-1959907" y="244047"/>
            <a:ext cx="7747612" cy="61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       Desvincular Tablet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highlight>
                <a:srgbClr val="00FF00"/>
              </a:highlight>
              <a:ea typeface="+mn-lt"/>
              <a:cs typeface="+mn-lt"/>
            </a:endParaRPr>
          </a:p>
          <a:p>
            <a:endParaRPr lang="pt-BR" sz="24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A15312A-7830-45F3-8E72-34A255C71D72}"/>
              </a:ext>
            </a:extLst>
          </p:cNvPr>
          <p:cNvSpPr/>
          <p:nvPr/>
        </p:nvSpPr>
        <p:spPr>
          <a:xfrm>
            <a:off x="3710320" y="41550"/>
            <a:ext cx="965491" cy="1715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9CCDF161-167C-490F-B9C2-0972B8133B58}"/>
              </a:ext>
            </a:extLst>
          </p:cNvPr>
          <p:cNvSpPr/>
          <p:nvPr/>
        </p:nvSpPr>
        <p:spPr>
          <a:xfrm>
            <a:off x="4866660" y="3761036"/>
            <a:ext cx="809057" cy="27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886941C-28AC-49EA-96EF-375E7E2617D1}"/>
              </a:ext>
            </a:extLst>
          </p:cNvPr>
          <p:cNvSpPr txBox="1"/>
          <p:nvPr/>
        </p:nvSpPr>
        <p:spPr>
          <a:xfrm>
            <a:off x="924560" y="985520"/>
            <a:ext cx="1069848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dirty="0"/>
              <a:t>Fazer o Upload do termo e clicar em salvar.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F6B14E8-0C06-40B4-A031-DDD92461A363}"/>
              </a:ext>
            </a:extLst>
          </p:cNvPr>
          <p:cNvSpPr/>
          <p:nvPr/>
        </p:nvSpPr>
        <p:spPr>
          <a:xfrm>
            <a:off x="6809573" y="6109390"/>
            <a:ext cx="2055094" cy="177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19A4302-26DC-A4B4-6ABA-C7008A906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574" y="1537730"/>
            <a:ext cx="10836639" cy="5115281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C2CEB21-E10E-ECF6-5C3B-1165E28CB279}"/>
              </a:ext>
            </a:extLst>
          </p:cNvPr>
          <p:cNvSpPr/>
          <p:nvPr/>
        </p:nvSpPr>
        <p:spPr>
          <a:xfrm>
            <a:off x="2620717" y="5896787"/>
            <a:ext cx="2055094" cy="177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04C8932-1E2B-E7A7-FCAC-B5FFCDA29C83}"/>
              </a:ext>
            </a:extLst>
          </p:cNvPr>
          <p:cNvSpPr/>
          <p:nvPr/>
        </p:nvSpPr>
        <p:spPr>
          <a:xfrm>
            <a:off x="6488644" y="5896787"/>
            <a:ext cx="2055094" cy="1772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7AEBA06-6C28-047E-C964-369A1CF025A5}"/>
              </a:ext>
            </a:extLst>
          </p:cNvPr>
          <p:cNvSpPr/>
          <p:nvPr/>
        </p:nvSpPr>
        <p:spPr>
          <a:xfrm>
            <a:off x="4358140" y="6169576"/>
            <a:ext cx="2854510" cy="273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BE94887-3B86-1E5C-19C3-126A3594801B}"/>
              </a:ext>
            </a:extLst>
          </p:cNvPr>
          <p:cNvSpPr/>
          <p:nvPr/>
        </p:nvSpPr>
        <p:spPr>
          <a:xfrm>
            <a:off x="10724972" y="6379201"/>
            <a:ext cx="533300" cy="2738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4859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-1182467" y="693627"/>
            <a:ext cx="8601052" cy="54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lang="pt-BR" sz="2400" b="1" dirty="0">
              <a:cs typeface="Calibri"/>
            </a:endParaRPr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A15312A-7830-45F3-8E72-34A255C71D72}"/>
              </a:ext>
            </a:extLst>
          </p:cNvPr>
          <p:cNvSpPr/>
          <p:nvPr/>
        </p:nvSpPr>
        <p:spPr>
          <a:xfrm>
            <a:off x="3710320" y="41550"/>
            <a:ext cx="965491" cy="1715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9CCDF161-167C-490F-B9C2-0972B8133B58}"/>
              </a:ext>
            </a:extLst>
          </p:cNvPr>
          <p:cNvSpPr/>
          <p:nvPr/>
        </p:nvSpPr>
        <p:spPr>
          <a:xfrm>
            <a:off x="4866660" y="3761036"/>
            <a:ext cx="809057" cy="27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55329F-1346-421B-B0F3-7F609DA8F08C}"/>
              </a:ext>
            </a:extLst>
          </p:cNvPr>
          <p:cNvSpPr txBox="1"/>
          <p:nvPr/>
        </p:nvSpPr>
        <p:spPr>
          <a:xfrm>
            <a:off x="920574" y="755123"/>
            <a:ext cx="1066419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cs typeface="Calibri"/>
              </a:rPr>
              <a:t>O Sistema irá preencher na grid a informação com a data da devolução.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7A66AF-AE4E-D041-AE7E-43246E93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30" y="1253668"/>
            <a:ext cx="10814816" cy="544380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D053AEA-28C2-3B45-4C78-C444C94C7033}"/>
              </a:ext>
            </a:extLst>
          </p:cNvPr>
          <p:cNvSpPr/>
          <p:nvPr/>
        </p:nvSpPr>
        <p:spPr>
          <a:xfrm>
            <a:off x="8887626" y="5604332"/>
            <a:ext cx="734938" cy="1111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44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-1182467" y="693627"/>
            <a:ext cx="8601052" cy="54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lang="pt-BR" sz="2400" b="1" dirty="0">
              <a:cs typeface="Calibri"/>
            </a:endParaRPr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A15312A-7830-45F3-8E72-34A255C71D72}"/>
              </a:ext>
            </a:extLst>
          </p:cNvPr>
          <p:cNvSpPr/>
          <p:nvPr/>
        </p:nvSpPr>
        <p:spPr>
          <a:xfrm>
            <a:off x="3710320" y="41550"/>
            <a:ext cx="965491" cy="1715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9CCDF161-167C-490F-B9C2-0972B8133B58}"/>
              </a:ext>
            </a:extLst>
          </p:cNvPr>
          <p:cNvSpPr/>
          <p:nvPr/>
        </p:nvSpPr>
        <p:spPr>
          <a:xfrm>
            <a:off x="4866660" y="3761036"/>
            <a:ext cx="809057" cy="27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55329F-1346-421B-B0F3-7F609DA8F08C}"/>
              </a:ext>
            </a:extLst>
          </p:cNvPr>
          <p:cNvSpPr txBox="1"/>
          <p:nvPr/>
        </p:nvSpPr>
        <p:spPr>
          <a:xfrm>
            <a:off x="920574" y="755123"/>
            <a:ext cx="1066419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cs typeface="Calibri"/>
              </a:rPr>
              <a:t>O Botão Histórico irá apresentar todo o Histórico que foi realizado com o servidor.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7A66AF-AE4E-D041-AE7E-43246E93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230" y="1253668"/>
            <a:ext cx="10814816" cy="5443807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D053AEA-28C2-3B45-4C78-C444C94C7033}"/>
              </a:ext>
            </a:extLst>
          </p:cNvPr>
          <p:cNvSpPr/>
          <p:nvPr/>
        </p:nvSpPr>
        <p:spPr>
          <a:xfrm>
            <a:off x="11008465" y="5611169"/>
            <a:ext cx="734938" cy="1111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907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-1182467" y="693627"/>
            <a:ext cx="8601052" cy="541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lang="pt-BR" sz="2400" b="1" dirty="0">
              <a:cs typeface="Calibri"/>
            </a:endParaRPr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A15312A-7830-45F3-8E72-34A255C71D72}"/>
              </a:ext>
            </a:extLst>
          </p:cNvPr>
          <p:cNvSpPr/>
          <p:nvPr/>
        </p:nvSpPr>
        <p:spPr>
          <a:xfrm>
            <a:off x="3710320" y="41550"/>
            <a:ext cx="965491" cy="1715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9CCDF161-167C-490F-B9C2-0972B8133B58}"/>
              </a:ext>
            </a:extLst>
          </p:cNvPr>
          <p:cNvSpPr/>
          <p:nvPr/>
        </p:nvSpPr>
        <p:spPr>
          <a:xfrm>
            <a:off x="4866660" y="3761036"/>
            <a:ext cx="809057" cy="27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55329F-1346-421B-B0F3-7F609DA8F08C}"/>
              </a:ext>
            </a:extLst>
          </p:cNvPr>
          <p:cNvSpPr txBox="1"/>
          <p:nvPr/>
        </p:nvSpPr>
        <p:spPr>
          <a:xfrm>
            <a:off x="920574" y="755123"/>
            <a:ext cx="1066419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cs typeface="Calibri"/>
              </a:rPr>
              <a:t>Histórico.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56ABF32-1EDB-7496-C624-22133E550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40" y="1319119"/>
            <a:ext cx="11168316" cy="534660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B384A54-9C73-1632-4BE8-09FA527F30F4}"/>
              </a:ext>
            </a:extLst>
          </p:cNvPr>
          <p:cNvSpPr/>
          <p:nvPr/>
        </p:nvSpPr>
        <p:spPr>
          <a:xfrm>
            <a:off x="7554480" y="4265529"/>
            <a:ext cx="1341692" cy="127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6B1BB-1CFA-457A-C80F-FBC8885B49B0}"/>
              </a:ext>
            </a:extLst>
          </p:cNvPr>
          <p:cNvSpPr/>
          <p:nvPr/>
        </p:nvSpPr>
        <p:spPr>
          <a:xfrm>
            <a:off x="7554480" y="4676097"/>
            <a:ext cx="1341692" cy="127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39FEDFB-8465-346C-EF60-199164CCF2FB}"/>
              </a:ext>
            </a:extLst>
          </p:cNvPr>
          <p:cNvSpPr/>
          <p:nvPr/>
        </p:nvSpPr>
        <p:spPr>
          <a:xfrm>
            <a:off x="7554480" y="5066259"/>
            <a:ext cx="1341692" cy="127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D35404A-C7E6-A6D6-434D-DD52698BF0EB}"/>
              </a:ext>
            </a:extLst>
          </p:cNvPr>
          <p:cNvSpPr/>
          <p:nvPr/>
        </p:nvSpPr>
        <p:spPr>
          <a:xfrm>
            <a:off x="7554480" y="5410200"/>
            <a:ext cx="1341692" cy="127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F50CFFB-6EC6-DBA6-C2C7-99AFBB07CF0F}"/>
              </a:ext>
            </a:extLst>
          </p:cNvPr>
          <p:cNvSpPr/>
          <p:nvPr/>
        </p:nvSpPr>
        <p:spPr>
          <a:xfrm>
            <a:off x="7484296" y="5851380"/>
            <a:ext cx="1341692" cy="127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1E2F5CA-6226-5BAC-8F92-A2FD32D3AB1F}"/>
              </a:ext>
            </a:extLst>
          </p:cNvPr>
          <p:cNvSpPr/>
          <p:nvPr/>
        </p:nvSpPr>
        <p:spPr>
          <a:xfrm>
            <a:off x="9041781" y="5851380"/>
            <a:ext cx="1009923" cy="127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B5C0BA8E-E026-6709-8D78-B683FEF82B4F}"/>
              </a:ext>
            </a:extLst>
          </p:cNvPr>
          <p:cNvSpPr/>
          <p:nvPr/>
        </p:nvSpPr>
        <p:spPr>
          <a:xfrm>
            <a:off x="9041780" y="5451368"/>
            <a:ext cx="1009923" cy="127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A79A76B-69FE-F93B-3419-EE51309AF62B}"/>
              </a:ext>
            </a:extLst>
          </p:cNvPr>
          <p:cNvSpPr/>
          <p:nvPr/>
        </p:nvSpPr>
        <p:spPr>
          <a:xfrm>
            <a:off x="9003938" y="5047887"/>
            <a:ext cx="1009923" cy="127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EF02A72-E469-D4A4-B28A-A3510DED88D8}"/>
              </a:ext>
            </a:extLst>
          </p:cNvPr>
          <p:cNvSpPr/>
          <p:nvPr/>
        </p:nvSpPr>
        <p:spPr>
          <a:xfrm>
            <a:off x="9041780" y="4678701"/>
            <a:ext cx="1009923" cy="127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241D0A8-B85F-45AC-297C-1DACBCF81E47}"/>
              </a:ext>
            </a:extLst>
          </p:cNvPr>
          <p:cNvSpPr/>
          <p:nvPr/>
        </p:nvSpPr>
        <p:spPr>
          <a:xfrm>
            <a:off x="9003937" y="4297051"/>
            <a:ext cx="1009923" cy="127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62F39FF-EC7D-1F51-F149-029CCC68F7D7}"/>
              </a:ext>
            </a:extLst>
          </p:cNvPr>
          <p:cNvSpPr/>
          <p:nvPr/>
        </p:nvSpPr>
        <p:spPr>
          <a:xfrm>
            <a:off x="9003937" y="4461548"/>
            <a:ext cx="1009923" cy="12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F2A0B15-41FF-66D4-A2F7-1547752DDAEE}"/>
              </a:ext>
            </a:extLst>
          </p:cNvPr>
          <p:cNvSpPr/>
          <p:nvPr/>
        </p:nvSpPr>
        <p:spPr>
          <a:xfrm>
            <a:off x="9003937" y="4887051"/>
            <a:ext cx="1009923" cy="12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40C60DD8-C4F9-42C6-018C-6B4F5CB22CCF}"/>
              </a:ext>
            </a:extLst>
          </p:cNvPr>
          <p:cNvSpPr/>
          <p:nvPr/>
        </p:nvSpPr>
        <p:spPr>
          <a:xfrm>
            <a:off x="8945915" y="5230177"/>
            <a:ext cx="1009923" cy="12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61B7CB3-DE10-6238-5FC5-4BA0470CFAD3}"/>
              </a:ext>
            </a:extLst>
          </p:cNvPr>
          <p:cNvSpPr/>
          <p:nvPr/>
        </p:nvSpPr>
        <p:spPr>
          <a:xfrm>
            <a:off x="9041779" y="5619492"/>
            <a:ext cx="1009923" cy="12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059D930E-1C7C-8AE9-17C2-4316A3EFB5BE}"/>
              </a:ext>
            </a:extLst>
          </p:cNvPr>
          <p:cNvSpPr/>
          <p:nvPr/>
        </p:nvSpPr>
        <p:spPr>
          <a:xfrm>
            <a:off x="9030421" y="6026662"/>
            <a:ext cx="1009923" cy="12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C7D6DD2C-B02C-3ECD-B17E-9CA966073084}"/>
              </a:ext>
            </a:extLst>
          </p:cNvPr>
          <p:cNvSpPr/>
          <p:nvPr/>
        </p:nvSpPr>
        <p:spPr>
          <a:xfrm>
            <a:off x="7823838" y="6029923"/>
            <a:ext cx="1009923" cy="12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793E1BB1-A8EF-67B8-0D53-7A1840DB3112}"/>
              </a:ext>
            </a:extLst>
          </p:cNvPr>
          <p:cNvSpPr/>
          <p:nvPr/>
        </p:nvSpPr>
        <p:spPr>
          <a:xfrm>
            <a:off x="7797985" y="5630790"/>
            <a:ext cx="1009923" cy="12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44758DC8-0A9B-7DFD-CA0C-85451012BED1}"/>
              </a:ext>
            </a:extLst>
          </p:cNvPr>
          <p:cNvSpPr/>
          <p:nvPr/>
        </p:nvSpPr>
        <p:spPr>
          <a:xfrm>
            <a:off x="7823878" y="5222103"/>
            <a:ext cx="1009923" cy="12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7A8B4B8-4F86-3DA7-D679-AE06C580A2D8}"/>
              </a:ext>
            </a:extLst>
          </p:cNvPr>
          <p:cNvSpPr/>
          <p:nvPr/>
        </p:nvSpPr>
        <p:spPr>
          <a:xfrm>
            <a:off x="7720364" y="4844427"/>
            <a:ext cx="1009923" cy="12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C58DA22-DD10-79DD-49BB-3B4CC79CA344}"/>
              </a:ext>
            </a:extLst>
          </p:cNvPr>
          <p:cNvSpPr/>
          <p:nvPr/>
        </p:nvSpPr>
        <p:spPr>
          <a:xfrm>
            <a:off x="7780121" y="4444072"/>
            <a:ext cx="1009923" cy="127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1D1F3CEF-1C81-02C8-C9B6-27FFD39E3E78}"/>
              </a:ext>
            </a:extLst>
          </p:cNvPr>
          <p:cNvSpPr/>
          <p:nvPr/>
        </p:nvSpPr>
        <p:spPr>
          <a:xfrm>
            <a:off x="7554480" y="4239141"/>
            <a:ext cx="1341692" cy="1397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952D9EDF-71D8-C8C1-24BA-8FA23D52C832}"/>
              </a:ext>
            </a:extLst>
          </p:cNvPr>
          <p:cNvSpPr/>
          <p:nvPr/>
        </p:nvSpPr>
        <p:spPr>
          <a:xfrm>
            <a:off x="7554479" y="4265528"/>
            <a:ext cx="1341692" cy="1270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F58BDE8-581A-E35E-56A4-027B8C3FA53E}"/>
              </a:ext>
            </a:extLst>
          </p:cNvPr>
          <p:cNvSpPr/>
          <p:nvPr/>
        </p:nvSpPr>
        <p:spPr>
          <a:xfrm>
            <a:off x="7484296" y="4219348"/>
            <a:ext cx="1461619" cy="2193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27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 dirty="0"/>
              <a:pPr/>
              <a:t>24</a:t>
            </a:fld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5477796"/>
            <a:ext cx="12192000" cy="1409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hank you"/>
          <p:cNvSpPr txBox="1">
            <a:spLocks/>
          </p:cNvSpPr>
          <p:nvPr/>
        </p:nvSpPr>
        <p:spPr>
          <a:xfrm>
            <a:off x="2336268" y="2317168"/>
            <a:ext cx="3810559" cy="7438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21469">
              <a:spcBef>
                <a:spcPts val="0"/>
              </a:spcBef>
              <a:buFont typeface="Arial" panose="020B0604020202020204" pitchFamily="34" charset="0"/>
              <a:buNone/>
              <a:defRPr sz="12600" cap="all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pt-BR" sz="3600" cap="all" dirty="0">
                <a:solidFill>
                  <a:schemeClr val="accent1">
                    <a:lumMod val="40000"/>
                    <a:lumOff val="6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Helvetica Neue Bold Condensed"/>
                <a:sym typeface="Helvetica Neue Bold Condensed"/>
              </a:rPr>
              <a:t>OBRIGADO!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6" y="5959031"/>
            <a:ext cx="2871963" cy="3673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463" y="5801776"/>
            <a:ext cx="1536926" cy="768463"/>
          </a:xfrm>
          <a:prstGeom prst="rect">
            <a:avLst/>
          </a:prstGeom>
        </p:spPr>
      </p:pic>
      <p:sp>
        <p:nvSpPr>
          <p:cNvPr id="10" name="Typi non habent claritatem insitam; est usus legentis in iis qui facit eorum claritatem. Investigationes demonstraverunt lectores legere me lius quod ii legunt saepius."/>
          <p:cNvSpPr txBox="1">
            <a:spLocks/>
          </p:cNvSpPr>
          <p:nvPr/>
        </p:nvSpPr>
        <p:spPr>
          <a:xfrm>
            <a:off x="2346139" y="3017061"/>
            <a:ext cx="6136956" cy="77116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7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p91"/>
          <p:cNvSpPr/>
          <p:nvPr/>
        </p:nvSpPr>
        <p:spPr>
          <a:xfrm>
            <a:off x="7099984" y="6418223"/>
            <a:ext cx="244511" cy="243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3" name="Google Shape;2323;p91"/>
          <p:cNvSpPr/>
          <p:nvPr/>
        </p:nvSpPr>
        <p:spPr>
          <a:xfrm>
            <a:off x="8292245" y="-1278907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5" name="Google Shape;2325;p91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SUMÁRIO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877914" y="83350"/>
            <a:ext cx="3816350" cy="81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sz="3600" dirty="0">
                <a:latin typeface="Corbel" panose="020B0503020204020204" pitchFamily="34" charset="0"/>
                <a:ea typeface="Verdana" panose="020B0604030504040204" pitchFamily="34" charset="0"/>
              </a:rPr>
              <a:t>SUMÁRIO</a:t>
            </a:r>
            <a:endParaRPr sz="3600" dirty="0">
              <a:latin typeface="Corbel" panose="020B050302020402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433" y="-108994"/>
            <a:ext cx="5716453" cy="7935913"/>
          </a:xfrm>
          <a:prstGeom prst="rect">
            <a:avLst/>
          </a:prstGeom>
        </p:spPr>
      </p:pic>
      <p:sp>
        <p:nvSpPr>
          <p:cNvPr id="45" name="Google Shape;2040;p86"/>
          <p:cNvSpPr txBox="1"/>
          <p:nvPr/>
        </p:nvSpPr>
        <p:spPr>
          <a:xfrm>
            <a:off x="1804782" y="1533164"/>
            <a:ext cx="8386045" cy="549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dirty="0">
                <a:ea typeface="+mn-lt"/>
                <a:cs typeface="+mn-lt"/>
              </a:rPr>
              <a:t>Desvincular Tablet ---------------------------------------------------------- 17</a:t>
            </a:r>
            <a:endParaRPr lang="pt-BR" dirty="0"/>
          </a:p>
        </p:txBody>
      </p:sp>
      <p:sp>
        <p:nvSpPr>
          <p:cNvPr id="3" name="Elipse 2"/>
          <p:cNvSpPr/>
          <p:nvPr/>
        </p:nvSpPr>
        <p:spPr>
          <a:xfrm>
            <a:off x="1161341" y="1405709"/>
            <a:ext cx="545002" cy="55620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400" dirty="0">
                <a:cs typeface="Calibri"/>
              </a:rPr>
              <a:t>9</a:t>
            </a:r>
          </a:p>
        </p:txBody>
      </p:sp>
      <p:sp>
        <p:nvSpPr>
          <p:cNvPr id="19" name="Google Shape;2040;p86"/>
          <p:cNvSpPr txBox="1"/>
          <p:nvPr/>
        </p:nvSpPr>
        <p:spPr>
          <a:xfrm>
            <a:off x="1808075" y="2142463"/>
            <a:ext cx="9427315" cy="39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rgbClr val="3B3B3B"/>
              </a:buClr>
              <a:buSzPts val="2200"/>
            </a:pPr>
            <a:r>
              <a:rPr lang="pt-BR" dirty="0"/>
              <a:t>Histórico ---------------------------------------------------------------------- 23 </a:t>
            </a:r>
            <a:endParaRPr lang="pt-BR" b="1" dirty="0">
              <a:cs typeface="Calibri"/>
            </a:endParaRPr>
          </a:p>
        </p:txBody>
      </p:sp>
      <p:sp>
        <p:nvSpPr>
          <p:cNvPr id="34" name="Google Shape;81;p7"/>
          <p:cNvSpPr/>
          <p:nvPr/>
        </p:nvSpPr>
        <p:spPr>
          <a:xfrm>
            <a:off x="180438" y="1841950"/>
            <a:ext cx="134882" cy="134172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1176787" y="2074055"/>
            <a:ext cx="544998" cy="5337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400" dirty="0"/>
              <a:t>10</a:t>
            </a:r>
            <a:endParaRPr lang="pt-BR" sz="1400" dirty="0">
              <a:cs typeface="Calibri"/>
            </a:endParaRPr>
          </a:p>
        </p:txBody>
      </p:sp>
      <p:sp>
        <p:nvSpPr>
          <p:cNvPr id="44" name="Google Shape;2331;p91"/>
          <p:cNvSpPr txBox="1"/>
          <p:nvPr/>
        </p:nvSpPr>
        <p:spPr>
          <a:xfrm rot="-11040000" flipV="1">
            <a:off x="1319791" y="2488611"/>
            <a:ext cx="285740" cy="86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endParaRPr lang="pt-BR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Google Shape;2331;p91">
            <a:extLst>
              <a:ext uri="{FF2B5EF4-FFF2-40B4-BE49-F238E27FC236}">
                <a16:creationId xmlns:a16="http://schemas.microsoft.com/office/drawing/2014/main" id="{B22A176E-DFC3-4A68-94E2-B0A0C1B57695}"/>
              </a:ext>
            </a:extLst>
          </p:cNvPr>
          <p:cNvSpPr txBox="1"/>
          <p:nvPr/>
        </p:nvSpPr>
        <p:spPr>
          <a:xfrm rot="14220818">
            <a:off x="760234" y="6388512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en-US" dirty="0">
                <a:solidFill>
                  <a:schemeClr val="bg1"/>
                </a:solidFill>
                <a:latin typeface="Bahnschrift Condensed" panose="020B0502040204020203" pitchFamily="34" charset="0"/>
                <a:sym typeface="Khand"/>
              </a:rPr>
              <a:t>5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8" name="Google Shape;2331;p91">
            <a:extLst>
              <a:ext uri="{FF2B5EF4-FFF2-40B4-BE49-F238E27FC236}">
                <a16:creationId xmlns:a16="http://schemas.microsoft.com/office/drawing/2014/main" id="{F2CB6C70-8042-4536-BC1C-739646870F7F}"/>
              </a:ext>
            </a:extLst>
          </p:cNvPr>
          <p:cNvSpPr txBox="1"/>
          <p:nvPr/>
        </p:nvSpPr>
        <p:spPr>
          <a:xfrm>
            <a:off x="6347968" y="3284339"/>
            <a:ext cx="375387" cy="30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262626"/>
              </a:buClr>
              <a:buSzPts val="12000"/>
            </a:pPr>
            <a:r>
              <a:rPr lang="pt-BR" dirty="0">
                <a:solidFill>
                  <a:schemeClr val="bg1"/>
                </a:solidFill>
                <a:latin typeface="Bahnschrift Condensed" panose="020B0502040204020203" pitchFamily="34" charset="0"/>
              </a:rPr>
              <a:t>6</a:t>
            </a:r>
            <a:endParaRPr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1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/>
        </p:nvSpPr>
        <p:spPr>
          <a:xfrm>
            <a:off x="94738" y="357525"/>
            <a:ext cx="5841082" cy="5810344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3928418" y="6050159"/>
            <a:ext cx="106065" cy="10550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chemeClr val="accent1">
                  <a:lumMod val="75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750798" y="1135687"/>
            <a:ext cx="244511" cy="243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Google Shape;101;p8"/>
          <p:cNvSpPr/>
          <p:nvPr/>
        </p:nvSpPr>
        <p:spPr>
          <a:xfrm rot="-5400000">
            <a:off x="-1503275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en-US" sz="1600" b="1" dirty="0">
                <a:solidFill>
                  <a:srgbClr val="262626"/>
                </a:solidFill>
                <a:latin typeface="+mj-lt"/>
                <a:cs typeface="Khand"/>
                <a:sym typeface="Khand"/>
              </a:rPr>
              <a:t>INÍCIO</a:t>
            </a:r>
            <a:endParaRPr sz="1600" b="1" dirty="0">
              <a:latin typeface="+mj-lt"/>
            </a:endParaRPr>
          </a:p>
        </p:txBody>
      </p:sp>
      <p:cxnSp>
        <p:nvCxnSpPr>
          <p:cNvPr id="105" name="Google Shape;105;p8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07" name="Google Shape;107;p8"/>
          <p:cNvSpPr/>
          <p:nvPr/>
        </p:nvSpPr>
        <p:spPr>
          <a:xfrm>
            <a:off x="1376249" y="772886"/>
            <a:ext cx="4560095" cy="156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262626"/>
              </a:buClr>
              <a:buSzPts val="7200"/>
            </a:pP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Verdana" panose="020B0604030504040204" pitchFamily="34" charset="0"/>
                <a:cs typeface="Khand" panose="020B0604020202020204" charset="0"/>
                <a:sym typeface="Khand"/>
              </a:rPr>
              <a:t>SOBRE</a:t>
            </a:r>
            <a:r>
              <a:rPr lang="en-US" sz="3600" dirty="0">
                <a:solidFill>
                  <a:srgbClr val="262626"/>
                </a:solidFill>
                <a:latin typeface="Corbel" panose="020B0503020204020204" pitchFamily="34" charset="0"/>
                <a:ea typeface="Verdana" panose="020B0604030504040204" pitchFamily="34" charset="0"/>
                <a:cs typeface="Khand" panose="020B0604020202020204" charset="0"/>
                <a:sym typeface="Khand"/>
              </a:rPr>
              <a:t> A SED</a:t>
            </a:r>
            <a:endParaRPr sz="3600" dirty="0">
              <a:latin typeface="Corbel" panose="020B0503020204020204" pitchFamily="34" charset="0"/>
              <a:ea typeface="Verdana" panose="020B0604030504040204" pitchFamily="34" charset="0"/>
              <a:cs typeface="Khand" panose="020B0604020202020204" charset="0"/>
            </a:endParaRPr>
          </a:p>
        </p:txBody>
      </p:sp>
      <p:pic>
        <p:nvPicPr>
          <p:cNvPr id="18" name="Google Shape;96;p8" descr="Picture Placeholder 32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428094" y="0"/>
            <a:ext cx="6763908" cy="68580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492" y="507"/>
                </a:lnTo>
                <a:cubicBezTo>
                  <a:pt x="3011" y="3226"/>
                  <a:pt x="4546" y="6837"/>
                  <a:pt x="4546" y="10800"/>
                </a:cubicBezTo>
                <a:cubicBezTo>
                  <a:pt x="4546" y="14763"/>
                  <a:pt x="3011" y="18374"/>
                  <a:pt x="492" y="21093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6799" y="0"/>
            <a:ext cx="8403779" cy="6858000"/>
          </a:xfrm>
          <a:prstGeom prst="rect">
            <a:avLst/>
          </a:prstGeom>
        </p:spPr>
      </p:pic>
      <p:cxnSp>
        <p:nvCxnSpPr>
          <p:cNvPr id="24" name="Google Shape;103;p8"/>
          <p:cNvCxnSpPr/>
          <p:nvPr/>
        </p:nvCxnSpPr>
        <p:spPr>
          <a:xfrm>
            <a:off x="11603126" y="806581"/>
            <a:ext cx="1" cy="901439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cxnSp>
        <p:nvCxnSpPr>
          <p:cNvPr id="25" name="Google Shape;104;p8"/>
          <p:cNvCxnSpPr/>
          <p:nvPr/>
        </p:nvCxnSpPr>
        <p:spPr>
          <a:xfrm>
            <a:off x="11605507" y="6531769"/>
            <a:ext cx="1" cy="32623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106;p8"/>
          <p:cNvSpPr/>
          <p:nvPr/>
        </p:nvSpPr>
        <p:spPr>
          <a:xfrm>
            <a:off x="12070751" y="2654829"/>
            <a:ext cx="1998485" cy="1987967"/>
          </a:xfrm>
          <a:prstGeom prst="ellipse">
            <a:avLst/>
          </a:prstGeom>
          <a:solidFill>
            <a:schemeClr val="accent1">
              <a:lumMod val="20000"/>
              <a:lumOff val="80000"/>
              <a:alpha val="49803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chemeClr val="accent1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109;p8"/>
          <p:cNvSpPr txBox="1">
            <a:spLocks noGrp="1"/>
          </p:cNvSpPr>
          <p:nvPr>
            <p:ph type="sldNum" idx="12"/>
          </p:nvPr>
        </p:nvSpPr>
        <p:spPr>
          <a:xfrm>
            <a:off x="11451360" y="357526"/>
            <a:ext cx="279286" cy="2631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endParaRPr dirty="0">
              <a:solidFill>
                <a:schemeClr val="tx1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55" y="1472775"/>
            <a:ext cx="5617094" cy="7797099"/>
          </a:xfrm>
          <a:prstGeom prst="rect">
            <a:avLst/>
          </a:prstGeom>
        </p:spPr>
      </p:pic>
      <p:sp>
        <p:nvSpPr>
          <p:cNvPr id="17" name="Google Shape;108;p8">
            <a:extLst>
              <a:ext uri="{FF2B5EF4-FFF2-40B4-BE49-F238E27FC236}">
                <a16:creationId xmlns:a16="http://schemas.microsoft.com/office/drawing/2014/main" id="{EBBE41CF-5604-4263-B279-DA8720AFBD2D}"/>
              </a:ext>
            </a:extLst>
          </p:cNvPr>
          <p:cNvSpPr txBox="1"/>
          <p:nvPr/>
        </p:nvSpPr>
        <p:spPr>
          <a:xfrm>
            <a:off x="1146726" y="2559816"/>
            <a:ext cx="3786602" cy="416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sz="1200" dirty="0"/>
              <a:t>A Plataforma SED foi criada em 2014 e instituída oficialmente em 2016 através da Resolução SE 36 de 25 -05 -2016. </a:t>
            </a:r>
          </a:p>
          <a:p>
            <a:r>
              <a:rPr lang="pt-BR" sz="1200" dirty="0"/>
              <a:t>Hoje a plataforma SED é utilizada pelas redes: estadual, municipal e privada em todo o Estado de São Paulo e possui interface com os aplicativos Diário de Classe, Leitor Resposta e Minha Escola SP disponíveis na loja de aplicativos para dispositivos com sistema operacional </a:t>
            </a:r>
            <a:r>
              <a:rPr lang="pt-BR" sz="1200" i="1" dirty="0"/>
              <a:t>Android. </a:t>
            </a:r>
          </a:p>
          <a:p>
            <a:endParaRPr lang="pt-BR" sz="1200" dirty="0"/>
          </a:p>
          <a:p>
            <a:r>
              <a:rPr lang="pt-BR" sz="1200" dirty="0"/>
              <a:t>A SED é personalizada para cada tipo de usuário. Para os pais e responsáveis dos estudantes, por exemplo, estão disponíveis as notas e faltas do estudante. Já os alunos podem solicitar a carteirinha, criar suas contas de e -mail e emitir documentos escolares. </a:t>
            </a:r>
          </a:p>
          <a:p>
            <a:endParaRPr lang="pt-BR" sz="1200" dirty="0"/>
          </a:p>
          <a:p>
            <a:r>
              <a:rPr lang="pt-BR" sz="1200" dirty="0"/>
              <a:t>Além do site </a:t>
            </a:r>
            <a:r>
              <a:rPr lang="pt-BR" sz="1200" dirty="0">
                <a:hlinkClick r:id="rId9"/>
              </a:rPr>
              <a:t>https://sed.educacao.sp.gov.br</a:t>
            </a:r>
            <a:r>
              <a:rPr lang="pt-BR" sz="1200" dirty="0"/>
              <a:t> , a SED também pode ser acessada sem o consumo de dados móveis por meio do aplicativo “Secretaria Escolar Digital” também disponível na loja de aplicativos para dispositivos com sistema operacional Android. </a:t>
            </a:r>
            <a:endParaRPr lang="pt-BR" sz="1200" dirty="0">
              <a:latin typeface="+mj-lt"/>
              <a:ea typeface="Jura" panose="020B0604020202020204" charset="0"/>
              <a:cs typeface="Kh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9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E007BD-338F-428C-B554-164375CBF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500" y="9981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2895C57-DA8E-449C-9030-C77FBE04DEEA}"/>
              </a:ext>
            </a:extLst>
          </p:cNvPr>
          <p:cNvSpPr/>
          <p:nvPr/>
        </p:nvSpPr>
        <p:spPr>
          <a:xfrm>
            <a:off x="1069831" y="2765234"/>
            <a:ext cx="8403779" cy="80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FE079E4-8DA0-435A-8765-8B21A31948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88221" y="10750"/>
            <a:ext cx="8403779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0735103-F938-46AD-A2DA-701EC56C48E4}"/>
              </a:ext>
            </a:extLst>
          </p:cNvPr>
          <p:cNvSpPr/>
          <p:nvPr/>
        </p:nvSpPr>
        <p:spPr>
          <a:xfrm>
            <a:off x="1211584" y="2782628"/>
            <a:ext cx="45897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Acessando o menu</a:t>
            </a:r>
          </a:p>
        </p:txBody>
      </p:sp>
    </p:spTree>
    <p:extLst>
      <p:ext uri="{BB962C8B-B14F-4D97-AF65-F5344CB8AC3E}">
        <p14:creationId xmlns:p14="http://schemas.microsoft.com/office/powerpoint/2010/main" val="1139712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745588" y="329437"/>
            <a:ext cx="8349318" cy="60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pt-BR" sz="2400" b="1" dirty="0"/>
              <a:t>Acessando o menu:  </a:t>
            </a:r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330;p91"/>
          <p:cNvSpPr txBox="1"/>
          <p:nvPr/>
        </p:nvSpPr>
        <p:spPr>
          <a:xfrm>
            <a:off x="1773208" y="4102174"/>
            <a:ext cx="3358696" cy="21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Clr>
                <a:srgbClr val="222222"/>
              </a:buClr>
              <a:buSzPts val="3200"/>
            </a:pPr>
            <a:endParaRPr sz="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A15312A-7830-45F3-8E72-34A255C71D72}"/>
              </a:ext>
            </a:extLst>
          </p:cNvPr>
          <p:cNvSpPr/>
          <p:nvPr/>
        </p:nvSpPr>
        <p:spPr>
          <a:xfrm>
            <a:off x="3710320" y="41550"/>
            <a:ext cx="965491" cy="1715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6B47C2A8-4FDD-461D-8652-9E30BE2181C5}"/>
              </a:ext>
            </a:extLst>
          </p:cNvPr>
          <p:cNvSpPr/>
          <p:nvPr/>
        </p:nvSpPr>
        <p:spPr>
          <a:xfrm>
            <a:off x="612495" y="2331164"/>
            <a:ext cx="480396" cy="36813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EA45798-3446-4F94-989F-03925B8BE18D}"/>
              </a:ext>
            </a:extLst>
          </p:cNvPr>
          <p:cNvSpPr txBox="1"/>
          <p:nvPr/>
        </p:nvSpPr>
        <p:spPr>
          <a:xfrm>
            <a:off x="5301885" y="1409374"/>
            <a:ext cx="5683607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just"/>
            <a:r>
              <a:rPr lang="pt-BR" dirty="0"/>
              <a:t>Acesse o menu Gestão Escolar &gt; </a:t>
            </a:r>
          </a:p>
          <a:p>
            <a:pPr algn="just"/>
            <a:r>
              <a:rPr lang="pt-BR" dirty="0"/>
              <a:t>Distribuição de Equipamentos Moveis &gt; Cadastro de Tablet</a:t>
            </a:r>
            <a:endParaRPr lang="pt-BR" dirty="0">
              <a:cs typeface="Calibri"/>
            </a:endParaRPr>
          </a:p>
        </p:txBody>
      </p: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81AD06D0-3289-4613-A2FB-F232F775719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93405" y="1609994"/>
            <a:ext cx="908481" cy="890912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do 20">
            <a:extLst>
              <a:ext uri="{FF2B5EF4-FFF2-40B4-BE49-F238E27FC236}">
                <a16:creationId xmlns:a16="http://schemas.microsoft.com/office/drawing/2014/main" id="{5DF6A747-5983-4F47-9701-CE0EED8FD441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5639831" y="4725819"/>
            <a:ext cx="1997873" cy="805325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ta: para a Esquerda 9">
            <a:extLst>
              <a:ext uri="{FF2B5EF4-FFF2-40B4-BE49-F238E27FC236}">
                <a16:creationId xmlns:a16="http://schemas.microsoft.com/office/drawing/2014/main" id="{F2DBE198-7FDF-4BF6-81BB-396EF466471F}"/>
              </a:ext>
            </a:extLst>
          </p:cNvPr>
          <p:cNvSpPr/>
          <p:nvPr/>
        </p:nvSpPr>
        <p:spPr>
          <a:xfrm>
            <a:off x="5233430" y="5378745"/>
            <a:ext cx="406400" cy="304800"/>
          </a:xfrm>
          <a:prstGeom prst="lef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75189819-7ACD-49D1-858F-78EE9FF682D7}"/>
              </a:ext>
            </a:extLst>
          </p:cNvPr>
          <p:cNvCxnSpPr>
            <a:cxnSpLocks/>
          </p:cNvCxnSpPr>
          <p:nvPr/>
        </p:nvCxnSpPr>
        <p:spPr>
          <a:xfrm>
            <a:off x="7350343" y="2119017"/>
            <a:ext cx="1463145" cy="187667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335772C4-32F9-6E65-F47E-E7424B9B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93" y="1539309"/>
            <a:ext cx="3258005" cy="1562318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E4942C06-1DC4-9EEA-2B2E-C26904BB9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329" y="4102174"/>
            <a:ext cx="3315163" cy="1581371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1DFCADD5-238B-4186-4C7C-3228FC357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053" y="4547086"/>
            <a:ext cx="3286584" cy="1981477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8AFC5EC0-9112-DF47-5AE4-8C652173F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2319" y="4513768"/>
            <a:ext cx="3296110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2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1E007BD-338F-428C-B554-164375CBF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5500" y="9981"/>
            <a:ext cx="12192000" cy="6858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2895C57-DA8E-449C-9030-C77FBE04DEEA}"/>
              </a:ext>
            </a:extLst>
          </p:cNvPr>
          <p:cNvSpPr/>
          <p:nvPr/>
        </p:nvSpPr>
        <p:spPr>
          <a:xfrm>
            <a:off x="1069831" y="2765234"/>
            <a:ext cx="8403779" cy="80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FE079E4-8DA0-435A-8765-8B21A31948F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88221" y="10750"/>
            <a:ext cx="8403779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E0735103-F938-46AD-A2DA-701EC56C48E4}"/>
              </a:ext>
            </a:extLst>
          </p:cNvPr>
          <p:cNvSpPr/>
          <p:nvPr/>
        </p:nvSpPr>
        <p:spPr>
          <a:xfrm>
            <a:off x="1211584" y="2782628"/>
            <a:ext cx="4528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</a:rPr>
              <a:t>Cadastro de Tablet</a:t>
            </a:r>
          </a:p>
        </p:txBody>
      </p:sp>
    </p:spTree>
    <p:extLst>
      <p:ext uri="{BB962C8B-B14F-4D97-AF65-F5344CB8AC3E}">
        <p14:creationId xmlns:p14="http://schemas.microsoft.com/office/powerpoint/2010/main" val="3162355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-1153426" y="538491"/>
            <a:ext cx="8062572" cy="61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endParaRPr lang="pt-BR" sz="2400" b="1" dirty="0">
              <a:cs typeface="Calibri"/>
            </a:endParaRPr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330;p91"/>
          <p:cNvSpPr txBox="1"/>
          <p:nvPr/>
        </p:nvSpPr>
        <p:spPr>
          <a:xfrm>
            <a:off x="990888" y="3858333"/>
            <a:ext cx="10633256" cy="61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Clr>
                <a:srgbClr val="222222"/>
              </a:buClr>
              <a:buSzPts val="3200"/>
            </a:pPr>
            <a:endParaRPr lang="pt-BR" sz="900" dirty="0">
              <a:solidFill>
                <a:schemeClr val="bg2">
                  <a:lumMod val="50000"/>
                </a:schemeClr>
              </a:solidFill>
              <a:latin typeface="+mj-lt"/>
              <a:cs typeface="Calibri Light" panose="020F0302020204030204"/>
            </a:endParaRPr>
          </a:p>
        </p:txBody>
      </p:sp>
      <p:sp>
        <p:nvSpPr>
          <p:cNvPr id="30" name="Google Shape;2323;p91"/>
          <p:cNvSpPr/>
          <p:nvPr/>
        </p:nvSpPr>
        <p:spPr>
          <a:xfrm>
            <a:off x="5407143" y="-1212809"/>
            <a:ext cx="1998485" cy="198796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EFEFE"/>
              </a:buClr>
              <a:buSzPts val="2400"/>
            </a:pP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A15312A-7830-45F3-8E72-34A255C71D72}"/>
              </a:ext>
            </a:extLst>
          </p:cNvPr>
          <p:cNvSpPr/>
          <p:nvPr/>
        </p:nvSpPr>
        <p:spPr>
          <a:xfrm>
            <a:off x="3710320" y="41550"/>
            <a:ext cx="965491" cy="17152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8C307E3-BBCA-FA28-B6D2-E8E890F46F4D}"/>
              </a:ext>
            </a:extLst>
          </p:cNvPr>
          <p:cNvSpPr txBox="1"/>
          <p:nvPr/>
        </p:nvSpPr>
        <p:spPr>
          <a:xfrm>
            <a:off x="2555193" y="2509765"/>
            <a:ext cx="7417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222222"/>
              </a:buClr>
              <a:buSzPts val="3200"/>
            </a:pPr>
            <a:r>
              <a:rPr lang="pt-BR" dirty="0">
                <a:latin typeface="Calibri"/>
              </a:rPr>
              <a:t>​</a:t>
            </a:r>
            <a:r>
              <a:rPr lang="pt-BR" dirty="0">
                <a:latin typeface="Calibri"/>
                <a:ea typeface="Calibri"/>
                <a:cs typeface="Calibri"/>
              </a:rPr>
              <a:t>​</a:t>
            </a:r>
            <a:endParaRPr lang="pt-BR" sz="900" dirty="0">
              <a:solidFill>
                <a:schemeClr val="bg2">
                  <a:lumMod val="50000"/>
                </a:schemeClr>
              </a:solidFill>
              <a:latin typeface="+mj-lt"/>
              <a:cs typeface="Calibri Light" panose="020F0302020204030204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7CF273E-1540-A3AE-AD73-F19C74ACA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54" y="1549400"/>
            <a:ext cx="11457062" cy="3776511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D3C7D4F-0059-D05B-3EC7-41F484F647D6}"/>
              </a:ext>
            </a:extLst>
          </p:cNvPr>
          <p:cNvSpPr txBox="1"/>
          <p:nvPr/>
        </p:nvSpPr>
        <p:spPr>
          <a:xfrm>
            <a:off x="677854" y="797377"/>
            <a:ext cx="866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Para cadastrar um tablet, clicar no botão “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+ Cadastrar Tablets </a:t>
            </a:r>
            <a:r>
              <a:rPr lang="pt-BR" sz="2000" b="1" dirty="0"/>
              <a:t>“</a:t>
            </a:r>
            <a:endParaRPr lang="pt-BR" b="1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223BCE8-0CD9-F513-DAB8-44981371D771}"/>
              </a:ext>
            </a:extLst>
          </p:cNvPr>
          <p:cNvSpPr/>
          <p:nvPr/>
        </p:nvSpPr>
        <p:spPr>
          <a:xfrm>
            <a:off x="10818976" y="1956986"/>
            <a:ext cx="1315940" cy="376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43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91"/>
          <p:cNvSpPr/>
          <p:nvPr/>
        </p:nvSpPr>
        <p:spPr>
          <a:xfrm rot="-5400000">
            <a:off x="-1468474" y="2919552"/>
            <a:ext cx="4140202" cy="6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80000"/>
              </a:lnSpc>
              <a:buClr>
                <a:srgbClr val="262626"/>
              </a:buClr>
              <a:buSzPts val="4800"/>
            </a:pPr>
            <a:r>
              <a:rPr lang="pt-BR" sz="1600" b="1" dirty="0">
                <a:latin typeface="+mj-lt"/>
              </a:rPr>
              <a:t>PASSO A PASSO</a:t>
            </a:r>
            <a:endParaRPr sz="1600" b="1" dirty="0">
              <a:latin typeface="+mj-lt"/>
            </a:endParaRPr>
          </a:p>
        </p:txBody>
      </p:sp>
      <p:cxnSp>
        <p:nvCxnSpPr>
          <p:cNvPr id="2326" name="Google Shape;2326;p91"/>
          <p:cNvCxnSpPr/>
          <p:nvPr/>
        </p:nvCxnSpPr>
        <p:spPr>
          <a:xfrm flipH="1">
            <a:off x="566826" y="5537209"/>
            <a:ext cx="1" cy="1320792"/>
          </a:xfrm>
          <a:prstGeom prst="straightConnector1">
            <a:avLst/>
          </a:prstGeom>
          <a:noFill/>
          <a:ln w="38100" cap="flat" cmpd="sng">
            <a:solidFill>
              <a:srgbClr val="000000">
                <a:alpha val="69803"/>
              </a:srgbClr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1" name="Google Shape;2331;p91"/>
          <p:cNvSpPr txBox="1"/>
          <p:nvPr/>
        </p:nvSpPr>
        <p:spPr>
          <a:xfrm>
            <a:off x="1588551" y="196455"/>
            <a:ext cx="8174332" cy="602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endParaRPr lang="pt-BR" sz="2400" b="1" dirty="0">
              <a:ea typeface="+mn-lt"/>
              <a:cs typeface="+mn-lt"/>
            </a:endParaRPr>
          </a:p>
        </p:txBody>
      </p:sp>
      <p:sp>
        <p:nvSpPr>
          <p:cNvPr id="24" name="Google Shape;115;p9"/>
          <p:cNvSpPr/>
          <p:nvPr/>
        </p:nvSpPr>
        <p:spPr>
          <a:xfrm>
            <a:off x="4015730" y="-25665"/>
            <a:ext cx="6937132" cy="6900625"/>
          </a:xfrm>
          <a:prstGeom prst="ellipse">
            <a:avLst/>
          </a:prstGeom>
          <a:noFill/>
          <a:ln w="9525" cap="flat" cmpd="sng">
            <a:solidFill>
              <a:srgbClr val="BABBBA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Helvetica Neue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" name="Google Shape;2330;p91"/>
          <p:cNvSpPr txBox="1"/>
          <p:nvPr/>
        </p:nvSpPr>
        <p:spPr>
          <a:xfrm>
            <a:off x="1773208" y="4102174"/>
            <a:ext cx="3358696" cy="21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buClr>
                <a:srgbClr val="222222"/>
              </a:buClr>
              <a:buSzPts val="3200"/>
            </a:pPr>
            <a:endParaRPr sz="9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Google Shape;2332;p91"/>
          <p:cNvSpPr txBox="1">
            <a:spLocks/>
          </p:cNvSpPr>
          <p:nvPr/>
        </p:nvSpPr>
        <p:spPr>
          <a:xfrm>
            <a:off x="11603760" y="506412"/>
            <a:ext cx="279286" cy="2667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7917F88E-6E4E-44C8-AE64-C9986F853392}"/>
              </a:ext>
            </a:extLst>
          </p:cNvPr>
          <p:cNvSpPr/>
          <p:nvPr/>
        </p:nvSpPr>
        <p:spPr>
          <a:xfrm>
            <a:off x="5198429" y="2890907"/>
            <a:ext cx="574527" cy="2314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9CCDF161-167C-490F-B9C2-0972B8133B58}"/>
              </a:ext>
            </a:extLst>
          </p:cNvPr>
          <p:cNvSpPr/>
          <p:nvPr/>
        </p:nvSpPr>
        <p:spPr>
          <a:xfrm>
            <a:off x="4866660" y="3761036"/>
            <a:ext cx="809057" cy="27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2" name="Google Shape;226;p14">
            <a:extLst>
              <a:ext uri="{FF2B5EF4-FFF2-40B4-BE49-F238E27FC236}">
                <a16:creationId xmlns:a16="http://schemas.microsoft.com/office/drawing/2014/main" id="{D41A0847-1FD4-47F7-90DF-F848961531E9}"/>
              </a:ext>
            </a:extLst>
          </p:cNvPr>
          <p:cNvSpPr txBox="1">
            <a:spLocks/>
          </p:cNvSpPr>
          <p:nvPr/>
        </p:nvSpPr>
        <p:spPr>
          <a:xfrm>
            <a:off x="13404295" y="273294"/>
            <a:ext cx="279285" cy="290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pt-BR"/>
            </a:defPPr>
            <a:lvl1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1pPr>
            <a:lvl2pPr marL="0" lvl="1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2pPr>
            <a:lvl3pPr marL="0" lvl="2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3pPr>
            <a:lvl4pPr marL="0" lvl="3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4pPr>
            <a:lvl5pPr marL="0" lvl="4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5pPr>
            <a:lvl6pPr marL="0" lvl="5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6pPr>
            <a:lvl7pPr marL="0" lvl="6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7pPr>
            <a:lvl8pPr marL="0" lvl="7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8pPr>
            <a:lvl9pPr marL="0" lvl="8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1600"/>
              <a:buFont typeface="Jura"/>
              <a:buNone/>
              <a:defRPr sz="800" b="1" kern="1200">
                <a:solidFill>
                  <a:srgbClr val="929292"/>
                </a:solidFill>
                <a:latin typeface="Jura"/>
                <a:ea typeface="Jura"/>
                <a:cs typeface="Jura"/>
                <a:sym typeface="Jura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6F30C2-DDE7-4F33-897C-C68741A12704}"/>
              </a:ext>
            </a:extLst>
          </p:cNvPr>
          <p:cNvSpPr txBox="1"/>
          <p:nvPr/>
        </p:nvSpPr>
        <p:spPr>
          <a:xfrm>
            <a:off x="1296431" y="89953"/>
            <a:ext cx="6586222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Selecionar a Diretoria;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Munício;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Escola;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Numero de Série;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Numero do Patrimônio;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Modelo;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cs typeface="Calibri"/>
              </a:rPr>
              <a:t>Clique em Salvar.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BB939E-AC1D-2597-F45F-9F2D1DB66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761" y="129977"/>
            <a:ext cx="5715798" cy="51156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DC2A4A0-D8E8-DC8D-B5AC-3FA32A75C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602" y="5299421"/>
            <a:ext cx="9897856" cy="14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71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D5C1FF870C4A4F971FB0667A25C4A2" ma:contentTypeVersion="8" ma:contentTypeDescription="Crie um novo documento." ma:contentTypeScope="" ma:versionID="9e0973eece255528043613ef40d34bff">
  <xsd:schema xmlns:xsd="http://www.w3.org/2001/XMLSchema" xmlns:xs="http://www.w3.org/2001/XMLSchema" xmlns:p="http://schemas.microsoft.com/office/2006/metadata/properties" xmlns:ns3="1847b5c4-7021-4cc4-ba3f-4c85f9338f8b" xmlns:ns4="d1467e5b-51cc-4257-a756-3ca5815bb03d" targetNamespace="http://schemas.microsoft.com/office/2006/metadata/properties" ma:root="true" ma:fieldsID="81fbcb28cb3e6d0769dc8754a2e1cb21" ns3:_="" ns4:_="">
    <xsd:import namespace="1847b5c4-7021-4cc4-ba3f-4c85f9338f8b"/>
    <xsd:import namespace="d1467e5b-51cc-4257-a756-3ca5815bb0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7b5c4-7021-4cc4-ba3f-4c85f9338f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67e5b-51cc-4257-a756-3ca5815bb03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916752-596F-4A72-AF54-72F1A8EBCE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47b5c4-7021-4cc4-ba3f-4c85f9338f8b"/>
    <ds:schemaRef ds:uri="d1467e5b-51cc-4257-a756-3ca5815bb0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0C91B5-4B7A-41AE-BD89-547C57C6092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d1467e5b-51cc-4257-a756-3ca5815bb03d"/>
    <ds:schemaRef ds:uri="http://purl.org/dc/elements/1.1/"/>
    <ds:schemaRef ds:uri="http://schemas.microsoft.com/office/2006/metadata/properties"/>
    <ds:schemaRef ds:uri="1847b5c4-7021-4cc4-ba3f-4c85f9338f8b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947EF60-4906-4324-8BB2-8B3CB794BE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13018</TotalTime>
  <Words>572</Words>
  <Application>Microsoft Office PowerPoint</Application>
  <PresentationFormat>Widescreen</PresentationFormat>
  <Paragraphs>121</Paragraphs>
  <Slides>24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Arial</vt:lpstr>
      <vt:lpstr>Bahnschrift Condensed</vt:lpstr>
      <vt:lpstr>Calibri</vt:lpstr>
      <vt:lpstr>Calibri Light</vt:lpstr>
      <vt:lpstr>Corbel</vt:lpstr>
      <vt:lpstr>Helvetica Neue</vt:lpstr>
      <vt:lpstr>Jura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COMPLETO</dc:title>
  <dc:creator>vpn</dc:creator>
  <cp:lastModifiedBy>Mateus Nasser de Carvalho Romano</cp:lastModifiedBy>
  <cp:revision>7607</cp:revision>
  <dcterms:created xsi:type="dcterms:W3CDTF">2020-05-14T19:22:35Z</dcterms:created>
  <dcterms:modified xsi:type="dcterms:W3CDTF">2023-06-21T15:37:16Z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0x01010066D5C1FF870C4A4F971FB0667A25C4A2</vt:lpwstr>
  </property>
</Properties>
</file>