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6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DE FATIMA RICO ABADE LIMA" initials="MDFRAL" lastIdx="2" clrIdx="0">
    <p:extLst>
      <p:ext uri="{19B8F6BF-5375-455C-9EA6-DF929625EA0E}">
        <p15:presenceInfo xmlns:p15="http://schemas.microsoft.com/office/powerpoint/2012/main" userId="S::mariaabade@professor.educacao.sp.gov.br::3a5795bf-cf2a-4585-b3ea-336914247b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ED4C30-1D08-4BD1-8CB0-4828ED8522B2}" v="1" dt="2023-11-16T16:58:37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1668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361450A-5804-A51C-C228-0439191251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865A0D6-511A-CB77-EBED-16CC049D2B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97E50-212F-46B7-8132-3EA8A215015C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FBE70B4-0492-70B5-8699-ED60F4806C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/>
              <a:t>NPE - Núcleo Pedagógico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A48E5A4-5FA5-4C07-BE74-5C8B64F956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D695C-79B5-429F-936D-7BA7E701B3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48707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8211B-C5E3-48F0-8938-261C3C56A398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/>
              <a:t>NPE - Núcleo Pedagógico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0D961-F255-45F6-9FE6-9D9143FBC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93287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10d2d9bd7_0_0:notes"/>
          <p:cNvSpPr txBox="1">
            <a:spLocks noGrp="1"/>
          </p:cNvSpPr>
          <p:nvPr>
            <p:ph type="body" idx="1"/>
          </p:nvPr>
        </p:nvSpPr>
        <p:spPr>
          <a:xfrm>
            <a:off x="984583" y="3157832"/>
            <a:ext cx="7881300" cy="29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6" name="Google Shape;706;gf10d2d9b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498475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FCCB2294-CAAB-ABB9-CD4F-87A03E18EF7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10d2d9bd7_0_0:notes"/>
          <p:cNvSpPr txBox="1">
            <a:spLocks noGrp="1"/>
          </p:cNvSpPr>
          <p:nvPr>
            <p:ph type="body" idx="1"/>
          </p:nvPr>
        </p:nvSpPr>
        <p:spPr>
          <a:xfrm>
            <a:off x="984583" y="3157832"/>
            <a:ext cx="7881300" cy="29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6" name="Google Shape;706;gf10d2d9b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498475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0F3445B5-AF7C-1DA9-31A1-DB7727DFBA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</p:txBody>
      </p:sp>
    </p:spTree>
    <p:extLst>
      <p:ext uri="{BB962C8B-B14F-4D97-AF65-F5344CB8AC3E}">
        <p14:creationId xmlns:p14="http://schemas.microsoft.com/office/powerpoint/2010/main" val="797153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10d2d9bd7_0_0:notes"/>
          <p:cNvSpPr txBox="1">
            <a:spLocks noGrp="1"/>
          </p:cNvSpPr>
          <p:nvPr>
            <p:ph type="body" idx="1"/>
          </p:nvPr>
        </p:nvSpPr>
        <p:spPr>
          <a:xfrm>
            <a:off x="984583" y="3157832"/>
            <a:ext cx="7881300" cy="29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6" name="Google Shape;706;gf10d2d9b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498475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98AB413F-C31D-34EF-F0E1-6E1A64B4EE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</p:txBody>
      </p:sp>
    </p:spTree>
    <p:extLst>
      <p:ext uri="{BB962C8B-B14F-4D97-AF65-F5344CB8AC3E}">
        <p14:creationId xmlns:p14="http://schemas.microsoft.com/office/powerpoint/2010/main" val="393588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10d2d9bd7_0_0:notes"/>
          <p:cNvSpPr txBox="1">
            <a:spLocks noGrp="1"/>
          </p:cNvSpPr>
          <p:nvPr>
            <p:ph type="body" idx="1"/>
          </p:nvPr>
        </p:nvSpPr>
        <p:spPr>
          <a:xfrm>
            <a:off x="984583" y="3157832"/>
            <a:ext cx="7881300" cy="29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6" name="Google Shape;706;gf10d2d9b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498475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ABDE73FF-85FD-588E-AD39-01AB1154DE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</p:txBody>
      </p:sp>
    </p:spTree>
    <p:extLst>
      <p:ext uri="{BB962C8B-B14F-4D97-AF65-F5344CB8AC3E}">
        <p14:creationId xmlns:p14="http://schemas.microsoft.com/office/powerpoint/2010/main" val="3984493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10d2d9bd7_0_0:notes"/>
          <p:cNvSpPr txBox="1">
            <a:spLocks noGrp="1"/>
          </p:cNvSpPr>
          <p:nvPr>
            <p:ph type="body" idx="1"/>
          </p:nvPr>
        </p:nvSpPr>
        <p:spPr>
          <a:xfrm>
            <a:off x="984583" y="3157832"/>
            <a:ext cx="7881300" cy="29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6" name="Google Shape;706;gf10d2d9b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498475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28EAA7B2-4385-8BB3-5900-7289F37F3B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</p:txBody>
      </p:sp>
    </p:spTree>
    <p:extLst>
      <p:ext uri="{BB962C8B-B14F-4D97-AF65-F5344CB8AC3E}">
        <p14:creationId xmlns:p14="http://schemas.microsoft.com/office/powerpoint/2010/main" val="4197801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10d2d9bd7_0_0:notes"/>
          <p:cNvSpPr txBox="1">
            <a:spLocks noGrp="1"/>
          </p:cNvSpPr>
          <p:nvPr>
            <p:ph type="body" idx="1"/>
          </p:nvPr>
        </p:nvSpPr>
        <p:spPr>
          <a:xfrm>
            <a:off x="984583" y="3157832"/>
            <a:ext cx="7881300" cy="29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6" name="Google Shape;706;gf10d2d9b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498475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0C7DF24D-AB0A-7BE7-3B51-630FF9B50A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</p:txBody>
      </p:sp>
    </p:spTree>
    <p:extLst>
      <p:ext uri="{BB962C8B-B14F-4D97-AF65-F5344CB8AC3E}">
        <p14:creationId xmlns:p14="http://schemas.microsoft.com/office/powerpoint/2010/main" val="1525668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10d2d9bd7_0_0:notes"/>
          <p:cNvSpPr txBox="1">
            <a:spLocks noGrp="1"/>
          </p:cNvSpPr>
          <p:nvPr>
            <p:ph type="body" idx="1"/>
          </p:nvPr>
        </p:nvSpPr>
        <p:spPr>
          <a:xfrm>
            <a:off x="984583" y="3157832"/>
            <a:ext cx="7881300" cy="29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6" name="Google Shape;706;gf10d2d9b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498475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A3EF28A1-CF04-45DA-33F9-380CE7333B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</p:txBody>
      </p:sp>
    </p:spTree>
    <p:extLst>
      <p:ext uri="{BB962C8B-B14F-4D97-AF65-F5344CB8AC3E}">
        <p14:creationId xmlns:p14="http://schemas.microsoft.com/office/powerpoint/2010/main" val="1926769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10d2d9bd7_0_0:notes"/>
          <p:cNvSpPr txBox="1">
            <a:spLocks noGrp="1"/>
          </p:cNvSpPr>
          <p:nvPr>
            <p:ph type="body" idx="1"/>
          </p:nvPr>
        </p:nvSpPr>
        <p:spPr>
          <a:xfrm>
            <a:off x="984583" y="3157832"/>
            <a:ext cx="7881300" cy="29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6" name="Google Shape;706;gf10d2d9b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498475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22210C87-EC31-7E8A-E733-254F199C71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</p:txBody>
      </p:sp>
    </p:spTree>
    <p:extLst>
      <p:ext uri="{BB962C8B-B14F-4D97-AF65-F5344CB8AC3E}">
        <p14:creationId xmlns:p14="http://schemas.microsoft.com/office/powerpoint/2010/main" val="1094567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10d2d9bd7_0_0:notes"/>
          <p:cNvSpPr txBox="1">
            <a:spLocks noGrp="1"/>
          </p:cNvSpPr>
          <p:nvPr>
            <p:ph type="body" idx="1"/>
          </p:nvPr>
        </p:nvSpPr>
        <p:spPr>
          <a:xfrm>
            <a:off x="984583" y="3157832"/>
            <a:ext cx="7881300" cy="29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6" name="Google Shape;706;gf10d2d9b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498475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B5DC954D-D3FE-AE37-4CB2-47ED81B78B6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</p:txBody>
      </p:sp>
    </p:spTree>
    <p:extLst>
      <p:ext uri="{BB962C8B-B14F-4D97-AF65-F5344CB8AC3E}">
        <p14:creationId xmlns:p14="http://schemas.microsoft.com/office/powerpoint/2010/main" val="3504595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10d2d9bd7_0_0:notes"/>
          <p:cNvSpPr txBox="1">
            <a:spLocks noGrp="1"/>
          </p:cNvSpPr>
          <p:nvPr>
            <p:ph type="body" idx="1"/>
          </p:nvPr>
        </p:nvSpPr>
        <p:spPr>
          <a:xfrm>
            <a:off x="984583" y="3157832"/>
            <a:ext cx="7881300" cy="29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6" name="Google Shape;706;gf10d2d9b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498475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51D51452-5679-0342-FD55-B55A58BF4EB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</p:txBody>
      </p:sp>
    </p:spTree>
    <p:extLst>
      <p:ext uri="{BB962C8B-B14F-4D97-AF65-F5344CB8AC3E}">
        <p14:creationId xmlns:p14="http://schemas.microsoft.com/office/powerpoint/2010/main" val="1793071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f10d2d9bd7_0_0:notes"/>
          <p:cNvSpPr txBox="1">
            <a:spLocks noGrp="1"/>
          </p:cNvSpPr>
          <p:nvPr>
            <p:ph type="body" idx="1"/>
          </p:nvPr>
        </p:nvSpPr>
        <p:spPr>
          <a:xfrm>
            <a:off x="984583" y="3157832"/>
            <a:ext cx="7881300" cy="29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6" name="Google Shape;706;gf10d2d9b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09863" y="498475"/>
            <a:ext cx="4433887" cy="2493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5FC2413F-481E-0A52-30A1-E65C3F5F97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</p:txBody>
      </p:sp>
    </p:spTree>
    <p:extLst>
      <p:ext uri="{BB962C8B-B14F-4D97-AF65-F5344CB8AC3E}">
        <p14:creationId xmlns:p14="http://schemas.microsoft.com/office/powerpoint/2010/main" val="364222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C09C6-B9CB-42E2-9452-3DF0CA659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ED9AC8-11DA-4B66-9503-F5FBCFDEF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060A90-744F-4E57-AD81-6D657244A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169D-01B6-49EE-B378-6D1EE092ED7F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A68B9D-2797-4E3D-BFBB-DFB13394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FCDAB2-302A-44B4-9033-BC60A0F3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17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3D6343-F2CD-4239-944B-91E5D020A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5288C63-D94C-4029-A943-3A982E1C9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FA6AFF-81F0-4B75-8E14-5BD30D72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6445-0B62-4BAF-87E3-B828F2E49AA8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17E27A-3417-415D-92CE-DC0DD00F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432473-C801-414D-BA6E-6A2E1B95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96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90EC73-744D-479F-AF7B-F33BFE50B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50DA2D-FFC9-43E5-BBD4-4BD10D6AB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98CF02-A54B-4A78-BE7E-CECC897B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0161-1F7E-484E-BDBD-DF464BA1C8ED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698534-71AC-4CA5-8CF7-495D6603A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5DEE01-C3FD-4EFC-86D1-965307E9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1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B8F9D-3231-43E1-A000-75E9D712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1E96A6-258A-43D9-AA78-71446E0AA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0B6961-2B32-4EB5-94CD-36D7219A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A09A-BD3E-4114-BAEF-F4A608B10A38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0234F8-DF40-444D-B26E-EF7DAA45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E85295-0E4D-42BA-ADB0-849E1BDB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96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4EBF6-4991-4E27-B99C-0FB8E98B2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50D112-C4F4-40F2-B35C-9E21CD88A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EB76B1-A97E-4330-97AC-22F71867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7C2F-C3E0-49CA-B990-E41ABD51E961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7085FC-7EAC-4705-8ED3-09E405D0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EF25AB-5FD6-4903-B981-E69235A4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29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EB1EE-B9E1-4F35-A285-A3B978A9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AB7380-96EE-45ED-8E7A-B19B07A8C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D28E06-6C0F-46E1-8A41-2C9758F58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95B737-9C19-494D-9A55-BDE1A62B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E4F2-4DEF-4395-B3DF-A260F73AE126}" type="datetime1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3063BF-3183-4A60-9DA2-0EE25984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DE7CDC-5EEF-4102-A40A-54B08536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14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2D096-D408-46AC-BC79-D0AF2F30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C0A214-A19C-4884-BBB3-02E1B061D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6D17D1-8A36-436C-B138-8F186123C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D48277-2C0D-4036-B05F-16D38ADDB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C3256B2-8B6C-490C-BBD3-AE742614B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834E707-EBFC-4BDE-8DE4-60390865E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A764-5692-4B17-9B35-4A77329DA025}" type="datetime1">
              <a:rPr lang="pt-BR" smtClean="0"/>
              <a:t>16/11/2023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ED93028-52D1-40F5-892A-4E2150247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9FA6C45-4F3C-450A-9560-CD964C52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42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313E6-A3F4-41F4-8ADA-944B3D9C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E8AFB63-9364-4CE6-A90B-01D110DDD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C0C3-E6C9-4D11-BC9A-F9D1ACC051DA}" type="datetime1">
              <a:rPr lang="pt-BR" smtClean="0"/>
              <a:t>16/11/2023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B53B32-8B3B-482F-8D1C-C6304A991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680FB1-EA89-4C92-BC2A-99AC9792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53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6C48866-3086-4600-B94D-EC42D760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63F-DC71-4D10-BA43-452CEB6A4982}" type="datetime1">
              <a:rPr lang="pt-BR" smtClean="0"/>
              <a:t>16/11/2023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F4DBD8A-1EA4-44CF-B56E-F49E9E802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1F7C22E-BD53-49BA-A67C-217FC427A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04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905EC-0F64-45DB-8C3C-5AA69DD0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3BC2F-9F38-45C3-8906-F8535737D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417313-FFF6-4D78-8CCC-0A2F939EA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3A0454-2F8D-4037-A7D3-EC6307B6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FC59-C96D-45CD-BAAA-82195F3D3A5B}" type="datetime1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900708-B62D-48F2-A7EE-980DDD778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BA2CF0-A154-422F-88C8-7D82E460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40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B9E46-5E7A-4227-B901-86088C8FC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C5EC59-B715-4283-A636-443E25A9D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7F62985-DDB7-41D2-9757-16D52B2F8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C1B53E-3608-4FF3-BFA6-BCABFD26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2A10-51FA-48C0-A177-33C79AA596FF}" type="datetime1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2061FEE-2B9A-41BD-AEEB-845CEEB8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0FD720-C724-4924-8C00-D1435B31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3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3B310E4-F2B5-4816-8B24-655A0197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C225B6-0DA8-4289-8D9E-BDB03497C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BB9A8F-A8FA-47C1-A2A0-B2EE85C13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F22A-7D8F-4246-AD3B-B814FB75D434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867654-36C7-4560-874F-BD71C2B6D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NPE - Núcleo Pedagógico 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B14BBF-0E11-4446-9CC7-BB33D8819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AA7AE-68D7-4BF2-B8D3-09D31428A8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51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f10d2d9bd7_0_0"/>
          <p:cNvSpPr txBox="1"/>
          <p:nvPr/>
        </p:nvSpPr>
        <p:spPr>
          <a:xfrm>
            <a:off x="118833" y="2588271"/>
            <a:ext cx="11954334" cy="3428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123067" tIns="123067" rIns="123067" bIns="123067" anchor="ctr" anchorCtr="0">
            <a:noAutofit/>
          </a:bodyPr>
          <a:lstStyle/>
          <a:p>
            <a:pPr rtl="0"/>
            <a:r>
              <a:rPr lang="pt-BR" sz="2000" dirty="0">
                <a:solidFill>
                  <a:schemeClr val="bg1"/>
                </a:solidFill>
              </a:rPr>
              <a:t>E. E. </a:t>
            </a:r>
          </a:p>
          <a:p>
            <a:pPr rtl="0"/>
            <a:r>
              <a:rPr lang="pt-BR" sz="2000" dirty="0">
                <a:solidFill>
                  <a:schemeClr val="bg1"/>
                </a:solidFill>
              </a:rPr>
              <a:t>Diretor:</a:t>
            </a:r>
          </a:p>
          <a:p>
            <a:pPr rtl="0"/>
            <a:r>
              <a:rPr lang="pt-BR" sz="2000" dirty="0">
                <a:solidFill>
                  <a:schemeClr val="bg1"/>
                </a:solidFill>
              </a:rPr>
              <a:t>COE:</a:t>
            </a:r>
          </a:p>
          <a:p>
            <a:pPr rtl="0"/>
            <a:r>
              <a:rPr lang="pt-BR" sz="2000" dirty="0">
                <a:solidFill>
                  <a:schemeClr val="bg1"/>
                </a:solidFill>
              </a:rPr>
              <a:t>CGP:</a:t>
            </a:r>
          </a:p>
          <a:p>
            <a:pPr rtl="0"/>
            <a:r>
              <a:rPr lang="pt-BR" sz="2000" dirty="0">
                <a:solidFill>
                  <a:schemeClr val="bg1"/>
                </a:solidFill>
              </a:rPr>
              <a:t>Responsável pela Boa Prática:</a:t>
            </a:r>
          </a:p>
          <a:p>
            <a:pPr rtl="0"/>
            <a:r>
              <a:rPr lang="pt-BR" sz="2000" dirty="0">
                <a:solidFill>
                  <a:schemeClr val="bg1"/>
                </a:solidFill>
              </a:rPr>
              <a:t>Disciplina:</a:t>
            </a:r>
          </a:p>
          <a:p>
            <a:pPr rtl="0"/>
            <a:r>
              <a:rPr lang="pt-BR" sz="2000" dirty="0">
                <a:solidFill>
                  <a:schemeClr val="bg1"/>
                </a:solidFill>
              </a:rPr>
              <a:t>Turma: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C0A3F20-32A1-4566-B26B-9B07C15CA1B9}"/>
              </a:ext>
            </a:extLst>
          </p:cNvPr>
          <p:cNvSpPr txBox="1"/>
          <p:nvPr/>
        </p:nvSpPr>
        <p:spPr>
          <a:xfrm>
            <a:off x="1421399" y="1533300"/>
            <a:ext cx="9719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/>
              <a:t>Boas Práticas Pedagógicas- 2023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C1F472-9485-4BFD-BDF0-AEE6CA167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93163"/>
              </p:ext>
            </p:extLst>
          </p:nvPr>
        </p:nvGraphicFramePr>
        <p:xfrm>
          <a:off x="0" y="-1"/>
          <a:ext cx="5804314" cy="9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31">
                  <a:extLst>
                    <a:ext uri="{9D8B030D-6E8A-4147-A177-3AD203B41FA5}">
                      <a16:colId xmlns:a16="http://schemas.microsoft.com/office/drawing/2014/main" val="3484066148"/>
                    </a:ext>
                  </a:extLst>
                </a:gridCol>
                <a:gridCol w="4400383">
                  <a:extLst>
                    <a:ext uri="{9D8B030D-6E8A-4147-A177-3AD203B41FA5}">
                      <a16:colId xmlns:a16="http://schemas.microsoft.com/office/drawing/2014/main" val="3532648204"/>
                    </a:ext>
                  </a:extLst>
                </a:gridCol>
              </a:tblGrid>
              <a:tr h="996655">
                <a:tc>
                  <a:txBody>
                    <a:bodyPr/>
                    <a:lstStyle/>
                    <a:p>
                      <a:pPr algn="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4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GOVERNO DO ESTADO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SECRETARIA DE ESTADO DA EDUCAÇÃO</a:t>
                      </a: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DIRETORIA DE ENSINO REGIÃO NORTE 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681"/>
                  </a:ext>
                </a:extLst>
              </a:tr>
            </a:tbl>
          </a:graphicData>
        </a:graphic>
      </p:graphicFrame>
      <p:pic>
        <p:nvPicPr>
          <p:cNvPr id="21" name="Imagem 20" descr="LOGO DIRETORIA">
            <a:extLst>
              <a:ext uri="{FF2B5EF4-FFF2-40B4-BE49-F238E27FC236}">
                <a16:creationId xmlns:a16="http://schemas.microsoft.com/office/drawing/2014/main" id="{31346CFA-CF92-4851-AA66-A34E97B9D12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3679" y="152962"/>
            <a:ext cx="1393510" cy="6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5CD46A-63C6-91B2-B055-F93E69D3A8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69661" b="9850"/>
          <a:stretch/>
        </p:blipFill>
        <p:spPr bwMode="auto">
          <a:xfrm>
            <a:off x="0" y="4531"/>
            <a:ext cx="1638300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EDF2D-8D7D-3945-4228-610E2D5D887C}"/>
              </a:ext>
            </a:extLst>
          </p:cNvPr>
          <p:cNvSpPr/>
          <p:nvPr/>
        </p:nvSpPr>
        <p:spPr>
          <a:xfrm>
            <a:off x="32423" y="69775"/>
            <a:ext cx="5817961" cy="104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4C9187-4334-5E3E-BD87-2458809CF9B0}"/>
              </a:ext>
            </a:extLst>
          </p:cNvPr>
          <p:cNvSpPr txBox="1"/>
          <p:nvPr/>
        </p:nvSpPr>
        <p:spPr>
          <a:xfrm>
            <a:off x="237666" y="4745453"/>
            <a:ext cx="42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5505648-F922-65FA-1C61-3FD34E00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f10d2d9bd7_0_0"/>
          <p:cNvSpPr txBox="1"/>
          <p:nvPr/>
        </p:nvSpPr>
        <p:spPr>
          <a:xfrm>
            <a:off x="32423" y="1204687"/>
            <a:ext cx="1302566" cy="5584421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123067" tIns="123067" rIns="123067" bIns="123067" anchor="ctr" anchorCtr="0">
            <a:noAutofit/>
          </a:bodyPr>
          <a:lstStyle/>
          <a:p>
            <a:pPr algn="ctr" rtl="0"/>
            <a:endParaRPr lang="pt-BR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C1F472-9485-4BFD-BDF0-AEE6CA167D36}"/>
              </a:ext>
            </a:extLst>
          </p:cNvPr>
          <p:cNvGraphicFramePr>
            <a:graphicFrameLocks noGrp="1"/>
          </p:cNvGraphicFramePr>
          <p:nvPr/>
        </p:nvGraphicFramePr>
        <p:xfrm>
          <a:off x="0" y="-1"/>
          <a:ext cx="5804314" cy="9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31">
                  <a:extLst>
                    <a:ext uri="{9D8B030D-6E8A-4147-A177-3AD203B41FA5}">
                      <a16:colId xmlns:a16="http://schemas.microsoft.com/office/drawing/2014/main" val="3484066148"/>
                    </a:ext>
                  </a:extLst>
                </a:gridCol>
                <a:gridCol w="4400383">
                  <a:extLst>
                    <a:ext uri="{9D8B030D-6E8A-4147-A177-3AD203B41FA5}">
                      <a16:colId xmlns:a16="http://schemas.microsoft.com/office/drawing/2014/main" val="3532648204"/>
                    </a:ext>
                  </a:extLst>
                </a:gridCol>
              </a:tblGrid>
              <a:tr h="996655">
                <a:tc>
                  <a:txBody>
                    <a:bodyPr/>
                    <a:lstStyle/>
                    <a:p>
                      <a:pPr algn="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4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GOVERNO DO ESTADO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SECRETARIA DE ESTADO DA EDUCAÇÃO</a:t>
                      </a: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DIRETORIA DE ENSINO REGIÃO NORTE 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681"/>
                  </a:ext>
                </a:extLst>
              </a:tr>
            </a:tbl>
          </a:graphicData>
        </a:graphic>
      </p:graphicFrame>
      <p:pic>
        <p:nvPicPr>
          <p:cNvPr id="21" name="Imagem 20" descr="LOGO DIRETORIA">
            <a:extLst>
              <a:ext uri="{FF2B5EF4-FFF2-40B4-BE49-F238E27FC236}">
                <a16:creationId xmlns:a16="http://schemas.microsoft.com/office/drawing/2014/main" id="{31346CFA-CF92-4851-AA66-A34E97B9D12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3679" y="152962"/>
            <a:ext cx="1393510" cy="6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5CD46A-63C6-91B2-B055-F93E69D3A8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69661" b="9850"/>
          <a:stretch/>
        </p:blipFill>
        <p:spPr bwMode="auto">
          <a:xfrm>
            <a:off x="0" y="4531"/>
            <a:ext cx="1638300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EDF2D-8D7D-3945-4228-610E2D5D887C}"/>
              </a:ext>
            </a:extLst>
          </p:cNvPr>
          <p:cNvSpPr/>
          <p:nvPr/>
        </p:nvSpPr>
        <p:spPr>
          <a:xfrm>
            <a:off x="32423" y="69775"/>
            <a:ext cx="5817961" cy="104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4C9187-4334-5E3E-BD87-2458809CF9B0}"/>
              </a:ext>
            </a:extLst>
          </p:cNvPr>
          <p:cNvSpPr txBox="1"/>
          <p:nvPr/>
        </p:nvSpPr>
        <p:spPr>
          <a:xfrm>
            <a:off x="237666" y="4745453"/>
            <a:ext cx="42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E7412E-5FA6-CEAC-80A6-388742230F55}"/>
              </a:ext>
            </a:extLst>
          </p:cNvPr>
          <p:cNvSpPr txBox="1"/>
          <p:nvPr/>
        </p:nvSpPr>
        <p:spPr>
          <a:xfrm>
            <a:off x="2183906" y="2001841"/>
            <a:ext cx="8371643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dirty="0"/>
              <a:t>Relate seus apontamentos finais referente a boa prática que apresentou. Se atentem sempre ao tempo de apresentação para não ultrapassar, neste caso, esta fala deve ser breve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DE712D9-06CE-5E78-FCE8-E21688829024}"/>
              </a:ext>
            </a:extLst>
          </p:cNvPr>
          <p:cNvSpPr txBox="1"/>
          <p:nvPr/>
        </p:nvSpPr>
        <p:spPr>
          <a:xfrm>
            <a:off x="220398" y="1203678"/>
            <a:ext cx="3373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N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Ç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Õ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E6F7F5C-1F02-CFC2-F00C-7B838942DBC3}"/>
              </a:ext>
            </a:extLst>
          </p:cNvPr>
          <p:cNvSpPr txBox="1"/>
          <p:nvPr/>
        </p:nvSpPr>
        <p:spPr>
          <a:xfrm>
            <a:off x="745470" y="2388617"/>
            <a:ext cx="4734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F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N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S</a:t>
            </a:r>
          </a:p>
          <a:p>
            <a:endParaRPr lang="pt-BR" dirty="0"/>
          </a:p>
        </p:txBody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1547B29-8B4A-3EFD-92B9-3D0A41F3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7937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f10d2d9bd7_0_0"/>
          <p:cNvSpPr txBox="1"/>
          <p:nvPr/>
        </p:nvSpPr>
        <p:spPr>
          <a:xfrm>
            <a:off x="32423" y="1352823"/>
            <a:ext cx="1302566" cy="5435402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123067" tIns="123067" rIns="123067" bIns="123067" anchor="ctr" anchorCtr="0">
            <a:noAutofit/>
          </a:bodyPr>
          <a:lstStyle/>
          <a:p>
            <a:pPr algn="ctr" rtl="0"/>
            <a:endParaRPr lang="pt-BR" sz="2400" b="1" dirty="0">
              <a:solidFill>
                <a:schemeClr val="bg1"/>
              </a:solidFill>
            </a:endParaRPr>
          </a:p>
          <a:p>
            <a:pPr algn="ctr" rtl="0"/>
            <a:endParaRPr lang="pt-BR" sz="2400" b="1" dirty="0">
              <a:solidFill>
                <a:schemeClr val="bg1"/>
              </a:solidFill>
            </a:endParaRP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A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G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R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A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D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E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C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I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M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E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N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T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O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S</a:t>
            </a:r>
          </a:p>
          <a:p>
            <a:pPr algn="ctr" rtl="0"/>
            <a:endParaRPr lang="pt-BR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C1F472-9485-4BFD-BDF0-AEE6CA167D36}"/>
              </a:ext>
            </a:extLst>
          </p:cNvPr>
          <p:cNvGraphicFramePr>
            <a:graphicFrameLocks noGrp="1"/>
          </p:cNvGraphicFramePr>
          <p:nvPr/>
        </p:nvGraphicFramePr>
        <p:xfrm>
          <a:off x="0" y="-1"/>
          <a:ext cx="5804314" cy="9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31">
                  <a:extLst>
                    <a:ext uri="{9D8B030D-6E8A-4147-A177-3AD203B41FA5}">
                      <a16:colId xmlns:a16="http://schemas.microsoft.com/office/drawing/2014/main" val="3484066148"/>
                    </a:ext>
                  </a:extLst>
                </a:gridCol>
                <a:gridCol w="4400383">
                  <a:extLst>
                    <a:ext uri="{9D8B030D-6E8A-4147-A177-3AD203B41FA5}">
                      <a16:colId xmlns:a16="http://schemas.microsoft.com/office/drawing/2014/main" val="3532648204"/>
                    </a:ext>
                  </a:extLst>
                </a:gridCol>
              </a:tblGrid>
              <a:tr h="996655">
                <a:tc>
                  <a:txBody>
                    <a:bodyPr/>
                    <a:lstStyle/>
                    <a:p>
                      <a:pPr algn="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4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GOVERNO DO ESTADO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SECRETARIA DE ESTADO DA EDUCAÇÃO</a:t>
                      </a: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DIRETORIA DE ENSINO REGIÃO NORTE 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681"/>
                  </a:ext>
                </a:extLst>
              </a:tr>
            </a:tbl>
          </a:graphicData>
        </a:graphic>
      </p:graphicFrame>
      <p:pic>
        <p:nvPicPr>
          <p:cNvPr id="21" name="Imagem 20" descr="LOGO DIRETORIA">
            <a:extLst>
              <a:ext uri="{FF2B5EF4-FFF2-40B4-BE49-F238E27FC236}">
                <a16:creationId xmlns:a16="http://schemas.microsoft.com/office/drawing/2014/main" id="{31346CFA-CF92-4851-AA66-A34E97B9D12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3679" y="152962"/>
            <a:ext cx="1393510" cy="6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5CD46A-63C6-91B2-B055-F93E69D3A8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69661" b="9850"/>
          <a:stretch/>
        </p:blipFill>
        <p:spPr bwMode="auto">
          <a:xfrm>
            <a:off x="0" y="4531"/>
            <a:ext cx="1638300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EDF2D-8D7D-3945-4228-610E2D5D887C}"/>
              </a:ext>
            </a:extLst>
          </p:cNvPr>
          <p:cNvSpPr/>
          <p:nvPr/>
        </p:nvSpPr>
        <p:spPr>
          <a:xfrm>
            <a:off x="32423" y="69775"/>
            <a:ext cx="5817961" cy="104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4C9187-4334-5E3E-BD87-2458809CF9B0}"/>
              </a:ext>
            </a:extLst>
          </p:cNvPr>
          <p:cNvSpPr txBox="1"/>
          <p:nvPr/>
        </p:nvSpPr>
        <p:spPr>
          <a:xfrm>
            <a:off x="237666" y="4745453"/>
            <a:ext cx="42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E7412E-5FA6-CEAC-80A6-388742230F55}"/>
              </a:ext>
            </a:extLst>
          </p:cNvPr>
          <p:cNvSpPr txBox="1"/>
          <p:nvPr/>
        </p:nvSpPr>
        <p:spPr>
          <a:xfrm>
            <a:off x="2183906" y="2001841"/>
            <a:ext cx="837164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dirty="0"/>
              <a:t>Os agradecimentos são livres.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857C990E-2429-B14B-949A-13D85BFAB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97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f10d2d9bd7_0_0"/>
          <p:cNvSpPr txBox="1"/>
          <p:nvPr/>
        </p:nvSpPr>
        <p:spPr>
          <a:xfrm>
            <a:off x="32422" y="1116002"/>
            <a:ext cx="1659789" cy="5741998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123067" tIns="123067" rIns="123067" bIns="123067" anchor="ctr" anchorCtr="0">
            <a:noAutofit/>
          </a:bodyPr>
          <a:lstStyle/>
          <a:p>
            <a:pPr rtl="0"/>
            <a:endParaRPr lang="pt-BR" sz="2000" dirty="0">
              <a:solidFill>
                <a:schemeClr val="bg1"/>
              </a:solidFill>
            </a:endParaRPr>
          </a:p>
          <a:p>
            <a:pPr rtl="0"/>
            <a:endParaRPr lang="pt-BR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C1F472-9485-4BFD-BDF0-AEE6CA167D36}"/>
              </a:ext>
            </a:extLst>
          </p:cNvPr>
          <p:cNvGraphicFramePr>
            <a:graphicFrameLocks noGrp="1"/>
          </p:cNvGraphicFramePr>
          <p:nvPr/>
        </p:nvGraphicFramePr>
        <p:xfrm>
          <a:off x="0" y="-1"/>
          <a:ext cx="5804314" cy="9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31">
                  <a:extLst>
                    <a:ext uri="{9D8B030D-6E8A-4147-A177-3AD203B41FA5}">
                      <a16:colId xmlns:a16="http://schemas.microsoft.com/office/drawing/2014/main" val="3484066148"/>
                    </a:ext>
                  </a:extLst>
                </a:gridCol>
                <a:gridCol w="4400383">
                  <a:extLst>
                    <a:ext uri="{9D8B030D-6E8A-4147-A177-3AD203B41FA5}">
                      <a16:colId xmlns:a16="http://schemas.microsoft.com/office/drawing/2014/main" val="3532648204"/>
                    </a:ext>
                  </a:extLst>
                </a:gridCol>
              </a:tblGrid>
              <a:tr h="996655">
                <a:tc>
                  <a:txBody>
                    <a:bodyPr/>
                    <a:lstStyle/>
                    <a:p>
                      <a:pPr algn="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4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GOVERNO DO ESTADO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SECRETARIA DE ESTADO DA EDUCAÇÃO</a:t>
                      </a: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DIRETORIA DE ENSINO REGIÃO NORTE 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681"/>
                  </a:ext>
                </a:extLst>
              </a:tr>
            </a:tbl>
          </a:graphicData>
        </a:graphic>
      </p:graphicFrame>
      <p:pic>
        <p:nvPicPr>
          <p:cNvPr id="21" name="Imagem 20" descr="LOGO DIRETORIA">
            <a:extLst>
              <a:ext uri="{FF2B5EF4-FFF2-40B4-BE49-F238E27FC236}">
                <a16:creationId xmlns:a16="http://schemas.microsoft.com/office/drawing/2014/main" id="{31346CFA-CF92-4851-AA66-A34E97B9D12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3679" y="152962"/>
            <a:ext cx="1393510" cy="6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5CD46A-63C6-91B2-B055-F93E69D3A8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69661" b="9850"/>
          <a:stretch/>
        </p:blipFill>
        <p:spPr bwMode="auto">
          <a:xfrm>
            <a:off x="0" y="4531"/>
            <a:ext cx="1638300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EDF2D-8D7D-3945-4228-610E2D5D887C}"/>
              </a:ext>
            </a:extLst>
          </p:cNvPr>
          <p:cNvSpPr/>
          <p:nvPr/>
        </p:nvSpPr>
        <p:spPr>
          <a:xfrm>
            <a:off x="32423" y="69775"/>
            <a:ext cx="5817961" cy="104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4C9187-4334-5E3E-BD87-2458809CF9B0}"/>
              </a:ext>
            </a:extLst>
          </p:cNvPr>
          <p:cNvSpPr txBox="1"/>
          <p:nvPr/>
        </p:nvSpPr>
        <p:spPr>
          <a:xfrm>
            <a:off x="237666" y="4745453"/>
            <a:ext cx="42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3B60794-00C4-BDE6-6235-9CE69725F2BB}"/>
              </a:ext>
            </a:extLst>
          </p:cNvPr>
          <p:cNvSpPr txBox="1"/>
          <p:nvPr/>
        </p:nvSpPr>
        <p:spPr>
          <a:xfrm>
            <a:off x="1012054" y="3743811"/>
            <a:ext cx="4882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E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S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C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O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L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A</a:t>
            </a:r>
          </a:p>
          <a:p>
            <a:pPr algn="ctr" rtl="0"/>
            <a:endParaRPr lang="pt-BR" sz="32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921470D-C6BE-B015-313C-D46E1F26E529}"/>
              </a:ext>
            </a:extLst>
          </p:cNvPr>
          <p:cNvSpPr txBox="1"/>
          <p:nvPr/>
        </p:nvSpPr>
        <p:spPr>
          <a:xfrm>
            <a:off x="182856" y="1033100"/>
            <a:ext cx="2594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N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Ç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Ã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4B72C79-3622-45EB-C715-ED6ECF07C53C}"/>
              </a:ext>
            </a:extLst>
          </p:cNvPr>
          <p:cNvSpPr txBox="1"/>
          <p:nvPr/>
        </p:nvSpPr>
        <p:spPr>
          <a:xfrm>
            <a:off x="1012054" y="1864311"/>
            <a:ext cx="48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90CE6BF-A263-10BB-7013-6B54E1573D3C}"/>
              </a:ext>
            </a:extLst>
          </p:cNvPr>
          <p:cNvSpPr txBox="1"/>
          <p:nvPr/>
        </p:nvSpPr>
        <p:spPr>
          <a:xfrm>
            <a:off x="2858610" y="1553592"/>
            <a:ext cx="8321336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Neste slide deverá ser colocado as informações mais relevantes sobre a escola. Dados como:</a:t>
            </a:r>
          </a:p>
          <a:p>
            <a:r>
              <a:rPr lang="pt-BR" dirty="0"/>
              <a:t>Tipo de instituição, números de alunos, segmentos que atuam, números de salas, localização, e, tudo aquilo que acharem relevante.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8426C622-7D37-94C7-20AD-84E309A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NPE - Núcleo Pedagógico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095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f10d2d9bd7_0_0"/>
          <p:cNvSpPr txBox="1"/>
          <p:nvPr/>
        </p:nvSpPr>
        <p:spPr>
          <a:xfrm>
            <a:off x="118833" y="1322773"/>
            <a:ext cx="1302566" cy="5326602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123067" tIns="123067" rIns="123067" bIns="123067" anchor="ctr" anchorCtr="0">
            <a:noAutofit/>
          </a:bodyPr>
          <a:lstStyle/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I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N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T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R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O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D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U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Ç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Ã</a:t>
            </a:r>
          </a:p>
          <a:p>
            <a:pPr algn="ctr" rtl="0"/>
            <a:r>
              <a:rPr lang="pt-BR" sz="3200" b="1" dirty="0">
                <a:solidFill>
                  <a:schemeClr val="bg1"/>
                </a:solidFill>
              </a:rPr>
              <a:t>O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C1F472-9485-4BFD-BDF0-AEE6CA167D36}"/>
              </a:ext>
            </a:extLst>
          </p:cNvPr>
          <p:cNvGraphicFramePr>
            <a:graphicFrameLocks noGrp="1"/>
          </p:cNvGraphicFramePr>
          <p:nvPr/>
        </p:nvGraphicFramePr>
        <p:xfrm>
          <a:off x="0" y="-1"/>
          <a:ext cx="5804314" cy="9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31">
                  <a:extLst>
                    <a:ext uri="{9D8B030D-6E8A-4147-A177-3AD203B41FA5}">
                      <a16:colId xmlns:a16="http://schemas.microsoft.com/office/drawing/2014/main" val="3484066148"/>
                    </a:ext>
                  </a:extLst>
                </a:gridCol>
                <a:gridCol w="4400383">
                  <a:extLst>
                    <a:ext uri="{9D8B030D-6E8A-4147-A177-3AD203B41FA5}">
                      <a16:colId xmlns:a16="http://schemas.microsoft.com/office/drawing/2014/main" val="3532648204"/>
                    </a:ext>
                  </a:extLst>
                </a:gridCol>
              </a:tblGrid>
              <a:tr h="996655">
                <a:tc>
                  <a:txBody>
                    <a:bodyPr/>
                    <a:lstStyle/>
                    <a:p>
                      <a:pPr algn="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4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GOVERNO DO ESTADO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SECRETARIA DE ESTADO DA EDUCAÇÃO</a:t>
                      </a: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DIRETORIA DE ENSINO REGIÃO NORTE 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681"/>
                  </a:ext>
                </a:extLst>
              </a:tr>
            </a:tbl>
          </a:graphicData>
        </a:graphic>
      </p:graphicFrame>
      <p:pic>
        <p:nvPicPr>
          <p:cNvPr id="21" name="Imagem 20" descr="LOGO DIRETORIA">
            <a:extLst>
              <a:ext uri="{FF2B5EF4-FFF2-40B4-BE49-F238E27FC236}">
                <a16:creationId xmlns:a16="http://schemas.microsoft.com/office/drawing/2014/main" id="{31346CFA-CF92-4851-AA66-A34E97B9D12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3679" y="152962"/>
            <a:ext cx="1393510" cy="6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5CD46A-63C6-91B2-B055-F93E69D3A8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69661" b="9850"/>
          <a:stretch/>
        </p:blipFill>
        <p:spPr bwMode="auto">
          <a:xfrm>
            <a:off x="0" y="4531"/>
            <a:ext cx="1638300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EDF2D-8D7D-3945-4228-610E2D5D887C}"/>
              </a:ext>
            </a:extLst>
          </p:cNvPr>
          <p:cNvSpPr/>
          <p:nvPr/>
        </p:nvSpPr>
        <p:spPr>
          <a:xfrm>
            <a:off x="32423" y="69775"/>
            <a:ext cx="5817961" cy="104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4C9187-4334-5E3E-BD87-2458809CF9B0}"/>
              </a:ext>
            </a:extLst>
          </p:cNvPr>
          <p:cNvSpPr txBox="1"/>
          <p:nvPr/>
        </p:nvSpPr>
        <p:spPr>
          <a:xfrm>
            <a:off x="237666" y="4745453"/>
            <a:ext cx="42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DC5EBDA-1BC7-E70C-4296-634A87D1BCD1}"/>
              </a:ext>
            </a:extLst>
          </p:cNvPr>
          <p:cNvSpPr txBox="1"/>
          <p:nvPr/>
        </p:nvSpPr>
        <p:spPr>
          <a:xfrm>
            <a:off x="1908415" y="1240729"/>
            <a:ext cx="90774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/>
              <a:t>Quais os critérios para a definição de uma boa prática?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4E9D720-32E6-44D4-F250-9C3DBEB53A7D}"/>
              </a:ext>
            </a:extLst>
          </p:cNvPr>
          <p:cNvSpPr txBox="1"/>
          <p:nvPr/>
        </p:nvSpPr>
        <p:spPr>
          <a:xfrm>
            <a:off x="1922016" y="1912563"/>
            <a:ext cx="91573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Metas e objetivos que dialoguem com as necessidades da escola levantadas no Plano de Ação.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Articulação com a aprendizagem dos estudantes.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Domínio do Objeto de Conhecimento (Currículo).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Intencionalidade.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Apresentação de resultados.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EFE73AA-69F6-A951-DCF7-F93B9A5B8C23}"/>
              </a:ext>
            </a:extLst>
          </p:cNvPr>
          <p:cNvSpPr txBox="1"/>
          <p:nvPr/>
        </p:nvSpPr>
        <p:spPr>
          <a:xfrm>
            <a:off x="2290439" y="3942467"/>
            <a:ext cx="9157316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Neste slide estabeleça por que a ação apresentada é considerada uma boa prática, dentro dos critérios acima.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2390FC22-F3FF-19C7-14C3-F18B5B990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553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f10d2d9bd7_0_0"/>
          <p:cNvSpPr txBox="1"/>
          <p:nvPr/>
        </p:nvSpPr>
        <p:spPr>
          <a:xfrm>
            <a:off x="118833" y="1322773"/>
            <a:ext cx="1302566" cy="5326602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123067" tIns="123067" rIns="123067" bIns="123067" anchor="ctr" anchorCtr="0">
            <a:noAutofit/>
          </a:bodyPr>
          <a:lstStyle/>
          <a:p>
            <a:pPr algn="ctr" rtl="0"/>
            <a:r>
              <a:rPr lang="pt-BR" sz="4400" b="1" dirty="0">
                <a:solidFill>
                  <a:schemeClr val="bg1"/>
                </a:solidFill>
              </a:rPr>
              <a:t>R</a:t>
            </a:r>
          </a:p>
          <a:p>
            <a:pPr algn="ctr" rtl="0"/>
            <a:r>
              <a:rPr lang="pt-BR" sz="4400" b="1" dirty="0">
                <a:solidFill>
                  <a:schemeClr val="bg1"/>
                </a:solidFill>
              </a:rPr>
              <a:t>E</a:t>
            </a:r>
          </a:p>
          <a:p>
            <a:pPr algn="ctr" rtl="0"/>
            <a:r>
              <a:rPr lang="pt-BR" sz="4400" b="1" dirty="0">
                <a:solidFill>
                  <a:schemeClr val="bg1"/>
                </a:solidFill>
              </a:rPr>
              <a:t>S</a:t>
            </a:r>
          </a:p>
          <a:p>
            <a:pPr algn="ctr" rtl="0"/>
            <a:r>
              <a:rPr lang="pt-BR" sz="4400" b="1" dirty="0">
                <a:solidFill>
                  <a:schemeClr val="bg1"/>
                </a:solidFill>
              </a:rPr>
              <a:t>U</a:t>
            </a:r>
          </a:p>
          <a:p>
            <a:pPr algn="ctr" rtl="0"/>
            <a:r>
              <a:rPr lang="pt-BR" sz="4400" b="1" dirty="0">
                <a:solidFill>
                  <a:schemeClr val="bg1"/>
                </a:solidFill>
              </a:rPr>
              <a:t>M</a:t>
            </a:r>
          </a:p>
          <a:p>
            <a:pPr algn="ctr" rtl="0"/>
            <a:r>
              <a:rPr lang="pt-BR" sz="4400" b="1" dirty="0">
                <a:solidFill>
                  <a:schemeClr val="bg1"/>
                </a:solidFill>
              </a:rPr>
              <a:t>O</a:t>
            </a:r>
          </a:p>
          <a:p>
            <a:pPr algn="ctr" rtl="0"/>
            <a:endParaRPr lang="pt-BR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C1F472-9485-4BFD-BDF0-AEE6CA167D36}"/>
              </a:ext>
            </a:extLst>
          </p:cNvPr>
          <p:cNvGraphicFramePr>
            <a:graphicFrameLocks noGrp="1"/>
          </p:cNvGraphicFramePr>
          <p:nvPr/>
        </p:nvGraphicFramePr>
        <p:xfrm>
          <a:off x="0" y="-1"/>
          <a:ext cx="5804314" cy="9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31">
                  <a:extLst>
                    <a:ext uri="{9D8B030D-6E8A-4147-A177-3AD203B41FA5}">
                      <a16:colId xmlns:a16="http://schemas.microsoft.com/office/drawing/2014/main" val="3484066148"/>
                    </a:ext>
                  </a:extLst>
                </a:gridCol>
                <a:gridCol w="4400383">
                  <a:extLst>
                    <a:ext uri="{9D8B030D-6E8A-4147-A177-3AD203B41FA5}">
                      <a16:colId xmlns:a16="http://schemas.microsoft.com/office/drawing/2014/main" val="3532648204"/>
                    </a:ext>
                  </a:extLst>
                </a:gridCol>
              </a:tblGrid>
              <a:tr h="996655">
                <a:tc>
                  <a:txBody>
                    <a:bodyPr/>
                    <a:lstStyle/>
                    <a:p>
                      <a:pPr algn="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4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GOVERNO DO ESTADO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SECRETARIA DE ESTADO DA EDUCAÇÃO</a:t>
                      </a: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DIRETORIA DE ENSINO REGIÃO NORTE 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681"/>
                  </a:ext>
                </a:extLst>
              </a:tr>
            </a:tbl>
          </a:graphicData>
        </a:graphic>
      </p:graphicFrame>
      <p:pic>
        <p:nvPicPr>
          <p:cNvPr id="21" name="Imagem 20" descr="LOGO DIRETORIA">
            <a:extLst>
              <a:ext uri="{FF2B5EF4-FFF2-40B4-BE49-F238E27FC236}">
                <a16:creationId xmlns:a16="http://schemas.microsoft.com/office/drawing/2014/main" id="{31346CFA-CF92-4851-AA66-A34E97B9D12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3679" y="152962"/>
            <a:ext cx="1393510" cy="6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5CD46A-63C6-91B2-B055-F93E69D3A8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69661" b="9850"/>
          <a:stretch/>
        </p:blipFill>
        <p:spPr bwMode="auto">
          <a:xfrm>
            <a:off x="0" y="4531"/>
            <a:ext cx="1638300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EDF2D-8D7D-3945-4228-610E2D5D887C}"/>
              </a:ext>
            </a:extLst>
          </p:cNvPr>
          <p:cNvSpPr/>
          <p:nvPr/>
        </p:nvSpPr>
        <p:spPr>
          <a:xfrm>
            <a:off x="32423" y="69775"/>
            <a:ext cx="5817961" cy="104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4C9187-4334-5E3E-BD87-2458809CF9B0}"/>
              </a:ext>
            </a:extLst>
          </p:cNvPr>
          <p:cNvSpPr txBox="1"/>
          <p:nvPr/>
        </p:nvSpPr>
        <p:spPr>
          <a:xfrm>
            <a:off x="237666" y="4745453"/>
            <a:ext cx="42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8BFA619-83EB-35D7-93AE-18CB7C15BE8B}"/>
              </a:ext>
            </a:extLst>
          </p:cNvPr>
          <p:cNvSpPr txBox="1"/>
          <p:nvPr/>
        </p:nvSpPr>
        <p:spPr>
          <a:xfrm>
            <a:off x="4776151" y="6488668"/>
            <a:ext cx="3009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NPE- núcleo pedagógico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918E081-329F-5051-C039-812553A0C526}"/>
              </a:ext>
            </a:extLst>
          </p:cNvPr>
          <p:cNvSpPr txBox="1"/>
          <p:nvPr/>
        </p:nvSpPr>
        <p:spPr>
          <a:xfrm>
            <a:off x="2756516" y="2112547"/>
            <a:ext cx="8163018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rtl="0"/>
            <a:r>
              <a:rPr lang="pt-BR" dirty="0"/>
              <a:t>Neste slide realize um breve relato da ação, contendo:</a:t>
            </a:r>
          </a:p>
          <a:p>
            <a:pPr rtl="0"/>
            <a:r>
              <a:rPr lang="pt-BR" dirty="0"/>
              <a:t>1- Nome do responsável;</a:t>
            </a:r>
          </a:p>
          <a:p>
            <a:pPr rtl="0"/>
            <a:r>
              <a:rPr lang="pt-BR" dirty="0"/>
              <a:t>2- Turma em que realizou a ação (se for ação da gestão citar a função e atividade);</a:t>
            </a:r>
          </a:p>
          <a:p>
            <a:pPr rtl="0"/>
            <a:r>
              <a:rPr lang="pt-BR" dirty="0"/>
              <a:t>3- Título da ação;</a:t>
            </a:r>
          </a:p>
          <a:p>
            <a:pPr rtl="0"/>
            <a:r>
              <a:rPr lang="pt-BR" dirty="0"/>
              <a:t>4- Período de realização (Cronograma);</a:t>
            </a:r>
          </a:p>
          <a:p>
            <a:pPr rtl="0"/>
            <a:r>
              <a:rPr lang="pt-BR" dirty="0"/>
              <a:t>5- Em um parágrafo breve, relate a ação.</a:t>
            </a:r>
          </a:p>
          <a:p>
            <a:pPr rtl="0"/>
            <a:r>
              <a:rPr lang="pt-BR" dirty="0"/>
              <a:t>6- Caso tenha sido acompanhado, citar o nome da pessoa.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C6F20E57-C15A-051B-0CDF-DC1700AEF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335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f10d2d9bd7_0_0"/>
          <p:cNvSpPr txBox="1"/>
          <p:nvPr/>
        </p:nvSpPr>
        <p:spPr>
          <a:xfrm>
            <a:off x="0" y="1116003"/>
            <a:ext cx="1302566" cy="5741998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123067" tIns="123067" rIns="123067" bIns="123067" anchor="ctr" anchorCtr="0">
            <a:noAutofit/>
          </a:bodyPr>
          <a:lstStyle/>
          <a:p>
            <a:pPr algn="ctr" rtl="0"/>
            <a:r>
              <a:rPr lang="pt-BR" sz="4000" b="1" dirty="0">
                <a:solidFill>
                  <a:schemeClr val="bg1"/>
                </a:solidFill>
              </a:rPr>
              <a:t>O</a:t>
            </a:r>
          </a:p>
          <a:p>
            <a:pPr algn="ctr" rtl="0"/>
            <a:r>
              <a:rPr lang="pt-BR" sz="4000" b="1" dirty="0">
                <a:solidFill>
                  <a:schemeClr val="bg1"/>
                </a:solidFill>
              </a:rPr>
              <a:t>B</a:t>
            </a:r>
          </a:p>
          <a:p>
            <a:pPr algn="ctr" rtl="0"/>
            <a:r>
              <a:rPr lang="pt-BR" sz="4000" b="1" dirty="0">
                <a:solidFill>
                  <a:schemeClr val="bg1"/>
                </a:solidFill>
              </a:rPr>
              <a:t>J</a:t>
            </a:r>
          </a:p>
          <a:p>
            <a:pPr algn="ctr" rtl="0"/>
            <a:r>
              <a:rPr lang="pt-BR" sz="4000" b="1" dirty="0">
                <a:solidFill>
                  <a:schemeClr val="bg1"/>
                </a:solidFill>
              </a:rPr>
              <a:t>E</a:t>
            </a:r>
          </a:p>
          <a:p>
            <a:pPr algn="ctr" rtl="0"/>
            <a:r>
              <a:rPr lang="pt-BR" sz="4000" b="1" dirty="0">
                <a:solidFill>
                  <a:schemeClr val="bg1"/>
                </a:solidFill>
              </a:rPr>
              <a:t>T</a:t>
            </a:r>
          </a:p>
          <a:p>
            <a:pPr algn="ctr" rtl="0"/>
            <a:r>
              <a:rPr lang="pt-BR" sz="4000" b="1" dirty="0">
                <a:solidFill>
                  <a:schemeClr val="bg1"/>
                </a:solidFill>
              </a:rPr>
              <a:t>I</a:t>
            </a:r>
          </a:p>
          <a:p>
            <a:pPr algn="ctr" rtl="0"/>
            <a:r>
              <a:rPr lang="pt-BR" sz="4000" b="1" dirty="0">
                <a:solidFill>
                  <a:schemeClr val="bg1"/>
                </a:solidFill>
              </a:rPr>
              <a:t>V</a:t>
            </a:r>
          </a:p>
          <a:p>
            <a:pPr algn="ctr" rtl="0"/>
            <a:r>
              <a:rPr lang="pt-BR" sz="4000" b="1" dirty="0">
                <a:solidFill>
                  <a:schemeClr val="bg1"/>
                </a:solidFill>
              </a:rPr>
              <a:t>O</a:t>
            </a:r>
          </a:p>
          <a:p>
            <a:pPr algn="ctr" rtl="0"/>
            <a:r>
              <a:rPr lang="pt-BR" sz="4000" b="1" dirty="0">
                <a:solidFill>
                  <a:schemeClr val="bg1"/>
                </a:solidFill>
              </a:rPr>
              <a:t>S</a:t>
            </a:r>
          </a:p>
          <a:p>
            <a:pPr algn="ctr" rtl="0"/>
            <a:endParaRPr lang="pt-BR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C1F472-9485-4BFD-BDF0-AEE6CA167D36}"/>
              </a:ext>
            </a:extLst>
          </p:cNvPr>
          <p:cNvGraphicFramePr>
            <a:graphicFrameLocks noGrp="1"/>
          </p:cNvGraphicFramePr>
          <p:nvPr/>
        </p:nvGraphicFramePr>
        <p:xfrm>
          <a:off x="0" y="-1"/>
          <a:ext cx="5804314" cy="9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31">
                  <a:extLst>
                    <a:ext uri="{9D8B030D-6E8A-4147-A177-3AD203B41FA5}">
                      <a16:colId xmlns:a16="http://schemas.microsoft.com/office/drawing/2014/main" val="3484066148"/>
                    </a:ext>
                  </a:extLst>
                </a:gridCol>
                <a:gridCol w="4400383">
                  <a:extLst>
                    <a:ext uri="{9D8B030D-6E8A-4147-A177-3AD203B41FA5}">
                      <a16:colId xmlns:a16="http://schemas.microsoft.com/office/drawing/2014/main" val="3532648204"/>
                    </a:ext>
                  </a:extLst>
                </a:gridCol>
              </a:tblGrid>
              <a:tr h="996655">
                <a:tc>
                  <a:txBody>
                    <a:bodyPr/>
                    <a:lstStyle/>
                    <a:p>
                      <a:pPr algn="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4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GOVERNO DO ESTADO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SECRETARIA DE ESTADO DA EDUCAÇÃO</a:t>
                      </a: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DIRETORIA DE ENSINO REGIÃO NORTE 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681"/>
                  </a:ext>
                </a:extLst>
              </a:tr>
            </a:tbl>
          </a:graphicData>
        </a:graphic>
      </p:graphicFrame>
      <p:pic>
        <p:nvPicPr>
          <p:cNvPr id="21" name="Imagem 20" descr="LOGO DIRETORIA">
            <a:extLst>
              <a:ext uri="{FF2B5EF4-FFF2-40B4-BE49-F238E27FC236}">
                <a16:creationId xmlns:a16="http://schemas.microsoft.com/office/drawing/2014/main" id="{31346CFA-CF92-4851-AA66-A34E97B9D12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3679" y="152962"/>
            <a:ext cx="1393510" cy="6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5CD46A-63C6-91B2-B055-F93E69D3A8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69661" b="9850"/>
          <a:stretch/>
        </p:blipFill>
        <p:spPr bwMode="auto">
          <a:xfrm>
            <a:off x="0" y="4531"/>
            <a:ext cx="1638300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EDF2D-8D7D-3945-4228-610E2D5D887C}"/>
              </a:ext>
            </a:extLst>
          </p:cNvPr>
          <p:cNvSpPr/>
          <p:nvPr/>
        </p:nvSpPr>
        <p:spPr>
          <a:xfrm>
            <a:off x="32423" y="69775"/>
            <a:ext cx="5817961" cy="104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4C9187-4334-5E3E-BD87-2458809CF9B0}"/>
              </a:ext>
            </a:extLst>
          </p:cNvPr>
          <p:cNvSpPr txBox="1"/>
          <p:nvPr/>
        </p:nvSpPr>
        <p:spPr>
          <a:xfrm>
            <a:off x="237666" y="4745453"/>
            <a:ext cx="42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E7412E-5FA6-CEAC-80A6-388742230F55}"/>
              </a:ext>
            </a:extLst>
          </p:cNvPr>
          <p:cNvSpPr txBox="1"/>
          <p:nvPr/>
        </p:nvSpPr>
        <p:spPr>
          <a:xfrm>
            <a:off x="2219417" y="1580121"/>
            <a:ext cx="8371643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Descreva o objetivo de forma clara, apresentando o objetivo geral e os objetivos específicos delimitados na ação.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  <a:p>
            <a:pPr algn="ctr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Descrever</a:t>
            </a:r>
          </a:p>
          <a:p>
            <a:pPr algn="ctr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 ESPECÍFICO</a:t>
            </a:r>
          </a:p>
          <a:p>
            <a:pPr algn="ctr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Descrever (não esquecer de mencionar a previsão dos resultados que se espera)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819642DF-A41F-7143-D0C9-13305AA58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106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f10d2d9bd7_0_0"/>
          <p:cNvSpPr txBox="1"/>
          <p:nvPr/>
        </p:nvSpPr>
        <p:spPr>
          <a:xfrm>
            <a:off x="32423" y="1204687"/>
            <a:ext cx="1302566" cy="5584421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123067" tIns="123067" rIns="123067" bIns="123067" anchor="ctr" anchorCtr="0">
            <a:noAutofit/>
          </a:bodyPr>
          <a:lstStyle/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J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U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S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T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I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F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I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C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A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T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I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V</a:t>
            </a:r>
          </a:p>
          <a:p>
            <a:pPr algn="ctr" rtl="0"/>
            <a:r>
              <a:rPr lang="pt-BR" sz="2400" b="1" dirty="0">
                <a:solidFill>
                  <a:schemeClr val="bg1"/>
                </a:solidFill>
              </a:rPr>
              <a:t>A</a:t>
            </a:r>
          </a:p>
          <a:p>
            <a:pPr algn="ctr" rtl="0"/>
            <a:endParaRPr lang="pt-BR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C1F472-9485-4BFD-BDF0-AEE6CA167D36}"/>
              </a:ext>
            </a:extLst>
          </p:cNvPr>
          <p:cNvGraphicFramePr>
            <a:graphicFrameLocks noGrp="1"/>
          </p:cNvGraphicFramePr>
          <p:nvPr/>
        </p:nvGraphicFramePr>
        <p:xfrm>
          <a:off x="0" y="-1"/>
          <a:ext cx="5804314" cy="9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31">
                  <a:extLst>
                    <a:ext uri="{9D8B030D-6E8A-4147-A177-3AD203B41FA5}">
                      <a16:colId xmlns:a16="http://schemas.microsoft.com/office/drawing/2014/main" val="3484066148"/>
                    </a:ext>
                  </a:extLst>
                </a:gridCol>
                <a:gridCol w="4400383">
                  <a:extLst>
                    <a:ext uri="{9D8B030D-6E8A-4147-A177-3AD203B41FA5}">
                      <a16:colId xmlns:a16="http://schemas.microsoft.com/office/drawing/2014/main" val="3532648204"/>
                    </a:ext>
                  </a:extLst>
                </a:gridCol>
              </a:tblGrid>
              <a:tr h="996655">
                <a:tc>
                  <a:txBody>
                    <a:bodyPr/>
                    <a:lstStyle/>
                    <a:p>
                      <a:pPr algn="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4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GOVERNO DO ESTADO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SECRETARIA DE ESTADO DA EDUCAÇÃO</a:t>
                      </a: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DIRETORIA DE ENSINO REGIÃO NORTE 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681"/>
                  </a:ext>
                </a:extLst>
              </a:tr>
            </a:tbl>
          </a:graphicData>
        </a:graphic>
      </p:graphicFrame>
      <p:pic>
        <p:nvPicPr>
          <p:cNvPr id="21" name="Imagem 20" descr="LOGO DIRETORIA">
            <a:extLst>
              <a:ext uri="{FF2B5EF4-FFF2-40B4-BE49-F238E27FC236}">
                <a16:creationId xmlns:a16="http://schemas.microsoft.com/office/drawing/2014/main" id="{31346CFA-CF92-4851-AA66-A34E97B9D12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3679" y="152962"/>
            <a:ext cx="1393510" cy="6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5CD46A-63C6-91B2-B055-F93E69D3A8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69661" b="9850"/>
          <a:stretch/>
        </p:blipFill>
        <p:spPr bwMode="auto">
          <a:xfrm>
            <a:off x="0" y="4531"/>
            <a:ext cx="1638300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EDF2D-8D7D-3945-4228-610E2D5D887C}"/>
              </a:ext>
            </a:extLst>
          </p:cNvPr>
          <p:cNvSpPr/>
          <p:nvPr/>
        </p:nvSpPr>
        <p:spPr>
          <a:xfrm>
            <a:off x="32423" y="69775"/>
            <a:ext cx="5817961" cy="104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4C9187-4334-5E3E-BD87-2458809CF9B0}"/>
              </a:ext>
            </a:extLst>
          </p:cNvPr>
          <p:cNvSpPr txBox="1"/>
          <p:nvPr/>
        </p:nvSpPr>
        <p:spPr>
          <a:xfrm>
            <a:off x="237666" y="4745453"/>
            <a:ext cx="42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E7412E-5FA6-CEAC-80A6-388742230F55}"/>
              </a:ext>
            </a:extLst>
          </p:cNvPr>
          <p:cNvSpPr txBox="1"/>
          <p:nvPr/>
        </p:nvSpPr>
        <p:spPr>
          <a:xfrm>
            <a:off x="2539013" y="2192063"/>
            <a:ext cx="8371643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Descreva a justificativa que levou a ação ser realizada, apresentando: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1- Qual o problema encontrado e o motivo que pretendem sanar essa dificuldade;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2- Quais indicadores a ação atingirá;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3- O papel de cada sujeito no processo de ensino aprendizagem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E1A4A80-B1E4-532C-1FAA-1E4751915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7631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f10d2d9bd7_0_0"/>
          <p:cNvSpPr txBox="1"/>
          <p:nvPr/>
        </p:nvSpPr>
        <p:spPr>
          <a:xfrm>
            <a:off x="32423" y="1204687"/>
            <a:ext cx="1302566" cy="5584421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123067" tIns="123067" rIns="123067" bIns="123067" anchor="ctr" anchorCtr="0">
            <a:noAutofit/>
          </a:bodyPr>
          <a:lstStyle/>
          <a:p>
            <a:pPr algn="ctr" rtl="0"/>
            <a:endParaRPr lang="pt-BR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C1F472-9485-4BFD-BDF0-AEE6CA167D36}"/>
              </a:ext>
            </a:extLst>
          </p:cNvPr>
          <p:cNvGraphicFramePr>
            <a:graphicFrameLocks noGrp="1"/>
          </p:cNvGraphicFramePr>
          <p:nvPr/>
        </p:nvGraphicFramePr>
        <p:xfrm>
          <a:off x="0" y="-1"/>
          <a:ext cx="5804314" cy="9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31">
                  <a:extLst>
                    <a:ext uri="{9D8B030D-6E8A-4147-A177-3AD203B41FA5}">
                      <a16:colId xmlns:a16="http://schemas.microsoft.com/office/drawing/2014/main" val="3484066148"/>
                    </a:ext>
                  </a:extLst>
                </a:gridCol>
                <a:gridCol w="4400383">
                  <a:extLst>
                    <a:ext uri="{9D8B030D-6E8A-4147-A177-3AD203B41FA5}">
                      <a16:colId xmlns:a16="http://schemas.microsoft.com/office/drawing/2014/main" val="3532648204"/>
                    </a:ext>
                  </a:extLst>
                </a:gridCol>
              </a:tblGrid>
              <a:tr h="996655">
                <a:tc>
                  <a:txBody>
                    <a:bodyPr/>
                    <a:lstStyle/>
                    <a:p>
                      <a:pPr algn="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4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GOVERNO DO ESTADO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SECRETARIA DE ESTADO DA EDUCAÇÃO</a:t>
                      </a: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DIRETORIA DE ENSINO REGIÃO NORTE 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681"/>
                  </a:ext>
                </a:extLst>
              </a:tr>
            </a:tbl>
          </a:graphicData>
        </a:graphic>
      </p:graphicFrame>
      <p:pic>
        <p:nvPicPr>
          <p:cNvPr id="21" name="Imagem 20" descr="LOGO DIRETORIA">
            <a:extLst>
              <a:ext uri="{FF2B5EF4-FFF2-40B4-BE49-F238E27FC236}">
                <a16:creationId xmlns:a16="http://schemas.microsoft.com/office/drawing/2014/main" id="{31346CFA-CF92-4851-AA66-A34E97B9D12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3679" y="152962"/>
            <a:ext cx="1393510" cy="6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5CD46A-63C6-91B2-B055-F93E69D3A8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69661" b="9850"/>
          <a:stretch/>
        </p:blipFill>
        <p:spPr bwMode="auto">
          <a:xfrm>
            <a:off x="0" y="4531"/>
            <a:ext cx="1638300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EDF2D-8D7D-3945-4228-610E2D5D887C}"/>
              </a:ext>
            </a:extLst>
          </p:cNvPr>
          <p:cNvSpPr/>
          <p:nvPr/>
        </p:nvSpPr>
        <p:spPr>
          <a:xfrm>
            <a:off x="32423" y="69775"/>
            <a:ext cx="5817961" cy="104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4C9187-4334-5E3E-BD87-2458809CF9B0}"/>
              </a:ext>
            </a:extLst>
          </p:cNvPr>
          <p:cNvSpPr txBox="1"/>
          <p:nvPr/>
        </p:nvSpPr>
        <p:spPr>
          <a:xfrm>
            <a:off x="237666" y="4745453"/>
            <a:ext cx="42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E7412E-5FA6-CEAC-80A6-388742230F55}"/>
              </a:ext>
            </a:extLst>
          </p:cNvPr>
          <p:cNvSpPr txBox="1"/>
          <p:nvPr/>
        </p:nvSpPr>
        <p:spPr>
          <a:xfrm>
            <a:off x="2539013" y="2192063"/>
            <a:ext cx="8371643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Neste tópico deverá descrever minuciosamente a organização da ação, as atividades efetuadas (cronograma de cada atividade, responsável, atividades efetuadas com os estudantes ou alinhamentos para ação ocorrer), ou seja, o que foi realizado.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9C9AD9A-8307-9C7B-1E63-C4C202C08941}"/>
              </a:ext>
            </a:extLst>
          </p:cNvPr>
          <p:cNvSpPr txBox="1"/>
          <p:nvPr/>
        </p:nvSpPr>
        <p:spPr>
          <a:xfrm>
            <a:off x="257111" y="1225689"/>
            <a:ext cx="3373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pt-BR" sz="4000" dirty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pt-BR" sz="4000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pt-BR" sz="4000" dirty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pt-BR" sz="4000" dirty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pt-BR" sz="4000" dirty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pt-BR" sz="4000" dirty="0">
                <a:solidFill>
                  <a:schemeClr val="bg1"/>
                </a:solidFill>
              </a:rPr>
              <a:t>Ç</a:t>
            </a:r>
          </a:p>
          <a:p>
            <a:pPr algn="ctr"/>
            <a:r>
              <a:rPr lang="pt-BR" sz="4000" dirty="0">
                <a:solidFill>
                  <a:schemeClr val="bg1"/>
                </a:solidFill>
              </a:rPr>
              <a:t>Ã</a:t>
            </a:r>
          </a:p>
          <a:p>
            <a:pPr algn="ctr"/>
            <a:r>
              <a:rPr lang="pt-BR" sz="4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06E3181-0A73-8FC3-2D66-D1771AAA5F01}"/>
              </a:ext>
            </a:extLst>
          </p:cNvPr>
          <p:cNvSpPr txBox="1"/>
          <p:nvPr/>
        </p:nvSpPr>
        <p:spPr>
          <a:xfrm>
            <a:off x="796050" y="1915887"/>
            <a:ext cx="3373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</a:rPr>
              <a:t>D</a:t>
            </a:r>
          </a:p>
          <a:p>
            <a:r>
              <a:rPr lang="pt-BR" sz="4000" dirty="0">
                <a:solidFill>
                  <a:schemeClr val="bg1"/>
                </a:solidFill>
              </a:rPr>
              <a:t>A</a:t>
            </a:r>
          </a:p>
          <a:p>
            <a:endParaRPr lang="pt-BR" sz="4000" dirty="0">
              <a:solidFill>
                <a:schemeClr val="bg1"/>
              </a:solidFill>
            </a:endParaRPr>
          </a:p>
          <a:p>
            <a:r>
              <a:rPr lang="pt-BR" sz="4000" dirty="0">
                <a:solidFill>
                  <a:schemeClr val="bg1"/>
                </a:solidFill>
              </a:rPr>
              <a:t>A</a:t>
            </a:r>
          </a:p>
          <a:p>
            <a:r>
              <a:rPr lang="pt-BR" sz="4000" dirty="0">
                <a:solidFill>
                  <a:schemeClr val="bg1"/>
                </a:solidFill>
              </a:rPr>
              <a:t>Ç</a:t>
            </a:r>
          </a:p>
          <a:p>
            <a:r>
              <a:rPr lang="pt-BR" sz="4000" dirty="0">
                <a:solidFill>
                  <a:schemeClr val="bg1"/>
                </a:solidFill>
              </a:rPr>
              <a:t>Ã</a:t>
            </a:r>
          </a:p>
          <a:p>
            <a:r>
              <a:rPr lang="pt-BR" sz="4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D09E2825-E4C8-3EAD-2A6A-0BB056986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811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f10d2d9bd7_0_0"/>
          <p:cNvSpPr txBox="1"/>
          <p:nvPr/>
        </p:nvSpPr>
        <p:spPr>
          <a:xfrm>
            <a:off x="32423" y="1204687"/>
            <a:ext cx="1302566" cy="5584421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123067" tIns="123067" rIns="123067" bIns="123067" anchor="ctr" anchorCtr="0">
            <a:noAutofit/>
          </a:bodyPr>
          <a:lstStyle/>
          <a:p>
            <a:pPr algn="ctr" rtl="0"/>
            <a:endParaRPr lang="pt-BR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C1F472-9485-4BFD-BDF0-AEE6CA167D36}"/>
              </a:ext>
            </a:extLst>
          </p:cNvPr>
          <p:cNvGraphicFramePr>
            <a:graphicFrameLocks noGrp="1"/>
          </p:cNvGraphicFramePr>
          <p:nvPr/>
        </p:nvGraphicFramePr>
        <p:xfrm>
          <a:off x="0" y="-1"/>
          <a:ext cx="5804314" cy="9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31">
                  <a:extLst>
                    <a:ext uri="{9D8B030D-6E8A-4147-A177-3AD203B41FA5}">
                      <a16:colId xmlns:a16="http://schemas.microsoft.com/office/drawing/2014/main" val="3484066148"/>
                    </a:ext>
                  </a:extLst>
                </a:gridCol>
                <a:gridCol w="4400383">
                  <a:extLst>
                    <a:ext uri="{9D8B030D-6E8A-4147-A177-3AD203B41FA5}">
                      <a16:colId xmlns:a16="http://schemas.microsoft.com/office/drawing/2014/main" val="3532648204"/>
                    </a:ext>
                  </a:extLst>
                </a:gridCol>
              </a:tblGrid>
              <a:tr h="996655">
                <a:tc>
                  <a:txBody>
                    <a:bodyPr/>
                    <a:lstStyle/>
                    <a:p>
                      <a:pPr algn="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4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GOVERNO DO ESTADO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SECRETARIA DE ESTADO DA EDUCAÇÃO</a:t>
                      </a: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DIRETORIA DE ENSINO REGIÃO NORTE 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681"/>
                  </a:ext>
                </a:extLst>
              </a:tr>
            </a:tbl>
          </a:graphicData>
        </a:graphic>
      </p:graphicFrame>
      <p:pic>
        <p:nvPicPr>
          <p:cNvPr id="21" name="Imagem 20" descr="LOGO DIRETORIA">
            <a:extLst>
              <a:ext uri="{FF2B5EF4-FFF2-40B4-BE49-F238E27FC236}">
                <a16:creationId xmlns:a16="http://schemas.microsoft.com/office/drawing/2014/main" id="{31346CFA-CF92-4851-AA66-A34E97B9D12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3679" y="152962"/>
            <a:ext cx="1393510" cy="6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5CD46A-63C6-91B2-B055-F93E69D3A8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69661" b="9850"/>
          <a:stretch/>
        </p:blipFill>
        <p:spPr bwMode="auto">
          <a:xfrm>
            <a:off x="0" y="4531"/>
            <a:ext cx="1638300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EDF2D-8D7D-3945-4228-610E2D5D887C}"/>
              </a:ext>
            </a:extLst>
          </p:cNvPr>
          <p:cNvSpPr/>
          <p:nvPr/>
        </p:nvSpPr>
        <p:spPr>
          <a:xfrm>
            <a:off x="32423" y="69775"/>
            <a:ext cx="5817961" cy="104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4C9187-4334-5E3E-BD87-2458809CF9B0}"/>
              </a:ext>
            </a:extLst>
          </p:cNvPr>
          <p:cNvSpPr txBox="1"/>
          <p:nvPr/>
        </p:nvSpPr>
        <p:spPr>
          <a:xfrm>
            <a:off x="237666" y="4745453"/>
            <a:ext cx="42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E7412E-5FA6-CEAC-80A6-388742230F55}"/>
              </a:ext>
            </a:extLst>
          </p:cNvPr>
          <p:cNvSpPr txBox="1"/>
          <p:nvPr/>
        </p:nvSpPr>
        <p:spPr>
          <a:xfrm>
            <a:off x="2183906" y="2001841"/>
            <a:ext cx="8371643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rtl="0"/>
            <a:r>
              <a:rPr lang="pt-BR"/>
              <a:t>Descrever os resultados obtidos no processo, exemplificando:</a:t>
            </a:r>
          </a:p>
          <a:p>
            <a:pPr rtl="0"/>
            <a:r>
              <a:rPr lang="pt-BR"/>
              <a:t>1- A análise dos resultados (como analisou seus indicadores de processo).</a:t>
            </a:r>
          </a:p>
          <a:p>
            <a:pPr rtl="0"/>
            <a:r>
              <a:rPr lang="pt-BR"/>
              <a:t>2- Os pontos fortes da Ação.</a:t>
            </a:r>
          </a:p>
          <a:p>
            <a:pPr rtl="0"/>
            <a:r>
              <a:rPr lang="pt-BR"/>
              <a:t>3- Os pontos de atenção da Ação.</a:t>
            </a:r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C3D3B8A-DEF5-CA7D-7C25-4BE8E37BA27E}"/>
              </a:ext>
            </a:extLst>
          </p:cNvPr>
          <p:cNvSpPr txBox="1"/>
          <p:nvPr/>
        </p:nvSpPr>
        <p:spPr>
          <a:xfrm>
            <a:off x="237666" y="1157497"/>
            <a:ext cx="3373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U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7447A08-B9BA-CDAC-6C9A-B822E213F947}"/>
              </a:ext>
            </a:extLst>
          </p:cNvPr>
          <p:cNvSpPr txBox="1"/>
          <p:nvPr/>
        </p:nvSpPr>
        <p:spPr>
          <a:xfrm>
            <a:off x="875999" y="1748909"/>
            <a:ext cx="3373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N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Ç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7D2DFCAE-C4BB-69FE-7B42-F527E17F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625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f10d2d9bd7_0_0"/>
          <p:cNvSpPr txBox="1"/>
          <p:nvPr/>
        </p:nvSpPr>
        <p:spPr>
          <a:xfrm>
            <a:off x="32423" y="1204687"/>
            <a:ext cx="1302566" cy="5584421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123067" tIns="123067" rIns="123067" bIns="123067" anchor="ctr" anchorCtr="0">
            <a:noAutofit/>
          </a:bodyPr>
          <a:lstStyle/>
          <a:p>
            <a:pPr algn="ctr" rtl="0"/>
            <a:endParaRPr lang="pt-BR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C1F472-9485-4BFD-BDF0-AEE6CA167D36}"/>
              </a:ext>
            </a:extLst>
          </p:cNvPr>
          <p:cNvGraphicFramePr>
            <a:graphicFrameLocks noGrp="1"/>
          </p:cNvGraphicFramePr>
          <p:nvPr/>
        </p:nvGraphicFramePr>
        <p:xfrm>
          <a:off x="0" y="-1"/>
          <a:ext cx="5804314" cy="9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931">
                  <a:extLst>
                    <a:ext uri="{9D8B030D-6E8A-4147-A177-3AD203B41FA5}">
                      <a16:colId xmlns:a16="http://schemas.microsoft.com/office/drawing/2014/main" val="3484066148"/>
                    </a:ext>
                  </a:extLst>
                </a:gridCol>
                <a:gridCol w="4400383">
                  <a:extLst>
                    <a:ext uri="{9D8B030D-6E8A-4147-A177-3AD203B41FA5}">
                      <a16:colId xmlns:a16="http://schemas.microsoft.com/office/drawing/2014/main" val="3532648204"/>
                    </a:ext>
                  </a:extLst>
                </a:gridCol>
              </a:tblGrid>
              <a:tr h="996655">
                <a:tc>
                  <a:txBody>
                    <a:bodyPr/>
                    <a:lstStyle/>
                    <a:p>
                      <a:pPr algn="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>
                          <a:effectLst/>
                        </a:rPr>
                        <a:t>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4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GOVERNO DO ESTADO DE SÃO PAULO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SECRETARIA DE ESTADO DA EDUCAÇÃO</a:t>
                      </a: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DIRETORIA DE ENSINO REGIÃO NORTE 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681"/>
                  </a:ext>
                </a:extLst>
              </a:tr>
            </a:tbl>
          </a:graphicData>
        </a:graphic>
      </p:graphicFrame>
      <p:pic>
        <p:nvPicPr>
          <p:cNvPr id="21" name="Imagem 20" descr="LOGO DIRETORIA">
            <a:extLst>
              <a:ext uri="{FF2B5EF4-FFF2-40B4-BE49-F238E27FC236}">
                <a16:creationId xmlns:a16="http://schemas.microsoft.com/office/drawing/2014/main" id="{31346CFA-CF92-4851-AA66-A34E97B9D124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3679" y="152962"/>
            <a:ext cx="1393510" cy="6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5CD46A-63C6-91B2-B055-F93E69D3A8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69661" b="9850"/>
          <a:stretch/>
        </p:blipFill>
        <p:spPr bwMode="auto">
          <a:xfrm>
            <a:off x="0" y="4531"/>
            <a:ext cx="1638300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2EEDF2D-8D7D-3945-4228-610E2D5D887C}"/>
              </a:ext>
            </a:extLst>
          </p:cNvPr>
          <p:cNvSpPr/>
          <p:nvPr/>
        </p:nvSpPr>
        <p:spPr>
          <a:xfrm>
            <a:off x="32423" y="69775"/>
            <a:ext cx="5817961" cy="1046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E4C9187-4334-5E3E-BD87-2458809CF9B0}"/>
              </a:ext>
            </a:extLst>
          </p:cNvPr>
          <p:cNvSpPr txBox="1"/>
          <p:nvPr/>
        </p:nvSpPr>
        <p:spPr>
          <a:xfrm>
            <a:off x="237666" y="4745453"/>
            <a:ext cx="42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E7412E-5FA6-CEAC-80A6-388742230F55}"/>
              </a:ext>
            </a:extLst>
          </p:cNvPr>
          <p:cNvSpPr txBox="1"/>
          <p:nvPr/>
        </p:nvSpPr>
        <p:spPr>
          <a:xfrm>
            <a:off x="2183906" y="2001841"/>
            <a:ext cx="8371643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dirty="0"/>
              <a:t>Faça o upload da evidências neste espaço (em caso de foto coloque a legenda da ação que está ocorrendo, dessa forma, o leitor saberá com exatidão sem precisar fazer inferência).</a:t>
            </a:r>
          </a:p>
          <a:p>
            <a:endParaRPr lang="pt-BR" dirty="0"/>
          </a:p>
          <a:p>
            <a:r>
              <a:rPr lang="pt-BR" dirty="0"/>
              <a:t>Caso de vídeo, faça o upload no </a:t>
            </a:r>
            <a:r>
              <a:rPr lang="pt-BR" dirty="0" err="1"/>
              <a:t>ppt</a:t>
            </a:r>
            <a:r>
              <a:rPr lang="pt-BR" dirty="0"/>
              <a:t> e envie o vídeo em separado.</a:t>
            </a:r>
          </a:p>
          <a:p>
            <a:endParaRPr lang="pt-BR" dirty="0"/>
          </a:p>
          <a:p>
            <a:r>
              <a:rPr lang="pt-BR" dirty="0"/>
              <a:t>Poderá utilizar mais slides para as evidências( desde que não passe o tempo de apresentação)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DE712D9-06CE-5E78-FCE8-E21688829024}"/>
              </a:ext>
            </a:extLst>
          </p:cNvPr>
          <p:cNvSpPr txBox="1"/>
          <p:nvPr/>
        </p:nvSpPr>
        <p:spPr>
          <a:xfrm>
            <a:off x="446512" y="1471910"/>
            <a:ext cx="47438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E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V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Ê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N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pt-BR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0578E3-C444-4AE4-9504-F186ECB3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NPE - Núcleo Pedagógico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0296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925</Words>
  <Application>Microsoft Office PowerPoint</Application>
  <PresentationFormat>Widescreen</PresentationFormat>
  <Paragraphs>289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DE FATIMA RICO ABADE LIMA</dc:creator>
  <cp:lastModifiedBy>PAULO HENRIQUE DE SOUZA</cp:lastModifiedBy>
  <cp:revision>6</cp:revision>
  <dcterms:created xsi:type="dcterms:W3CDTF">2022-06-20T10:57:28Z</dcterms:created>
  <dcterms:modified xsi:type="dcterms:W3CDTF">2023-11-16T17:58:54Z</dcterms:modified>
</cp:coreProperties>
</file>