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358" r:id="rId6"/>
    <p:sldId id="360" r:id="rId7"/>
  </p:sldIdLst>
  <p:sldSz cx="18288000" cy="10287000"/>
  <p:notesSz cx="6858000" cy="9144000"/>
  <p:embeddedFontLst>
    <p:embeddedFont>
      <p:font typeface="Assistant Regular" panose="020B0604020202020204" charset="-79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nux Biolin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06.09.2023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Fonte da citação:https://poseducacao.unisinos.br/blog/reforco-escolar#:~:text=refor%C3%A7o%20da%20aprendizagem-,Recupera%C3%A7%C3%A3o%3A%20retomada%20de%20conte%C3%BAdo%20e%2Fou%20habilidade,processo%20de%20ensino%20e%20aprendizagem.</a:t>
            </a:r>
          </a:p>
          <a:p>
            <a:r>
              <a:rPr lang="en-US"/>
              <a:t>Visualizada em 30/06/2023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Fonte da citação:https://poseducacao.unisinos.br/blog/reforco-escolar#:~:text=refor%C3%A7o%20da%20aprendizagem-,Recupera%C3%A7%C3%A3o%3A%20retomada%20de%20conte%C3%BAdo%20e%2Fou%20habilidade,processo%20de%20ensino%20e%20aprendizagem.</a:t>
            </a:r>
          </a:p>
          <a:p>
            <a:r>
              <a:rPr lang="en-US"/>
              <a:t>Visualizada em 30/06/2023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2634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Fonte da citação:https://poseducacao.unisinos.br/blog/reforco-escolar#:~:text=refor%C3%A7o%20da%20aprendizagem-,Recupera%C3%A7%C3%A3o%3A%20retomada%20de%20conte%C3%BAdo%20e%2Fou%20habilidade,processo%20de%20ensino%20e%20aprendizagem.</a:t>
            </a:r>
          </a:p>
          <a:p>
            <a:r>
              <a:rPr lang="en-US"/>
              <a:t>Visualizada em 30/06/2023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1060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90500"/>
            <a:ext cx="17983200" cy="7372884"/>
          </a:xfrm>
          <a:custGeom>
            <a:avLst/>
            <a:gdLst/>
            <a:ahLst/>
            <a:cxnLst/>
            <a:rect l="l" t="t" r="r" b="b"/>
            <a:pathLst>
              <a:path w="11841219" h="4839768">
                <a:moveTo>
                  <a:pt x="0" y="0"/>
                </a:moveTo>
                <a:lnTo>
                  <a:pt x="11841218" y="0"/>
                </a:lnTo>
                <a:lnTo>
                  <a:pt x="11841218" y="4839768"/>
                </a:lnTo>
                <a:lnTo>
                  <a:pt x="0" y="4839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058400"/>
            <a:ext cx="18288000" cy="219456"/>
          </a:xfrm>
          <a:custGeom>
            <a:avLst/>
            <a:gdLst/>
            <a:ahLst/>
            <a:cxnLst/>
            <a:rect l="l" t="t" r="r" b="b"/>
            <a:pathLst>
              <a:path w="18288000" h="219456">
                <a:moveTo>
                  <a:pt x="0" y="0"/>
                </a:moveTo>
                <a:lnTo>
                  <a:pt x="18288000" y="0"/>
                </a:lnTo>
                <a:lnTo>
                  <a:pt x="18288000" y="219456"/>
                </a:lnTo>
                <a:lnTo>
                  <a:pt x="0" y="219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753D09-9FFF-23BD-6DB7-F125FF9C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5277186"/>
            <a:ext cx="4584589" cy="4781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0650" y="6405438"/>
            <a:ext cx="8513106" cy="3483027"/>
          </a:xfrm>
          <a:custGeom>
            <a:avLst/>
            <a:gdLst/>
            <a:ahLst/>
            <a:cxnLst/>
            <a:rect l="l" t="t" r="r" b="b"/>
            <a:pathLst>
              <a:path w="8513106" h="3483027">
                <a:moveTo>
                  <a:pt x="0" y="0"/>
                </a:moveTo>
                <a:lnTo>
                  <a:pt x="8513106" y="0"/>
                </a:lnTo>
                <a:lnTo>
                  <a:pt x="8513106" y="3483027"/>
                </a:lnTo>
                <a:lnTo>
                  <a:pt x="0" y="3483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335854" y="5981700"/>
            <a:ext cx="4586896" cy="4567623"/>
          </a:xfrm>
          <a:custGeom>
            <a:avLst/>
            <a:gdLst/>
            <a:ahLst/>
            <a:cxnLst/>
            <a:rect l="l" t="t" r="r" b="b"/>
            <a:pathLst>
              <a:path w="4586896" h="4567623">
                <a:moveTo>
                  <a:pt x="0" y="0"/>
                </a:moveTo>
                <a:lnTo>
                  <a:pt x="4586896" y="0"/>
                </a:lnTo>
                <a:lnTo>
                  <a:pt x="4586896" y="4567623"/>
                </a:lnTo>
                <a:lnTo>
                  <a:pt x="0" y="4567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4216984" y="-2739839"/>
            <a:ext cx="7537076" cy="7256937"/>
          </a:xfrm>
          <a:custGeom>
            <a:avLst/>
            <a:gdLst/>
            <a:ahLst/>
            <a:cxnLst/>
            <a:rect l="l" t="t" r="r" b="b"/>
            <a:pathLst>
              <a:path w="7537076" h="7256937">
                <a:moveTo>
                  <a:pt x="0" y="0"/>
                </a:moveTo>
                <a:lnTo>
                  <a:pt x="7537076" y="0"/>
                </a:lnTo>
                <a:lnTo>
                  <a:pt x="7537076" y="7256937"/>
                </a:lnTo>
                <a:lnTo>
                  <a:pt x="0" y="7256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419337" y="6667134"/>
            <a:ext cx="7256937" cy="6987210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20025" y="3334836"/>
            <a:ext cx="15639275" cy="5993044"/>
            <a:chOff x="-302851" y="304800"/>
            <a:chExt cx="20852367" cy="7990727"/>
          </a:xfrm>
        </p:grpSpPr>
        <p:sp>
          <p:nvSpPr>
            <p:cNvPr id="5" name="TextBox 5"/>
            <p:cNvSpPr txBox="1"/>
            <p:nvPr/>
          </p:nvSpPr>
          <p:spPr>
            <a:xfrm>
              <a:off x="0" y="304800"/>
              <a:ext cx="18958327" cy="276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999"/>
                </a:lnSpc>
              </a:pPr>
              <a:endParaRPr lang="en-US" sz="15999" dirty="0">
                <a:solidFill>
                  <a:srgbClr val="91612F"/>
                </a:solidFill>
                <a:latin typeface="Linux Biolinum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302851" y="6538549"/>
              <a:ext cx="20852367" cy="17569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endParaRPr lang="en-US" sz="8800" spc="342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ts val="5320"/>
                </a:lnSpc>
              </a:pPr>
              <a:r>
                <a:rPr lang="en-US" sz="3800" b="1" spc="342" dirty="0">
                  <a:latin typeface="Assistant Regular"/>
                </a:rPr>
                <a:t>      </a:t>
              </a:r>
              <a:endParaRPr lang="en-US" sz="8800" spc="342" dirty="0">
                <a:latin typeface="Assistant Regular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-1253844" y="7492036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8" y="0"/>
                </a:lnTo>
                <a:lnTo>
                  <a:pt x="4565088" y="4498686"/>
                </a:lnTo>
                <a:lnTo>
                  <a:pt x="0" y="4498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197449" y="-1360712"/>
            <a:ext cx="4565087" cy="4498686"/>
          </a:xfrm>
          <a:custGeom>
            <a:avLst/>
            <a:gdLst/>
            <a:ahLst/>
            <a:cxnLst/>
            <a:rect l="l" t="t" r="r" b="b"/>
            <a:pathLst>
              <a:path w="4565087" h="4498686">
                <a:moveTo>
                  <a:pt x="0" y="0"/>
                </a:moveTo>
                <a:lnTo>
                  <a:pt x="4565087" y="0"/>
                </a:lnTo>
                <a:lnTo>
                  <a:pt x="4565087" y="4498685"/>
                </a:lnTo>
                <a:lnTo>
                  <a:pt x="0" y="4498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56598" y="7530927"/>
            <a:ext cx="2962155" cy="2756073"/>
          </a:xfrm>
          <a:custGeom>
            <a:avLst/>
            <a:gdLst/>
            <a:ahLst/>
            <a:cxnLst/>
            <a:rect l="l" t="t" r="r" b="b"/>
            <a:pathLst>
              <a:path w="5086368" h="5064997">
                <a:moveTo>
                  <a:pt x="0" y="0"/>
                </a:moveTo>
                <a:lnTo>
                  <a:pt x="5086368" y="0"/>
                </a:lnTo>
                <a:lnTo>
                  <a:pt x="5086368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112" y="92348"/>
            <a:ext cx="3387629" cy="164982"/>
          </a:xfrm>
          <a:custGeom>
            <a:avLst/>
            <a:gdLst/>
            <a:ahLst/>
            <a:cxnLst/>
            <a:rect l="l" t="t" r="r" b="b"/>
            <a:pathLst>
              <a:path w="3387629" h="164982">
                <a:moveTo>
                  <a:pt x="0" y="0"/>
                </a:moveTo>
                <a:lnTo>
                  <a:pt x="3387629" y="0"/>
                </a:lnTo>
                <a:lnTo>
                  <a:pt x="3387629" y="164982"/>
                </a:lnTo>
                <a:lnTo>
                  <a:pt x="0" y="1649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440275" y="78337"/>
            <a:ext cx="707778" cy="338936"/>
          </a:xfrm>
          <a:custGeom>
            <a:avLst/>
            <a:gdLst/>
            <a:ahLst/>
            <a:cxnLst/>
            <a:rect l="l" t="t" r="r" b="b"/>
            <a:pathLst>
              <a:path w="707778" h="338936">
                <a:moveTo>
                  <a:pt x="0" y="0"/>
                </a:moveTo>
                <a:lnTo>
                  <a:pt x="707778" y="0"/>
                </a:lnTo>
                <a:lnTo>
                  <a:pt x="707778" y="338936"/>
                </a:lnTo>
                <a:lnTo>
                  <a:pt x="0" y="338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5B150EC-96D6-D886-63C9-DA43D06882EC}"/>
              </a:ext>
            </a:extLst>
          </p:cNvPr>
          <p:cNvSpPr txBox="1"/>
          <p:nvPr/>
        </p:nvSpPr>
        <p:spPr>
          <a:xfrm>
            <a:off x="1371600" y="3472708"/>
            <a:ext cx="16230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          Documento orientador para recondução</a:t>
            </a:r>
            <a:endParaRPr lang="pt-BR" sz="4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4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Atividades Curriculares Desportivas e Artísticas       		   Resolução SEDUC 115, de 05-11-2021 </a:t>
            </a:r>
          </a:p>
          <a:p>
            <a:pPr algn="just"/>
            <a:r>
              <a:rPr lang="pt-BR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“ACDA”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1917737"/>
            <a:ext cx="17160308" cy="4627715"/>
            <a:chOff x="-1773596" y="161927"/>
            <a:chExt cx="14459601" cy="5493652"/>
          </a:xfrm>
        </p:grpSpPr>
        <p:sp>
          <p:nvSpPr>
            <p:cNvPr id="3" name="TextBox 3"/>
            <p:cNvSpPr txBox="1"/>
            <p:nvPr/>
          </p:nvSpPr>
          <p:spPr>
            <a:xfrm>
              <a:off x="-1773596" y="161927"/>
              <a:ext cx="14459601" cy="11547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99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7102"/>
              <a:ext cx="7944928" cy="649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8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64620"/>
              <a:ext cx="7944928" cy="690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endParaRPr lang="en-US" sz="3099" dirty="0">
                <a:solidFill>
                  <a:srgbClr val="91612F"/>
                </a:solidFill>
                <a:latin typeface="Assistant Regular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3518030">
            <a:off x="10082643" y="-5410011"/>
            <a:ext cx="6710827" cy="6705222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 flipH="1">
            <a:off x="-644934" y="-248091"/>
            <a:ext cx="1691219" cy="3029391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3479" y="-1169548"/>
            <a:ext cx="3583276" cy="2667680"/>
          </a:xfrm>
          <a:custGeom>
            <a:avLst/>
            <a:gdLst/>
            <a:ahLst/>
            <a:cxnLst/>
            <a:rect l="l" t="t" r="r" b="b"/>
            <a:pathLst>
              <a:path w="3583276" h="3531156">
                <a:moveTo>
                  <a:pt x="0" y="0"/>
                </a:moveTo>
                <a:lnTo>
                  <a:pt x="3583277" y="0"/>
                </a:lnTo>
                <a:lnTo>
                  <a:pt x="3583277" y="3531156"/>
                </a:lnTo>
                <a:lnTo>
                  <a:pt x="0" y="3531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3676" y="-114796"/>
            <a:ext cx="2122349" cy="2113432"/>
          </a:xfrm>
          <a:custGeom>
            <a:avLst/>
            <a:gdLst/>
            <a:ahLst/>
            <a:cxnLst/>
            <a:rect l="l" t="t" r="r" b="b"/>
            <a:pathLst>
              <a:path w="2122349" h="2113432">
                <a:moveTo>
                  <a:pt x="0" y="0"/>
                </a:moveTo>
                <a:lnTo>
                  <a:pt x="2122349" y="0"/>
                </a:lnTo>
                <a:lnTo>
                  <a:pt x="2122349" y="2113432"/>
                </a:lnTo>
                <a:lnTo>
                  <a:pt x="0" y="21134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112" y="92348"/>
            <a:ext cx="3387629" cy="164982"/>
          </a:xfrm>
          <a:custGeom>
            <a:avLst/>
            <a:gdLst/>
            <a:ahLst/>
            <a:cxnLst/>
            <a:rect l="l" t="t" r="r" b="b"/>
            <a:pathLst>
              <a:path w="3387629" h="164982">
                <a:moveTo>
                  <a:pt x="0" y="0"/>
                </a:moveTo>
                <a:lnTo>
                  <a:pt x="3387629" y="0"/>
                </a:lnTo>
                <a:lnTo>
                  <a:pt x="3387629" y="164982"/>
                </a:lnTo>
                <a:lnTo>
                  <a:pt x="0" y="164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40275" y="78337"/>
            <a:ext cx="707778" cy="338936"/>
          </a:xfrm>
          <a:custGeom>
            <a:avLst/>
            <a:gdLst/>
            <a:ahLst/>
            <a:cxnLst/>
            <a:rect l="l" t="t" r="r" b="b"/>
            <a:pathLst>
              <a:path w="707778" h="338936">
                <a:moveTo>
                  <a:pt x="0" y="0"/>
                </a:moveTo>
                <a:lnTo>
                  <a:pt x="707778" y="0"/>
                </a:lnTo>
                <a:lnTo>
                  <a:pt x="707778" y="338936"/>
                </a:lnTo>
                <a:lnTo>
                  <a:pt x="0" y="3389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CA8193-2503-E896-985F-C73EFA172817}"/>
              </a:ext>
            </a:extLst>
          </p:cNvPr>
          <p:cNvSpPr txBox="1"/>
          <p:nvPr/>
        </p:nvSpPr>
        <p:spPr>
          <a:xfrm>
            <a:off x="1046286" y="3532943"/>
            <a:ext cx="16393990" cy="492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Artigo 13</a:t>
            </a: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Poderá haver recondução do Professor, para o ano letivo subsequente, quando sua atuação obtiver aprovação na avaliação de desempenho a ser realizada no último bimestre letivo de cada ano.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 - A decisão pela recondução, de que trata o “caput” deste artigo, será registrada em ata de reunião do conselho de escola e justificada pela comprovação do cumprimento das atribuições do docente.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2º - As turmas de ACDA e/ou ACDA de Alto Rendimento Esportivo, que, ao final do ano letivo, estiverem funcionando com regularidade, e, sejam mantidas para o ano subsequente, cujos docentes não tenham sido reconduzidos, deverão ser oferecidas no processo anual de atribuição de classes e aulas aos docentes devidamente classificados.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112FD3-2BD9-BD40-7428-D6E79A63D21D}"/>
              </a:ext>
            </a:extLst>
          </p:cNvPr>
          <p:cNvSpPr txBox="1"/>
          <p:nvPr/>
        </p:nvSpPr>
        <p:spPr>
          <a:xfrm>
            <a:off x="1371600" y="1406003"/>
            <a:ext cx="1386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Resolução SEDUC 115, de 05-11-2021- ACDA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1917737"/>
            <a:ext cx="17160308" cy="4627715"/>
            <a:chOff x="-1773596" y="161927"/>
            <a:chExt cx="14459601" cy="5493652"/>
          </a:xfrm>
        </p:grpSpPr>
        <p:sp>
          <p:nvSpPr>
            <p:cNvPr id="3" name="TextBox 3"/>
            <p:cNvSpPr txBox="1"/>
            <p:nvPr/>
          </p:nvSpPr>
          <p:spPr>
            <a:xfrm>
              <a:off x="-1773596" y="161927"/>
              <a:ext cx="14459601" cy="11547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99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7102"/>
              <a:ext cx="7944928" cy="649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8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64620"/>
              <a:ext cx="7944928" cy="690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endParaRPr lang="en-US" sz="3099" dirty="0">
                <a:solidFill>
                  <a:srgbClr val="91612F"/>
                </a:solidFill>
                <a:latin typeface="Assistant Regular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3518030">
            <a:off x="10082643" y="-5410011"/>
            <a:ext cx="6710827" cy="6705222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 flipH="1">
            <a:off x="-644934" y="-248091"/>
            <a:ext cx="1691219" cy="3029391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3479" y="-1169548"/>
            <a:ext cx="3583276" cy="2667680"/>
          </a:xfrm>
          <a:custGeom>
            <a:avLst/>
            <a:gdLst/>
            <a:ahLst/>
            <a:cxnLst/>
            <a:rect l="l" t="t" r="r" b="b"/>
            <a:pathLst>
              <a:path w="3583276" h="3531156">
                <a:moveTo>
                  <a:pt x="0" y="0"/>
                </a:moveTo>
                <a:lnTo>
                  <a:pt x="3583277" y="0"/>
                </a:lnTo>
                <a:lnTo>
                  <a:pt x="3583277" y="3531156"/>
                </a:lnTo>
                <a:lnTo>
                  <a:pt x="0" y="3531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513676" y="-114796"/>
            <a:ext cx="2122349" cy="2113432"/>
          </a:xfrm>
          <a:custGeom>
            <a:avLst/>
            <a:gdLst/>
            <a:ahLst/>
            <a:cxnLst/>
            <a:rect l="l" t="t" r="r" b="b"/>
            <a:pathLst>
              <a:path w="2122349" h="2113432">
                <a:moveTo>
                  <a:pt x="0" y="0"/>
                </a:moveTo>
                <a:lnTo>
                  <a:pt x="2122349" y="0"/>
                </a:lnTo>
                <a:lnTo>
                  <a:pt x="2122349" y="2113432"/>
                </a:lnTo>
                <a:lnTo>
                  <a:pt x="0" y="21134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112" y="92348"/>
            <a:ext cx="3387629" cy="164982"/>
          </a:xfrm>
          <a:custGeom>
            <a:avLst/>
            <a:gdLst/>
            <a:ahLst/>
            <a:cxnLst/>
            <a:rect l="l" t="t" r="r" b="b"/>
            <a:pathLst>
              <a:path w="3387629" h="164982">
                <a:moveTo>
                  <a:pt x="0" y="0"/>
                </a:moveTo>
                <a:lnTo>
                  <a:pt x="3387629" y="0"/>
                </a:lnTo>
                <a:lnTo>
                  <a:pt x="3387629" y="164982"/>
                </a:lnTo>
                <a:lnTo>
                  <a:pt x="0" y="164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40275" y="78337"/>
            <a:ext cx="707778" cy="338936"/>
          </a:xfrm>
          <a:custGeom>
            <a:avLst/>
            <a:gdLst/>
            <a:ahLst/>
            <a:cxnLst/>
            <a:rect l="l" t="t" r="r" b="b"/>
            <a:pathLst>
              <a:path w="707778" h="338936">
                <a:moveTo>
                  <a:pt x="0" y="0"/>
                </a:moveTo>
                <a:lnTo>
                  <a:pt x="707778" y="0"/>
                </a:lnTo>
                <a:lnTo>
                  <a:pt x="707778" y="338936"/>
                </a:lnTo>
                <a:lnTo>
                  <a:pt x="0" y="3389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CA8193-2503-E896-985F-C73EFA172817}"/>
              </a:ext>
            </a:extLst>
          </p:cNvPr>
          <p:cNvSpPr txBox="1"/>
          <p:nvPr/>
        </p:nvSpPr>
        <p:spPr>
          <a:xfrm>
            <a:off x="1046285" y="2668643"/>
            <a:ext cx="16393990" cy="6653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“Caberá ao Conselho de Escola, à luz dos indicadores descritos no relatório anual, registrar em ata da reunião a ser realizada antes do final do ano letivo, seu parecer sobre:” (</a:t>
            </a: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Resolução SEDUC 115, de 05-11-2021 )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anutenção, ou não, de cada turma de ACDA e/ou ACDA de Alto Rendimento Esportivo.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Modalidade : </a:t>
            </a:r>
            <a:r>
              <a:rPr lang="pt-BR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Futsal, Xadrez, Handebo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Categoria : Pré-Mirim , Mirim e Infantil;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Sexo /Misto: Masculino e Feminino;</a:t>
            </a:r>
          </a:p>
          <a:p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Quantidade de Aulas: 2 ou 3 aulas semanais / 5 ou 6 aulas semanais de alto rendimento; </a:t>
            </a:r>
          </a:p>
          <a:p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A escola, que tiver mais de uma modalidade de ACDA, deve especificar na ATA todos os itens acima, contendo seus dados , por turma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112FD3-2BD9-BD40-7428-D6E79A63D21D}"/>
              </a:ext>
            </a:extLst>
          </p:cNvPr>
          <p:cNvSpPr txBox="1"/>
          <p:nvPr/>
        </p:nvSpPr>
        <p:spPr>
          <a:xfrm>
            <a:off x="1270521" y="1236178"/>
            <a:ext cx="1386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O que deve constar na ATA - ACDA </a:t>
            </a:r>
          </a:p>
        </p:txBody>
      </p:sp>
    </p:spTree>
    <p:extLst>
      <p:ext uri="{BB962C8B-B14F-4D97-AF65-F5344CB8AC3E}">
        <p14:creationId xmlns:p14="http://schemas.microsoft.com/office/powerpoint/2010/main" val="302796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1917737"/>
            <a:ext cx="17160308" cy="4627715"/>
            <a:chOff x="-1773596" y="161927"/>
            <a:chExt cx="14459601" cy="5493652"/>
          </a:xfrm>
        </p:grpSpPr>
        <p:sp>
          <p:nvSpPr>
            <p:cNvPr id="3" name="TextBox 3"/>
            <p:cNvSpPr txBox="1"/>
            <p:nvPr/>
          </p:nvSpPr>
          <p:spPr>
            <a:xfrm>
              <a:off x="-1773596" y="161927"/>
              <a:ext cx="14459601" cy="11547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99"/>
                </a:lnSpc>
              </a:pP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7102"/>
              <a:ext cx="7944928" cy="649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87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964620"/>
              <a:ext cx="7944928" cy="690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339"/>
                </a:lnSpc>
              </a:pPr>
              <a:endParaRPr lang="en-US" sz="3099" dirty="0">
                <a:solidFill>
                  <a:srgbClr val="91612F"/>
                </a:solidFill>
                <a:latin typeface="Assistant Regular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3518030">
            <a:off x="10082643" y="-5410011"/>
            <a:ext cx="6710827" cy="6705222"/>
          </a:xfrm>
          <a:custGeom>
            <a:avLst/>
            <a:gdLst/>
            <a:ahLst/>
            <a:cxnLst/>
            <a:rect l="l" t="t" r="r" b="b"/>
            <a:pathLst>
              <a:path w="7256937" h="6987210">
                <a:moveTo>
                  <a:pt x="0" y="0"/>
                </a:moveTo>
                <a:lnTo>
                  <a:pt x="7256936" y="0"/>
                </a:lnTo>
                <a:lnTo>
                  <a:pt x="7256936" y="6987210"/>
                </a:lnTo>
                <a:lnTo>
                  <a:pt x="0" y="69872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 flipH="1">
            <a:off x="-644934" y="-248091"/>
            <a:ext cx="1691219" cy="3029391"/>
          </a:xfrm>
          <a:custGeom>
            <a:avLst/>
            <a:gdLst/>
            <a:ahLst/>
            <a:cxnLst/>
            <a:rect l="l" t="t" r="r" b="b"/>
            <a:pathLst>
              <a:path w="1691219" h="4627715">
                <a:moveTo>
                  <a:pt x="1691219" y="0"/>
                </a:moveTo>
                <a:lnTo>
                  <a:pt x="0" y="0"/>
                </a:lnTo>
                <a:lnTo>
                  <a:pt x="0" y="4627715"/>
                </a:lnTo>
                <a:lnTo>
                  <a:pt x="1691219" y="4627715"/>
                </a:lnTo>
                <a:lnTo>
                  <a:pt x="16912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3479" y="-1169548"/>
            <a:ext cx="3583276" cy="2667680"/>
          </a:xfrm>
          <a:custGeom>
            <a:avLst/>
            <a:gdLst/>
            <a:ahLst/>
            <a:cxnLst/>
            <a:rect l="l" t="t" r="r" b="b"/>
            <a:pathLst>
              <a:path w="3583276" h="3531156">
                <a:moveTo>
                  <a:pt x="0" y="0"/>
                </a:moveTo>
                <a:lnTo>
                  <a:pt x="3583277" y="0"/>
                </a:lnTo>
                <a:lnTo>
                  <a:pt x="3583277" y="3531156"/>
                </a:lnTo>
                <a:lnTo>
                  <a:pt x="0" y="35311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112" y="92348"/>
            <a:ext cx="3387629" cy="164982"/>
          </a:xfrm>
          <a:custGeom>
            <a:avLst/>
            <a:gdLst/>
            <a:ahLst/>
            <a:cxnLst/>
            <a:rect l="l" t="t" r="r" b="b"/>
            <a:pathLst>
              <a:path w="3387629" h="164982">
                <a:moveTo>
                  <a:pt x="0" y="0"/>
                </a:moveTo>
                <a:lnTo>
                  <a:pt x="3387629" y="0"/>
                </a:lnTo>
                <a:lnTo>
                  <a:pt x="3387629" y="164982"/>
                </a:lnTo>
                <a:lnTo>
                  <a:pt x="0" y="1649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068800" y="396582"/>
            <a:ext cx="707778" cy="338936"/>
          </a:xfrm>
          <a:custGeom>
            <a:avLst/>
            <a:gdLst/>
            <a:ahLst/>
            <a:cxnLst/>
            <a:rect l="l" t="t" r="r" b="b"/>
            <a:pathLst>
              <a:path w="707778" h="338936">
                <a:moveTo>
                  <a:pt x="0" y="0"/>
                </a:moveTo>
                <a:lnTo>
                  <a:pt x="707778" y="0"/>
                </a:lnTo>
                <a:lnTo>
                  <a:pt x="707778" y="338936"/>
                </a:lnTo>
                <a:lnTo>
                  <a:pt x="0" y="338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CA8193-2503-E896-985F-C73EFA172817}"/>
              </a:ext>
            </a:extLst>
          </p:cNvPr>
          <p:cNvSpPr txBox="1"/>
          <p:nvPr/>
        </p:nvSpPr>
        <p:spPr>
          <a:xfrm>
            <a:off x="1905000" y="2588069"/>
            <a:ext cx="15163800" cy="6607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Artigo 8º - As unidades escolares deverão realizar avaliações devidamente formalizadas em relatórios anuais circunstanciados, elaborados pelos professores das turmas e encaminhados à equipe gestora da unidade escolar;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Entregar no núcleo pedagógico até o </a:t>
            </a:r>
            <a:r>
              <a:rPr lang="pt-BR" sz="2400" b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pt-BR" sz="2400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06/10/2023</a:t>
            </a:r>
            <a:r>
              <a:rPr lang="pt-BR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do conselho de escola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elatório 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ircunstanciado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de alunos por </a:t>
            </a: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urma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para coleta de classe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ACDA;</a:t>
            </a:r>
            <a:endParaRPr lang="pt-B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112FD3-2BD9-BD40-7428-D6E79A63D21D}"/>
              </a:ext>
            </a:extLst>
          </p:cNvPr>
          <p:cNvSpPr txBox="1"/>
          <p:nvPr/>
        </p:nvSpPr>
        <p:spPr>
          <a:xfrm>
            <a:off x="1371600" y="1406003"/>
            <a:ext cx="1386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Resolução SEDUC 115, de 05-11-2021- ACDA 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71B1BAD4-9FA0-114A-4CE0-7A970BE47069}"/>
              </a:ext>
            </a:extLst>
          </p:cNvPr>
          <p:cNvSpPr/>
          <p:nvPr/>
        </p:nvSpPr>
        <p:spPr>
          <a:xfrm>
            <a:off x="7467600" y="8061824"/>
            <a:ext cx="2331076" cy="1638345"/>
          </a:xfrm>
          <a:custGeom>
            <a:avLst/>
            <a:gdLst/>
            <a:ahLst/>
            <a:cxnLst/>
            <a:rect l="l" t="t" r="r" b="b"/>
            <a:pathLst>
              <a:path w="5086368" h="5064997">
                <a:moveTo>
                  <a:pt x="0" y="0"/>
                </a:moveTo>
                <a:lnTo>
                  <a:pt x="5086368" y="0"/>
                </a:lnTo>
                <a:lnTo>
                  <a:pt x="5086368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C45BE9-EC24-6F88-BB33-423063DB0D0F}"/>
              </a:ext>
            </a:extLst>
          </p:cNvPr>
          <p:cNvSpPr txBox="1"/>
          <p:nvPr/>
        </p:nvSpPr>
        <p:spPr>
          <a:xfrm>
            <a:off x="4876800" y="8572499"/>
            <a:ext cx="10210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	        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Fernando Cruz Ramos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Pec - Educação Física</a:t>
            </a:r>
          </a:p>
        </p:txBody>
      </p:sp>
    </p:spTree>
    <p:extLst>
      <p:ext uri="{BB962C8B-B14F-4D97-AF65-F5344CB8AC3E}">
        <p14:creationId xmlns:p14="http://schemas.microsoft.com/office/powerpoint/2010/main" val="1468092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616</Words>
  <Application>Microsoft Office PowerPoint</Application>
  <PresentationFormat>Personalizar</PresentationFormat>
  <Paragraphs>62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Linux Biolinum</vt:lpstr>
      <vt:lpstr>Calibri</vt:lpstr>
      <vt:lpstr>Assistant Regular</vt:lpstr>
      <vt:lpstr>Arial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Replanejamento RECUPERAÇÃO</dc:title>
  <dc:creator>Cristina Aparecida Da Silva</dc:creator>
  <cp:lastModifiedBy>FERNANDO CRUZ RAMOS</cp:lastModifiedBy>
  <cp:revision>36</cp:revision>
  <dcterms:created xsi:type="dcterms:W3CDTF">2006-08-16T00:00:00Z</dcterms:created>
  <dcterms:modified xsi:type="dcterms:W3CDTF">2023-09-06T11:21:40Z</dcterms:modified>
  <dc:identifier>DAFnS1FdtaI</dc:identifier>
</cp:coreProperties>
</file>