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DFF91-1B66-4D6B-BEFB-5BEF6F1C0E77}" v="157" dt="2023-02-14T17:52:14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5216E-2F96-4DAF-9925-E842B5FE22B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733B1B-78F9-459D-8C1D-C8EDA3A2D081}">
      <dgm:prSet/>
      <dgm:spPr/>
      <dgm:t>
        <a:bodyPr/>
        <a:lstStyle/>
        <a:p>
          <a:pPr algn="just"/>
          <a:r>
            <a:rPr lang="pt-BR" b="1" dirty="0"/>
            <a:t>	Importância das práticas artísticas, corporais e culturais nas escolas, como espaço de vivência de relações interpessoais que contribuem para a ampliação das oportunidades de exercício de uma cidadania ampla e consciente.</a:t>
          </a:r>
          <a:endParaRPr lang="en-US" dirty="0"/>
        </a:p>
      </dgm:t>
    </dgm:pt>
    <dgm:pt modelId="{63F464E7-9CFC-48A5-BF65-8C0F16542132}" type="parTrans" cxnId="{7DAA79C8-E1FA-4473-9E5B-60E360013A81}">
      <dgm:prSet/>
      <dgm:spPr/>
      <dgm:t>
        <a:bodyPr/>
        <a:lstStyle/>
        <a:p>
          <a:endParaRPr lang="en-US"/>
        </a:p>
      </dgm:t>
    </dgm:pt>
    <dgm:pt modelId="{9F98B993-1E50-4040-A5FA-EF04BECE652B}" type="sibTrans" cxnId="{7DAA79C8-E1FA-4473-9E5B-60E360013A81}">
      <dgm:prSet/>
      <dgm:spPr/>
      <dgm:t>
        <a:bodyPr/>
        <a:lstStyle/>
        <a:p>
          <a:endParaRPr lang="en-US"/>
        </a:p>
      </dgm:t>
    </dgm:pt>
    <dgm:pt modelId="{1D2D12A6-6C96-4A0B-8D4A-8AD976FF006A}">
      <dgm:prSet/>
      <dgm:spPr/>
      <dgm:t>
        <a:bodyPr/>
        <a:lstStyle/>
        <a:p>
          <a:pPr algn="just"/>
          <a:r>
            <a:rPr lang="pt-BR" b="1" dirty="0"/>
            <a:t>	Promover a integração e a socialização dos estudantes em atividades artísticas, culturais, esportivas, competitivas e/ou recreativas, com vistas à futura participação de suas escolas em mostras, festivais, campeonatos e competições de esfera estadual, nacional e internacional.	</a:t>
          </a:r>
          <a:endParaRPr lang="en-US" dirty="0"/>
        </a:p>
      </dgm:t>
    </dgm:pt>
    <dgm:pt modelId="{9AE0BE15-9730-43FF-91AD-049C64495FB1}" type="parTrans" cxnId="{9EF0F4F4-DB12-4F72-810E-B3B63218F460}">
      <dgm:prSet/>
      <dgm:spPr/>
      <dgm:t>
        <a:bodyPr/>
        <a:lstStyle/>
        <a:p>
          <a:endParaRPr lang="en-US"/>
        </a:p>
      </dgm:t>
    </dgm:pt>
    <dgm:pt modelId="{6811A726-4460-4A38-B09E-704B4AF5BEEB}" type="sibTrans" cxnId="{9EF0F4F4-DB12-4F72-810E-B3B63218F460}">
      <dgm:prSet/>
      <dgm:spPr/>
      <dgm:t>
        <a:bodyPr/>
        <a:lstStyle/>
        <a:p>
          <a:endParaRPr lang="en-US"/>
        </a:p>
      </dgm:t>
    </dgm:pt>
    <dgm:pt modelId="{9DC789BD-243D-4E03-844F-3C93D9840F06}" type="pres">
      <dgm:prSet presAssocID="{FAD5216E-2F96-4DAF-9925-E842B5FE22B5}" presName="linear" presStyleCnt="0">
        <dgm:presLayoutVars>
          <dgm:animLvl val="lvl"/>
          <dgm:resizeHandles val="exact"/>
        </dgm:presLayoutVars>
      </dgm:prSet>
      <dgm:spPr/>
    </dgm:pt>
    <dgm:pt modelId="{CA03B2F4-79E5-4FE4-9291-852B55FA73BD}" type="pres">
      <dgm:prSet presAssocID="{79733B1B-78F9-459D-8C1D-C8EDA3A2D08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D7E1531-0EF7-4865-876F-D875142576C3}" type="pres">
      <dgm:prSet presAssocID="{9F98B993-1E50-4040-A5FA-EF04BECE652B}" presName="spacer" presStyleCnt="0"/>
      <dgm:spPr/>
    </dgm:pt>
    <dgm:pt modelId="{9050FC46-2EFE-46E5-A5A8-9BDCAFECC84B}" type="pres">
      <dgm:prSet presAssocID="{1D2D12A6-6C96-4A0B-8D4A-8AD976FF006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FC46121-A6DD-4481-95A2-035C26173B8F}" type="presOf" srcId="{79733B1B-78F9-459D-8C1D-C8EDA3A2D081}" destId="{CA03B2F4-79E5-4FE4-9291-852B55FA73BD}" srcOrd="0" destOrd="0" presId="urn:microsoft.com/office/officeart/2005/8/layout/vList2"/>
    <dgm:cxn modelId="{372BF949-EBEE-4187-B461-31272882DF1C}" type="presOf" srcId="{FAD5216E-2F96-4DAF-9925-E842B5FE22B5}" destId="{9DC789BD-243D-4E03-844F-3C93D9840F06}" srcOrd="0" destOrd="0" presId="urn:microsoft.com/office/officeart/2005/8/layout/vList2"/>
    <dgm:cxn modelId="{7DAA79C8-E1FA-4473-9E5B-60E360013A81}" srcId="{FAD5216E-2F96-4DAF-9925-E842B5FE22B5}" destId="{79733B1B-78F9-459D-8C1D-C8EDA3A2D081}" srcOrd="0" destOrd="0" parTransId="{63F464E7-9CFC-48A5-BF65-8C0F16542132}" sibTransId="{9F98B993-1E50-4040-A5FA-EF04BECE652B}"/>
    <dgm:cxn modelId="{9EF0F4F4-DB12-4F72-810E-B3B63218F460}" srcId="{FAD5216E-2F96-4DAF-9925-E842B5FE22B5}" destId="{1D2D12A6-6C96-4A0B-8D4A-8AD976FF006A}" srcOrd="1" destOrd="0" parTransId="{9AE0BE15-9730-43FF-91AD-049C64495FB1}" sibTransId="{6811A726-4460-4A38-B09E-704B4AF5BEEB}"/>
    <dgm:cxn modelId="{4382BFFC-9D09-4900-8FE1-F315581798B6}" type="presOf" srcId="{1D2D12A6-6C96-4A0B-8D4A-8AD976FF006A}" destId="{9050FC46-2EFE-46E5-A5A8-9BDCAFECC84B}" srcOrd="0" destOrd="0" presId="urn:microsoft.com/office/officeart/2005/8/layout/vList2"/>
    <dgm:cxn modelId="{95E9D997-DB78-4E8F-9F40-B315094D2843}" type="presParOf" srcId="{9DC789BD-243D-4E03-844F-3C93D9840F06}" destId="{CA03B2F4-79E5-4FE4-9291-852B55FA73BD}" srcOrd="0" destOrd="0" presId="urn:microsoft.com/office/officeart/2005/8/layout/vList2"/>
    <dgm:cxn modelId="{F111318D-4C84-4D83-B907-DD933F978247}" type="presParOf" srcId="{9DC789BD-243D-4E03-844F-3C93D9840F06}" destId="{4D7E1531-0EF7-4865-876F-D875142576C3}" srcOrd="1" destOrd="0" presId="urn:microsoft.com/office/officeart/2005/8/layout/vList2"/>
    <dgm:cxn modelId="{A75FC8E4-2B94-4DAB-833C-20661E204ABD}" type="presParOf" srcId="{9DC789BD-243D-4E03-844F-3C93D9840F06}" destId="{9050FC46-2EFE-46E5-A5A8-9BDCAFECC84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3B2F4-79E5-4FE4-9291-852B55FA73BD}">
      <dsp:nvSpPr>
        <dsp:cNvPr id="0" name=""/>
        <dsp:cNvSpPr/>
      </dsp:nvSpPr>
      <dsp:spPr>
        <a:xfrm>
          <a:off x="0" y="54022"/>
          <a:ext cx="7336465" cy="31060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	Importância das práticas artísticas, corporais e culturais nas escolas, como espaço de vivência de relações interpessoais que contribuem para a ampliação das oportunidades de exercício de uma cidadania ampla e consciente.</a:t>
          </a:r>
          <a:endParaRPr lang="en-US" sz="2800" kern="1200" dirty="0"/>
        </a:p>
      </dsp:txBody>
      <dsp:txXfrm>
        <a:off x="151625" y="205647"/>
        <a:ext cx="7033215" cy="2802807"/>
      </dsp:txXfrm>
    </dsp:sp>
    <dsp:sp modelId="{9050FC46-2EFE-46E5-A5A8-9BDCAFECC84B}">
      <dsp:nvSpPr>
        <dsp:cNvPr id="0" name=""/>
        <dsp:cNvSpPr/>
      </dsp:nvSpPr>
      <dsp:spPr>
        <a:xfrm>
          <a:off x="0" y="3240720"/>
          <a:ext cx="7336465" cy="3106057"/>
        </a:xfrm>
        <a:prstGeom prst="round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	Promover a integração e a socialização dos estudantes em atividades artísticas, culturais, esportivas, competitivas e/ou recreativas, com vistas à futura participação de suas escolas em mostras, festivais, campeonatos e competições de esfera estadual, nacional e internacional.	</a:t>
          </a:r>
          <a:endParaRPr lang="en-US" sz="2800" kern="1200" dirty="0"/>
        </a:p>
      </dsp:txBody>
      <dsp:txXfrm>
        <a:off x="151625" y="3392345"/>
        <a:ext cx="7033215" cy="2802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6608A-5A51-4AAB-B081-10340ADFBD00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ADC93-ED16-4040-A410-C1BAD3D951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45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7845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92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3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39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15101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51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05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63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79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83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21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81391C1-5E97-46C4-AE7F-B82E5A8C4014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4B18D5D-4854-4D82-BE04-30386DCAC3C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76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D5A8657-A3C8-4AA9-9C67-FD7D8F8B2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949" y="2498651"/>
            <a:ext cx="9909544" cy="2971800"/>
          </a:xfrm>
        </p:spPr>
        <p:txBody>
          <a:bodyPr>
            <a:noAutofit/>
          </a:bodyPr>
          <a:lstStyle/>
          <a:p>
            <a:pPr algn="l"/>
            <a:r>
              <a:rPr lang="pt-BR" sz="3300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Atividades Curriculares Desportivas e Artísticas </a:t>
            </a:r>
          </a:p>
          <a:p>
            <a:pPr algn="l"/>
            <a:endParaRPr lang="pt-BR" sz="3600" b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l"/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                         “ACDA”</a:t>
            </a:r>
            <a:br>
              <a:rPr lang="pt-BR" sz="3600" b="1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pt-BR" sz="3600" dirty="0">
              <a:solidFill>
                <a:schemeClr val="tx1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0CABD57-F654-480A-9202-FBC39678D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475" y="5131777"/>
            <a:ext cx="2942493" cy="151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22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31C262-C6B2-4591-9AF7-EAA93818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123" y="340242"/>
            <a:ext cx="7362091" cy="1831458"/>
          </a:xfrm>
        </p:spPr>
        <p:txBody>
          <a:bodyPr>
            <a:normAutofit/>
          </a:bodyPr>
          <a:lstStyle/>
          <a:p>
            <a:pPr algn="just"/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	</a:t>
            </a:r>
            <a:r>
              <a:rPr kumimoji="0" lang="pt-BR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Após o parecer do conselho de </a:t>
            </a:r>
            <a:r>
              <a:rPr kumimoji="0" lang="pt-BR" sz="24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escola,para</a:t>
            </a:r>
            <a:r>
              <a:rPr kumimoji="0" lang="pt-BR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abertura de novas turmas deve ser encaminhado à Diretoria de Ensino, com ofício solicitando apreciação e homologação e somente após a homologação, poderão ser atribuídas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3FE96A9-388B-4188-B72A-E2A07D1FAF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90" r="29129" b="2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D9DBAA-0B6E-40EA-9D6F-DCAC9ED35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123" y="2626242"/>
            <a:ext cx="7362091" cy="40616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Novas turmas de ACDA e/ou ACDA de Alto rendimento Esportivo, poderão ser formadas e homologadas no decorrer do ano letivo, observada como limite a data correspondente ao </a:t>
            </a:r>
            <a:r>
              <a:rPr lang="pt-B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último dia útil do mês de julho do ano em curso.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Os estudantes das turmas de ACDA e/ou ACDA de Alto rendimento Esportivo, não serão dispensados de frequentar as aulas regulares dos componentes curriculares de Arte e/ou Educação Física.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275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1" name="Rectangle 5126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Gestão da Manutenção: O que é e como fazer | Labone">
            <a:extLst>
              <a:ext uri="{FF2B5EF4-FFF2-40B4-BE49-F238E27FC236}">
                <a16:creationId xmlns:a16="http://schemas.microsoft.com/office/drawing/2014/main" id="{AF38FB79-C146-459E-BBE4-1604A4B3AC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7" r="28181"/>
          <a:stretch/>
        </p:blipFill>
        <p:spPr bwMode="auto">
          <a:xfrm>
            <a:off x="-1" y="10"/>
            <a:ext cx="437354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2" name="Rectangle 5128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B905D1-1ECA-4232-A4E1-3D8D6DA0B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738" y="723014"/>
            <a:ext cx="7139354" cy="593569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altLang="pt-BR" sz="1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</a:t>
            </a:r>
            <a:r>
              <a:rPr lang="pt-BR" altLang="pt-BR" u="sng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Acompanhamento da Diretoria de Ensino</a:t>
            </a:r>
            <a:r>
              <a:rPr lang="pt-BR" altLang="pt-BR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: Supervisor de Ensino de cada escola, Professor Coordenador e PEC de Educação Física.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altLang="pt-BR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	</a:t>
            </a:r>
            <a:r>
              <a:rPr lang="pt-BR" altLang="pt-BR" kern="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Convocar o c</a:t>
            </a:r>
            <a:r>
              <a:rPr kumimoji="0" lang="pt-BR" altLang="pt-BR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onselho</a:t>
            </a:r>
            <a:r>
              <a:rPr kumimoji="0" lang="pt-BR" altLang="pt-BR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 de escola, no relatório anual, emitirá parecer, devidamente registrado em ata de reunião a ser realizada antes do final do ano</a:t>
            </a:r>
            <a:r>
              <a:rPr lang="pt-BR" altLang="pt-BR" kern="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.</a:t>
            </a:r>
            <a:r>
              <a:rPr kumimoji="0" lang="pt-BR" altLang="pt-BR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 </a:t>
            </a: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None/>
              <a:tabLst/>
              <a:defRPr/>
            </a:pPr>
            <a:endParaRPr kumimoji="0" lang="pt-BR" altLang="pt-BR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altLang="pt-BR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  <a:sym typeface="Arial"/>
            </a:endParaRPr>
          </a:p>
          <a:p>
            <a:pPr marR="0" lvl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pt-BR" altLang="pt-BR" kern="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	</a:t>
            </a:r>
            <a:r>
              <a:rPr kumimoji="0" lang="pt-BR" altLang="pt-BR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A manutenção, ou não</a:t>
            </a:r>
            <a:r>
              <a:rPr kumimoji="0" lang="pt-BR" altLang="pt-BR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, de cada turma de ACDA/ACDA de Alto Rendimento Esportivo.</a:t>
            </a: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None/>
              <a:tabLst/>
              <a:defRPr/>
            </a:pPr>
            <a:endParaRPr kumimoji="0" lang="pt-BR" altLang="pt-BR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  <a:sym typeface="Arial"/>
            </a:endParaRPr>
          </a:p>
          <a:p>
            <a:pPr marR="0" lvl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pt-BR" altLang="pt-BR" kern="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  <a:sym typeface="Arial"/>
            </a:endParaRPr>
          </a:p>
          <a:p>
            <a:pPr marR="0" lvl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pt-BR" altLang="pt-BR" kern="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	</a:t>
            </a:r>
            <a:r>
              <a:rPr lang="pt-BR" altLang="pt-BR" u="sng" kern="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M</a:t>
            </a:r>
            <a:r>
              <a:rPr kumimoji="0" lang="pt-BR" altLang="pt-BR" i="0" u="sng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anutenção</a:t>
            </a:r>
            <a:r>
              <a:rPr kumimoji="0" lang="pt-BR" altLang="pt-BR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 das Aulas</a:t>
            </a:r>
            <a:r>
              <a:rPr kumimoji="0" lang="pt-BR" altLang="pt-BR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Arial"/>
              </a:rPr>
              <a:t> de cada turma de ACDA/ACDA de Alto Rendimento Esportivo, retificando o número de aulas das referidas turmas, com vistas ao processo de atribuição de classes e aulas do ano letivo seguinte.</a:t>
            </a:r>
          </a:p>
          <a:p>
            <a:pPr marL="0" indent="0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85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184ED5-E3F6-4AB0-9B98-23775F48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59" y="404037"/>
            <a:ext cx="10866475" cy="6453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pt-BR" sz="20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Atribuição das aulas deverá obedecer a classificação anual dos docentes e seguir a ordem de prioridade relacionada abaixo:		</a:t>
            </a:r>
            <a:endParaRPr lang="pt-BR" sz="1800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</a:t>
            </a:r>
            <a:r>
              <a:rPr lang="pt-BR" sz="20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ocente titular de cargo, para a constituição de jornada; </a:t>
            </a:r>
            <a:endParaRPr lang="pt-BR" sz="1800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</a:t>
            </a:r>
            <a:r>
              <a:rPr lang="pt-BR" sz="20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cupante de função atividade, na composição da carga horária de opção; </a:t>
            </a:r>
            <a:endParaRPr lang="pt-BR" sz="1800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</a:t>
            </a:r>
            <a:r>
              <a:rPr lang="pt-BR" sz="20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ocente contratado, para composição da carga horária equivalente à Jornada Inicial (19 aulas) de Trabalho Docente. </a:t>
            </a:r>
            <a:endParaRPr lang="pt-BR" sz="1800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</a:t>
            </a:r>
            <a:r>
              <a:rPr lang="pt-BR" b="1" u="sng" dirty="0">
                <a:solidFill>
                  <a:srgbClr val="FF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</a:t>
            </a:r>
            <a:r>
              <a:rPr lang="pt-BR" sz="20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ão se aplica à constituição da Jornada Reduzida de Trabalho Docente. </a:t>
            </a:r>
            <a:endParaRPr lang="pt-BR" sz="1800" b="1" u="sng" dirty="0">
              <a:solidFill>
                <a:srgbClr val="FF0000"/>
              </a:solidFill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0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A atribuição de aulas das turmas de ACDA, para composição da carga suplementar de trabalho do docente titular de cargo, observará o limite de, no máximo, 4 (quatro) turmas de ACDA ou 2 (duas) de Alto Rendimento Esportivo, incluindo as turmas já atribuídas na constituição de jornada. </a:t>
            </a:r>
            <a:endParaRPr lang="pt-BR" sz="1800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0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 O limite previsto aplica-se aos </a:t>
            </a:r>
            <a:r>
              <a:rPr lang="pt-BR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titulares de cargo, ocupante de função atividade e contratados.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7583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5" name="Rectangle 6154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7" name="Rectangle 6156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FAC65D-3641-44D6-AFB2-7E9FDEBC2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15" y="668215"/>
            <a:ext cx="7233139" cy="5199185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17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pt-B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As escolas, que integram o Programa Ensino Integral – PEI, poderão formar turmas de ACDA e/ou ACDA de Alto Rendimento Esportivo</a:t>
            </a:r>
            <a:r>
              <a:rPr lang="pt-BR" sz="24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e, as respectivas aulas deverão ser atribuídas em nível de Diretoria de Ensino, quando não houver docente – não designado ao programa, em nível de Unidade </a:t>
            </a:r>
            <a:r>
              <a:rPr lang="pt-BR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</a:t>
            </a:r>
            <a:r>
              <a:rPr lang="pt-BR" sz="24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scolar, para assumir as aulas, objeto de atribuição. 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Os docentes que tenham aulas, em escola que integra o PEI, não atuarão em Regime de Dedicação Plena e Integral - RDPI e não farão jus ao recebimento da Gratificação de Dedicação Plena e Integral - GDPI.</a:t>
            </a:r>
          </a:p>
          <a:p>
            <a:endParaRPr lang="pt-BR" sz="1700" dirty="0"/>
          </a:p>
        </p:txBody>
      </p:sp>
      <p:pic>
        <p:nvPicPr>
          <p:cNvPr id="6154" name="Picture 10" descr="Programa de Ensino Integral – PEI – Diretoria de Ensino – Região de  Itaquaquecetuba">
            <a:extLst>
              <a:ext uri="{FF2B5EF4-FFF2-40B4-BE49-F238E27FC236}">
                <a16:creationId xmlns:a16="http://schemas.microsoft.com/office/drawing/2014/main" id="{B97232F1-01BF-4FAD-8121-BC5C726DB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6"/>
            <a:ext cx="4373545" cy="685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671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CB9BD2-6263-40FE-964E-D041AEAC9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30" y="276447"/>
            <a:ext cx="10887740" cy="658155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Poderá haver recondução do Professor, para o ano letivo subsequente, quando sua atuação obtiver aprovação na avaliação de desempenho a ser realizada no último bimestre letivo de cada ano.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 decisão pela recondução, será registrada em ata e justificada pela comprovação do cumprimento das atribuições do docente.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As turmas de ACDA e/ou ACDA de Alto Rendimento Esportivo, que, ao final do ano letivo, estiverem funcionando com regularidade, e, sejam mantidas para o ano subsequente, cujos docentes não tenham sido reconduzidos, deverão ser oferecidas no processo anual de atribuição de classes e aulas aos docentes devidamente classificados.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Independente da avaliação de desempenho, a perda da carga horária poderá ocorrer a qualquer momento, especialmente nos casos de descumprimento legal, com a garantia de defesa prévia, ou a critério da administração, em razão da conveniência do serviço, para atender à necessidade pedagógica da escola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1035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698613-E062-4F95-A7DE-FEFF29BA1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954" y="480646"/>
            <a:ext cx="7256584" cy="1691054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Dúvidas das ACDA</a:t>
            </a:r>
          </a:p>
        </p:txBody>
      </p:sp>
      <p:pic>
        <p:nvPicPr>
          <p:cNvPr id="7170" name="Picture 2" descr="Dúvidas de Formatura - Portal de Formatura">
            <a:extLst>
              <a:ext uri="{FF2B5EF4-FFF2-40B4-BE49-F238E27FC236}">
                <a16:creationId xmlns:a16="http://schemas.microsoft.com/office/drawing/2014/main" id="{DED24CCE-3B2E-449F-A775-D580D40F61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8" r="16819"/>
          <a:stretch/>
        </p:blipFill>
        <p:spPr bwMode="auto">
          <a:xfrm>
            <a:off x="-1" y="10"/>
            <a:ext cx="437354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7" name="Rectangle 7176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F4E6F1-2045-4063-8F16-CB6815489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0954" y="1676401"/>
            <a:ext cx="7256584" cy="501747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professores categoria O, poderá pegar aulas livres e montar projeto dentro de sua Unidade Escolar?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R:SIM. Porém precisa ter 19 aulas atribuídas ou completar as 19 com as turmas de ACDA.</a:t>
            </a:r>
          </a:p>
          <a:p>
            <a:pPr marL="0" indent="0" algn="just">
              <a:buNone/>
            </a:pP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kern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Quem trabalha na PEI, poderá ter turmas de ACDA?</a:t>
            </a: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      R:</a:t>
            </a:r>
            <a:r>
              <a:rPr lang="en" b="1" dirty="0">
                <a:latin typeface="Arial" panose="020B0604020202020204" pitchFamily="34" charset="0"/>
                <a:cs typeface="Arial" panose="020B0604020202020204" pitchFamily="34" charset="0"/>
              </a:rPr>
              <a:t> SIM, lembrando que será fora do horário de aula no contraturno e com outro contrato aberto – Categoria O.</a:t>
            </a:r>
          </a:p>
          <a:p>
            <a:pPr marL="0" indent="0" algn="just">
              <a:buNone/>
            </a:pPr>
            <a:endParaRPr lang="en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 minha Unidade Escolar não possui turmas de ACDA, eu posso participar do JEESP( </a:t>
            </a:r>
            <a:r>
              <a:rPr lang="pt-B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Jogos Escolares do Estado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SP)?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R: Sim.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98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DFA5FF-0995-44B5-9D75-E10456BC8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330" y="3115339"/>
            <a:ext cx="4494670" cy="1010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000" cap="all" dirty="0">
                <a:latin typeface="Arial" panose="020B0604020202020204" pitchFamily="34" charset="0"/>
                <a:cs typeface="Arial" panose="020B0604020202020204" pitchFamily="34" charset="0"/>
              </a:rPr>
              <a:t>Fernando CRUZ Ramos</a:t>
            </a:r>
            <a:br>
              <a:rPr lang="en-US" sz="20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cap="all" dirty="0">
                <a:latin typeface="Arial" panose="020B0604020202020204" pitchFamily="34" charset="0"/>
                <a:cs typeface="Arial" panose="020B0604020202020204" pitchFamily="34" charset="0"/>
              </a:rPr>
              <a:t>Pec – Educação Física </a:t>
            </a:r>
            <a:br>
              <a:rPr lang="en-US" sz="20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2AEE14B4-D572-425E-BA6C-52E1ADE74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0924" y="1184030"/>
            <a:ext cx="5943600" cy="4408489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E8959FEF-289F-4907-A91C-C3AD159870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94D161E3-4B78-4D29-8639-A44849DDA5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02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9362-4F37-4A83-B855-7A7C26485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586" y="233916"/>
            <a:ext cx="10196623" cy="1584251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Unidades escolares com turmas de “ACDA”</a:t>
            </a:r>
            <a:b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55EE42-EB04-46DC-A765-DAADF8D91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051" y="1562986"/>
            <a:ext cx="8778948" cy="529501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E.E. Pref. Eng°Celso Augusto Daniel </a:t>
            </a:r>
            <a:r>
              <a:rPr lang="pt-BR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Futsal e Voleibol ) </a:t>
            </a:r>
          </a:p>
          <a:p>
            <a:pPr marL="0" indent="0">
              <a:buNone/>
            </a:pPr>
            <a:endParaRPr lang="it-IT" b="1" i="0" dirty="0"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E.E. Profª </a:t>
            </a:r>
            <a:r>
              <a:rPr lang="pt-BR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Clothilde</a:t>
            </a: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Martins </a:t>
            </a:r>
            <a:r>
              <a:rPr lang="pt-BR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Zanei</a:t>
            </a: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Futsal )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E.E. Profª Francisca Helena Fúria </a:t>
            </a:r>
            <a:r>
              <a:rPr lang="pt-BR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Tênis de Mesa )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E.E. José Brancaglione </a:t>
            </a:r>
            <a:r>
              <a:rPr lang="pt-BR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Futsal e Voleibol )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E.E. Prof José Carlos Antunes </a:t>
            </a:r>
            <a:r>
              <a:rPr lang="pt-BR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Basquetebol, Handebol e Voleibol )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E.E. Dr. Luiz Lobo Neto </a:t>
            </a:r>
            <a:r>
              <a:rPr lang="pt-BR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Basquetebol )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E.E. Paulo Emílio Salles Gomes </a:t>
            </a:r>
            <a:r>
              <a:rPr lang="pt-BR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Xadrez )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E.E. Professor Rubens Moreira da Rocha</a:t>
            </a:r>
            <a:r>
              <a:rPr lang="pt-BR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 Futsal e Voleibol )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9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F27C57E-8157-4E0F-B54C-D9F8AB47E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446567"/>
            <a:ext cx="5053871" cy="5981992"/>
          </a:xfrm>
        </p:spPr>
        <p:txBody>
          <a:bodyPr anchor="ctr">
            <a:normAutofit/>
          </a:bodyPr>
          <a:lstStyle/>
          <a:p>
            <a:pPr algn="ctr"/>
            <a:r>
              <a:rPr lang="pt-BR" dirty="0"/>
              <a:t>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Res. SEDUC</a:t>
            </a:r>
            <a:b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115, de 05-11-2021</a:t>
            </a:r>
          </a:p>
        </p:txBody>
      </p:sp>
      <p:graphicFrame>
        <p:nvGraphicFramePr>
          <p:cNvPr id="22" name="Espaço Reservado para Conteúdo 2">
            <a:extLst>
              <a:ext uri="{FF2B5EF4-FFF2-40B4-BE49-F238E27FC236}">
                <a16:creationId xmlns:a16="http://schemas.microsoft.com/office/drawing/2014/main" id="{C987F14E-6B28-D779-34D5-3938670BD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993494"/>
              </p:ext>
            </p:extLst>
          </p:nvPr>
        </p:nvGraphicFramePr>
        <p:xfrm>
          <a:off x="4688958" y="211015"/>
          <a:ext cx="7336465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19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306E32-397D-4F67-8C14-6E5FDF50C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135" y="2286000"/>
            <a:ext cx="11015329" cy="3581400"/>
          </a:xfrm>
        </p:spPr>
        <p:txBody>
          <a:bodyPr/>
          <a:lstStyle/>
          <a:p>
            <a:pPr marL="0" indent="0">
              <a:buNone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FFD91F9-3FA1-4AA4-BFB0-F16F2801109D}"/>
              </a:ext>
            </a:extLst>
          </p:cNvPr>
          <p:cNvSpPr txBox="1"/>
          <p:nvPr/>
        </p:nvSpPr>
        <p:spPr>
          <a:xfrm>
            <a:off x="1063255" y="733646"/>
            <a:ext cx="11015329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As turmas de 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ACDs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serão constituídas de, no mínimo, 10 (de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z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) alunos.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Devem se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 organizadas por: modalidade, categoria e sexo ( Masculino, Feminino ou Mista). 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uas atividades serão desenvolvidas em turno diverso ao do horário regular,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podendo ocorrer inclusive no período noturno e aos sábados. (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plica-se também às unidades escolares do Programa de Ensino Integral - PEI.)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					 </a:t>
            </a:r>
            <a:r>
              <a:rPr lang="pt-BR" sz="2400" b="1" u="sng" dirty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As escolas poderão organizar: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800" b="1" u="sng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1 turma, </a:t>
            </a:r>
            <a:r>
              <a:rPr lang="pt-BR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com</a:t>
            </a:r>
            <a:r>
              <a:rPr lang="pt-BR" b="0" i="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pt-BR" b="1" i="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2 </a:t>
            </a:r>
            <a:r>
              <a:rPr lang="pt-BR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ou</a:t>
            </a:r>
            <a:r>
              <a:rPr lang="pt-BR" b="1" i="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3 aulas semanais, por modalidade, categoria e sexo.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pt-BR" b="1" i="0" dirty="0">
              <a:solidFill>
                <a:srgbClr val="FF0000"/>
              </a:solidFill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1 turma 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 </a:t>
            </a:r>
            <a:r>
              <a:rPr lang="pt-BR" b="1" i="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5 ou 6</a:t>
            </a:r>
            <a:r>
              <a:rPr lang="pt-BR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aulas semanais para o ACDA de </a:t>
            </a: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Alto Rendimento Esportivo (Categoria Mirim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</a:t>
            </a: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Infantil) 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1" dirty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4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9B01D9-6C94-4BBA-BC52-E314E8A65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1008185"/>
            <a:ext cx="9612923" cy="4595446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None/>
              <a:defRPr/>
            </a:pPr>
            <a:endParaRPr lang="pt-BR" altLang="pt-BR" b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2600" b="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  </a:t>
            </a:r>
            <a:r>
              <a:rPr kumimoji="0" lang="pt-BR" sz="2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Os professores que tiverem essas turmas atribuídas deverão: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Arial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Participar de cursos de organizados ou credenciados pela EFAPE;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Arial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Participar obrigatoriamente dos Jogos Escolares do Estado de São Paulo - JEESP em todas suas Fases e Etapas inclusive Etapa Nacional caso se classifique;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Participar de torneios, festivais ou ligas quando aplicável.</a:t>
            </a:r>
            <a:endParaRPr kumimoji="0" lang="pt-BR" altLang="pt-BR" sz="2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just" eaLnBrk="1" hangingPunct="1">
              <a:defRPr/>
            </a:pPr>
            <a:endParaRPr lang="pt-BR" altLang="pt-BR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pt-BR" altLang="pt-BR" sz="200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01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DC9C7B7-3E8C-49D9-B6EE-B32E51617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195" y="351692"/>
            <a:ext cx="10855841" cy="6293657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				</a:t>
            </a:r>
            <a:r>
              <a:rPr lang="pt-BR" sz="3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Modalidades </a:t>
            </a:r>
            <a:endParaRPr lang="pt-BR" sz="800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Modalidades de Esporte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Atletismo, Basquetebol, Badminton, Ciclismo, Damas, Futsal, Ginástica Artística, Ginástica Rítmica, Handebol, Natação, Rugby, Tênis, Tênis de Mesa, Voleibol, Vôlei de Praia e Xadrez;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Modalidades de Luta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Boxe, Capoeira, Judô, Karatê, Kung Fu, Taekwondo;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Modalidades de Ginástica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Ginástica de Condicionamento Físico, Ginástica de Conscientização Corporal, Ginástica Geral;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Modalidades de Danças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Ballet, Danças de salão, Danças urbanas;</a:t>
            </a:r>
          </a:p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B021CB7-36A4-4E37-B614-5BE10C6C0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5" y="4700955"/>
            <a:ext cx="11488615" cy="215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2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BCE39A8-0D09-423D-86D2-1BFAAE91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145" y="685800"/>
            <a:ext cx="7671917" cy="148590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pt-BR" sz="3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pt-BR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ategorias </a:t>
            </a:r>
            <a:r>
              <a:rPr lang="pt-BR" sz="3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pt-BR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pt-BR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odalidades de ACDA </a:t>
            </a:r>
            <a:endParaRPr lang="pt-BR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Educacao Fisica Criancas Imagens – Download Grátis no Freepik">
            <a:extLst>
              <a:ext uri="{FF2B5EF4-FFF2-40B4-BE49-F238E27FC236}">
                <a16:creationId xmlns:a16="http://schemas.microsoft.com/office/drawing/2014/main" id="{D533AAD9-FD8E-4778-A27C-D3DA7257B6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5" r="14622"/>
          <a:stretch/>
        </p:blipFill>
        <p:spPr bwMode="auto">
          <a:xfrm>
            <a:off x="-1" y="10"/>
            <a:ext cx="437354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76D1CE-2BA2-449D-B4B6-AE50B992E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2145" y="2286000"/>
            <a:ext cx="7784785" cy="358140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Pré-Mirim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 Estudantes com até 12 anos completos) 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Mirim 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(Estudantes com até 14 anos completos)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Infantil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(Estudantes com até 17 anos completos 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7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7" name="Rectangle 4102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8FFFFD-13B0-4031-BC4D-A726DAB7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9631" y="685800"/>
            <a:ext cx="7653291" cy="1485900"/>
          </a:xfrm>
        </p:spPr>
        <p:txBody>
          <a:bodyPr>
            <a:normAutofit/>
          </a:bodyPr>
          <a:lstStyle/>
          <a:p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pt-BR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úmero máximo de turmas de ACDA </a:t>
            </a:r>
            <a:endParaRPr lang="pt-BR" sz="3200" b="1" u="sng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E05242-0B47-44D8-9624-FB05FFB1A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85" y="2368061"/>
            <a:ext cx="6834552" cy="4349261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5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classes: 2 turmas</a:t>
            </a:r>
          </a:p>
          <a:p>
            <a:pPr marL="0" indent="0">
              <a:spcAft>
                <a:spcPts val="800"/>
              </a:spcAft>
              <a:buNone/>
            </a:pPr>
            <a:endParaRPr lang="pt-BR" sz="5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5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a 12 classes: 4 turmas 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pt-BR" sz="5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5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a 20 classes: 6 turmas 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pt-BR" sz="5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5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pt-BR" sz="5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ais de 20 classes: 8 turmas </a:t>
            </a:r>
          </a:p>
          <a:p>
            <a:endParaRPr lang="pt-BR" dirty="0"/>
          </a:p>
        </p:txBody>
      </p:sp>
      <p:sp>
        <p:nvSpPr>
          <p:cNvPr id="4108" name="Rectangle 4104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098" name="Picture 2" descr="Escola: um lugar sagrado">
            <a:extLst>
              <a:ext uri="{FF2B5EF4-FFF2-40B4-BE49-F238E27FC236}">
                <a16:creationId xmlns:a16="http://schemas.microsoft.com/office/drawing/2014/main" id="{0B5225EB-C7BA-404F-B3A3-59CB5BF03D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2" r="32197"/>
          <a:stretch/>
        </p:blipFill>
        <p:spPr bwMode="auto">
          <a:xfrm>
            <a:off x="7612262" y="0"/>
            <a:ext cx="6673398" cy="694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65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2F28C-38B4-4BB6-8570-6FBE490AE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563" y="350874"/>
            <a:ext cx="11132288" cy="1137684"/>
          </a:xfrm>
        </p:spPr>
        <p:txBody>
          <a:bodyPr>
            <a:norm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5400" u="sng" dirty="0">
                <a:latin typeface="Arial" panose="020B0604020202020204" pitchFamily="34" charset="0"/>
                <a:cs typeface="Arial" panose="020B0604020202020204" pitchFamily="34" charset="0"/>
              </a:rPr>
              <a:t>Passo a passo de novas turmas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5542E6-AA4D-47D6-9F82-BB080CA4A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340" y="1212111"/>
            <a:ext cx="10877107" cy="58585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pt-B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direção da unidade escolar deverá apresentar, por meio de abertura de expediente à Diretoria de Ensino, para fins da homologação de turmas de ACDA e/ou ACDA de Alto Rendimento.</a:t>
            </a:r>
          </a:p>
          <a:p>
            <a:pPr marL="0" indent="0">
              <a:buNone/>
            </a:pP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pt-BR" sz="19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t-BR" sz="19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lano de trabalho</a:t>
            </a:r>
            <a:r>
              <a:rPr lang="pt-B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rticulado ao Currículo de  Educação Física e à proposta pedagógica da escola, elaborado por professor(es) de Educação Física da unidade escolar e referendado pelo Conselho de Escola.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Roboto"/>
              <a:buNone/>
              <a:tabLst/>
              <a:defRPr/>
            </a:pPr>
            <a:endParaRPr kumimoji="0" lang="pt-BR" sz="1900" b="0" i="0" u="none" strike="noStrike" kern="0" cap="none" spc="0" normalizeH="0" baseline="0" noProof="0" dirty="0">
              <a:ln>
                <a:noFill/>
              </a:ln>
              <a:solidFill>
                <a:srgbClr val="241826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Roboto"/>
              <a:buNone/>
              <a:tabLst/>
              <a:defRPr/>
            </a:pPr>
            <a:r>
              <a:rPr kumimoji="0" lang="pt-BR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O PLANO DEVE CONTER</a:t>
            </a: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:</a:t>
            </a: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Roboto"/>
              <a:buNone/>
              <a:tabLst/>
              <a:defRPr/>
            </a:pP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rgbClr val="241826"/>
              </a:solidFill>
              <a:effectLst/>
              <a:uLnTx/>
              <a:uFillTx/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41826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I - Modalidade de  dança, esporte, de luta ou de ginástica; </a:t>
            </a: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rgbClr val="241826"/>
              </a:solidFill>
              <a:effectLst/>
              <a:uLnTx/>
              <a:uFillTx/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41826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II - Categoria da turma, observando-se que a data de nascimento do aluno mais velho definirá a categoria da turma; </a:t>
            </a: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rgbClr val="241826"/>
              </a:solidFill>
              <a:effectLst/>
              <a:uLnTx/>
              <a:uFillTx/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41826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III – Sexo; </a:t>
            </a: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rgbClr val="241826"/>
              </a:solidFill>
              <a:effectLst/>
              <a:uLnTx/>
              <a:uFillTx/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41826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IV- Número de aulas semanais: No mínimo 2 (duas) e no máximo 3 (três) para ACDA e no mínimo 5 (cinco) e no máximo 6 (seis) para ACDA de Alto Rendimento;</a:t>
            </a: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rgbClr val="241826"/>
              </a:solidFill>
              <a:effectLst/>
              <a:uLnTx/>
              <a:uFillTx/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41826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V - Programação anual de trabalho especificando, justificativa, objetivos, conteúdos, atividades e a avaliação a serem desenvolvidos; </a:t>
            </a: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rgbClr val="241826"/>
              </a:solidFill>
              <a:effectLst/>
              <a:uLnTx/>
              <a:uFillTx/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41826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VI - Lista de estudantes candidatos à turma, contendo: nome completo, nº do RA, data de nascimento, </a:t>
            </a:r>
            <a:r>
              <a:rPr kumimoji="0" lang="pt-BR" sz="1600" b="1" i="0" u="sng" strike="noStrike" kern="0" cap="none" spc="0" normalizeH="0" baseline="0" noProof="0" dirty="0" err="1">
                <a:ln>
                  <a:noFill/>
                </a:ln>
                <a:solidFill>
                  <a:srgbClr val="241826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Rg</a:t>
            </a: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41826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e o nº da turma de origem (código gerado pelo sistema de cadastro de alunos);</a:t>
            </a: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rgbClr val="241826"/>
              </a:solidFill>
              <a:effectLst/>
              <a:uLnTx/>
              <a:uFillTx/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457200" marR="0" lvl="0" indent="-317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826"/>
              </a:buClr>
              <a:buSzPts val="1400"/>
              <a:buFont typeface="Wingdings 2"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41826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VII- Horário de desenvolvimento das aulas não coincidente com o turno e o horário das aulas regulares dos alunos envolvidos;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7702057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1026</TotalTime>
  <Words>1578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Roboto</vt:lpstr>
      <vt:lpstr>Wingdings</vt:lpstr>
      <vt:lpstr>Wingdings 2</vt:lpstr>
      <vt:lpstr>Cortar</vt:lpstr>
      <vt:lpstr>Apresentação do PowerPoint</vt:lpstr>
      <vt:lpstr>   Unidades escolares com turmas de “ACDA”   </vt:lpstr>
      <vt:lpstr> Res. SEDUC 115, de 05-11-2021</vt:lpstr>
      <vt:lpstr>Apresentação do PowerPoint</vt:lpstr>
      <vt:lpstr>Apresentação do PowerPoint</vt:lpstr>
      <vt:lpstr>Apresentação do PowerPoint</vt:lpstr>
      <vt:lpstr>  Categorias e Modalidades de ACDA </vt:lpstr>
      <vt:lpstr>     Número máximo de turmas de ACDA </vt:lpstr>
      <vt:lpstr>   Passo a passo de novas turmas</vt:lpstr>
      <vt:lpstr> Após o parecer do conselho de escola,para abertura de novas turmas deve ser encaminhado à Diretoria de Ensino, com ofício solicitando apreciação e homologação e somente após a homologação, poderão ser atribuídas.</vt:lpstr>
      <vt:lpstr>Apresentação do PowerPoint</vt:lpstr>
      <vt:lpstr>Apresentação do PowerPoint</vt:lpstr>
      <vt:lpstr>Apresentação do PowerPoint</vt:lpstr>
      <vt:lpstr>Apresentação do PowerPoint</vt:lpstr>
      <vt:lpstr>      Dúvidas das ACDA</vt:lpstr>
      <vt:lpstr>Fernando CRUZ Ramos Pec – Educação Física  </vt:lpstr>
    </vt:vector>
  </TitlesOfParts>
  <Company>FDE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CRUZ RAMOS</dc:creator>
  <cp:lastModifiedBy>FERNANDO CRUZ RAMOS</cp:lastModifiedBy>
  <cp:revision>2</cp:revision>
  <dcterms:created xsi:type="dcterms:W3CDTF">2023-01-27T13:45:42Z</dcterms:created>
  <dcterms:modified xsi:type="dcterms:W3CDTF">2023-02-27T14:06:08Z</dcterms:modified>
</cp:coreProperties>
</file>