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media/image2.jpg" ContentType="image/jpeg"/>
  <Override PartName="/ppt/media/image3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sldIdLst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BC430-CD54-4306-AA93-28E54B764F10}" v="1" dt="2023-07-31T18:48:17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DE811-74FD-E220-DF54-141ABDA2F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A7F9A7-A933-18C2-134D-CC650DE57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E0A632-32A3-240A-6ECC-0DCB883D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620BC6-2909-C0B0-79D2-5C37602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0D28DD-B708-2BDD-EBB9-9F990E4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87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ECAD2-DDAC-AF75-80A0-E241780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B05714-9925-A70B-0F22-4DB495E6E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F99018-8BEB-D7A2-25F1-476A6371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56B725-4440-8BDF-4539-E8A763D3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DA0B91-D102-838A-B7FA-E2D3B8F2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41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A878CE-E078-026E-E116-343E28409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522841-022D-5FCC-D0A5-DF11FAE27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5C4C76-128B-04B9-0DB1-2E2BD74B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9B0B9B-4B0E-994F-A6B4-7C374CAD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31EB26-0036-49BD-66F4-54C9B8C8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0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33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22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8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45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868" y="488931"/>
            <a:ext cx="11220265" cy="451342"/>
          </a:xfrm>
        </p:spPr>
        <p:txBody>
          <a:bodyPr lIns="0" tIns="0" rIns="0" bIns="0"/>
          <a:lstStyle>
            <a:lvl1pPr>
              <a:defRPr sz="2933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32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868" y="488931"/>
            <a:ext cx="11220265" cy="451342"/>
          </a:xfrm>
        </p:spPr>
        <p:txBody>
          <a:bodyPr lIns="0" tIns="0" rIns="0" bIns="0"/>
          <a:lstStyle>
            <a:lvl1pPr>
              <a:defRPr sz="2933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35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868" y="488931"/>
            <a:ext cx="11220265" cy="451342"/>
          </a:xfrm>
        </p:spPr>
        <p:txBody>
          <a:bodyPr lIns="0" tIns="0" rIns="0" bIns="0"/>
          <a:lstStyle>
            <a:lvl1pPr>
              <a:defRPr sz="2933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63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217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7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4D1D5-1017-CF8E-F8FB-56EB3A51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6AD91D-5728-EFE1-7611-F449E162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9F692-EE53-5468-CBE2-7B7414C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72157-3741-B04B-2F7D-3C0B6464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4A3292-C79F-C72A-912D-C65E426A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95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33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04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193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48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22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113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013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275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75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5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6F75F-1721-5E8E-4B8C-065CE46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245548-6EA3-41DD-1210-D886229C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BBEE51-A51D-353C-5170-794D6752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F93701-1667-DC63-EAA8-49C2B61F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7CF11-ECDD-4B79-3BC3-3C2040DE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369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288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33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68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2DA78-1588-D1FA-16E0-BC4A3E17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D69A1F-21F7-CE16-3072-4F526972C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08F5AD-6390-E6C1-AC17-10DA69915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89595-7123-AFBF-A792-F8E84AFF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85CAE5-9BB1-CA60-BFCF-FC44231A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D971F8-FFC4-B8C7-C17D-1C31D27A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59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2554B-5045-D7A1-D8D2-23E791CD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090979-4574-7144-C198-AF2647C5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D7DFD2-16D4-92F1-7FC4-EC36BB08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5F7583-2507-D2F8-5621-C705E1579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D143A6-40DD-81DF-88C3-8C285858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DBFDB7-0B69-6766-AECC-4EBC28E6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969D95-CEA5-F4C7-E50E-EF9C5BFA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3DA121-A9F4-3D57-5D67-EAA6D43C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88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9E7E-1835-EC2E-F418-FC8EEF5E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31D484-9942-4556-FD7F-CDDD927D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E3F90D-8F82-8D2F-7069-827BF0D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F43094-1A95-02F0-ACDB-A31278E5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7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1F7CA3-695B-00E8-B10D-534B64A4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F91D3C-F498-E118-A84B-F4F8D2AF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8AE879-1D91-2F8D-F79D-ACD060F6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87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163AF-F8FF-9A6D-262E-231A8062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589415-F54A-2C54-F248-DB3BDEF0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7A1915-11DF-9F44-BB5D-2321117D4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BF7B80-1582-EC35-CC6C-A907FFEE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99EE80-ECAD-1F68-F354-7EE468A0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53661B-F40A-C43C-D37D-959DCB21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3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AE55-0D41-ECC3-35EA-C2C5C870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77B464-35FE-4537-4A0A-FC723C6B4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C6F5C2-8804-9272-7109-4AA240687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764677-1117-19A4-2903-43C7A5AB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B4A17B-7F1F-83FB-ECC5-9E94E269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D481F8-556A-5DDC-53B3-EF102B61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7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DBD54E-C15A-F03B-F6C5-E98F42C4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394233-0680-C112-3629-45EBC310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7B4583-E216-8B78-5246-8C4B74EA3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271C43-A1E9-857A-DE33-94B28322F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EBA6DB-4C69-C579-8558-AA1C10450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5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1"/>
            <a:ext cx="12096749" cy="3479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868" y="488931"/>
            <a:ext cx="1122026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134" y="1613217"/>
            <a:ext cx="11767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69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386147-E2DD-4BBB-B690-349E6217B6F8}" type="datetimeFigureOut">
              <a:rPr lang="pt-BR" smtClean="0"/>
              <a:t>03/08/2023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F313EE-D12C-4869-BB5C-43C63797701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nota-caderno-caneta-laptop-3047435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ixabay.com/es/tel%C3%A9fono-celular-m%C3%B3viles-2655101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hyperlink" Target="https://tarefas.cmsp.educacao.sp.gov.br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0BA4E9B8-CBC8-5E47-F30E-615FB5EAE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536" y="0"/>
            <a:ext cx="12204536" cy="6481483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55158CFA-C113-886B-D791-0E64A6422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22098" y="842551"/>
            <a:ext cx="7145951" cy="5778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DE8027-640D-C405-D26B-245A3BF03D0B}"/>
              </a:ext>
            </a:extLst>
          </p:cNvPr>
          <p:cNvSpPr txBox="1"/>
          <p:nvPr/>
        </p:nvSpPr>
        <p:spPr>
          <a:xfrm>
            <a:off x="478172" y="369116"/>
            <a:ext cx="410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REDAÇÃO PAULISTA</a:t>
            </a:r>
          </a:p>
        </p:txBody>
      </p:sp>
    </p:spTree>
    <p:extLst>
      <p:ext uri="{BB962C8B-B14F-4D97-AF65-F5344CB8AC3E}">
        <p14:creationId xmlns:p14="http://schemas.microsoft.com/office/powerpoint/2010/main" val="158833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24" y="320435"/>
            <a:ext cx="7071919" cy="16830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6773" indent="-448722">
              <a:lnSpc>
                <a:spcPct val="150000"/>
              </a:lnSpc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 err="1">
                <a:latin typeface="Verdana"/>
                <a:cs typeface="Verdana"/>
              </a:rPr>
              <a:t>Após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salvar</a:t>
            </a:r>
            <a:r>
              <a:rPr sz="1867" spc="-7" dirty="0">
                <a:latin typeface="Verdana"/>
                <a:cs typeface="Verdana"/>
              </a:rPr>
              <a:t>, um </a:t>
            </a:r>
            <a:r>
              <a:rPr sz="1867" spc="-7" dirty="0" err="1">
                <a:latin typeface="Verdana"/>
                <a:cs typeface="Verdana"/>
              </a:rPr>
              <a:t>ícone</a:t>
            </a:r>
            <a:r>
              <a:rPr sz="1867" spc="-7" dirty="0">
                <a:latin typeface="Verdana"/>
                <a:cs typeface="Verdana"/>
              </a:rPr>
              <a:t> de "</a:t>
            </a:r>
            <a:r>
              <a:rPr sz="1867" spc="-7" dirty="0" err="1">
                <a:latin typeface="Verdana"/>
                <a:cs typeface="Verdana"/>
              </a:rPr>
              <a:t>etiqueta</a:t>
            </a:r>
            <a:r>
              <a:rPr sz="1867" spc="-7" dirty="0">
                <a:latin typeface="Verdana"/>
                <a:cs typeface="Verdana"/>
              </a:rPr>
              <a:t>" </a:t>
            </a:r>
            <a:r>
              <a:rPr sz="1867" spc="-7" dirty="0" err="1">
                <a:latin typeface="Verdana"/>
                <a:cs typeface="Verdana"/>
              </a:rPr>
              <a:t>vai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aparecer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640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lado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direito</a:t>
            </a:r>
            <a:r>
              <a:rPr sz="1867" spc="-7" dirty="0">
                <a:latin typeface="Verdana"/>
                <a:cs typeface="Verdana"/>
              </a:rPr>
              <a:t>. Clique </a:t>
            </a:r>
            <a:r>
              <a:rPr sz="1867" spc="-7" dirty="0" err="1">
                <a:latin typeface="Verdana"/>
                <a:cs typeface="Verdana"/>
              </a:rPr>
              <a:t>nele</a:t>
            </a:r>
            <a:r>
              <a:rPr sz="1867" spc="-7" dirty="0">
                <a:latin typeface="Verdana"/>
                <a:cs typeface="Verdana"/>
              </a:rPr>
              <a:t> para </a:t>
            </a:r>
            <a:r>
              <a:rPr sz="1867" spc="-7" dirty="0" err="1">
                <a:latin typeface="Verdana"/>
                <a:cs typeface="Verdana"/>
              </a:rPr>
              <a:t>selecionar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o </a:t>
            </a:r>
            <a:r>
              <a:rPr sz="1867" spc="7" dirty="0"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Componente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Curricular de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Língua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dirty="0">
                <a:latin typeface="Verdana"/>
                <a:cs typeface="Verdana"/>
              </a:rPr>
              <a:t> 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Portuguesa</a:t>
            </a:r>
            <a:r>
              <a:rPr sz="1867" spc="-7" dirty="0">
                <a:latin typeface="Verdana"/>
                <a:cs typeface="Verdana"/>
              </a:rPr>
              <a:t>.</a:t>
            </a:r>
            <a:endParaRPr sz="1867" dirty="0">
              <a:latin typeface="Verdana"/>
              <a:cs typeface="Verdana"/>
            </a:endParaRPr>
          </a:p>
          <a:p>
            <a:pPr marL="464808" indent="-448722">
              <a:lnSpc>
                <a:spcPct val="150000"/>
              </a:lnSpc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>
                <a:latin typeface="Verdana"/>
                <a:cs typeface="Verdana"/>
              </a:rPr>
              <a:t>Clique</a:t>
            </a:r>
            <a:r>
              <a:rPr sz="1867" spc="-5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em</a:t>
            </a:r>
            <a:r>
              <a:rPr sz="1867" spc="-47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"</a:t>
            </a:r>
            <a:r>
              <a:rPr sz="1867" spc="-7" dirty="0" err="1">
                <a:latin typeface="Verdana"/>
                <a:cs typeface="Verdana"/>
              </a:rPr>
              <a:t>Adicionar</a:t>
            </a:r>
            <a:r>
              <a:rPr sz="1867" spc="-7" dirty="0">
                <a:latin typeface="Verdana"/>
                <a:cs typeface="Verdana"/>
              </a:rPr>
              <a:t>"</a:t>
            </a:r>
            <a:endParaRPr sz="1867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311" y="3010481"/>
            <a:ext cx="4594267" cy="265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537" y="1679646"/>
            <a:ext cx="5660600" cy="2661671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6366EF6-FF80-9F60-FB8B-CE3C8BD7A8AD}"/>
              </a:ext>
            </a:extLst>
          </p:cNvPr>
          <p:cNvCxnSpPr/>
          <p:nvPr/>
        </p:nvCxnSpPr>
        <p:spPr>
          <a:xfrm flipV="1">
            <a:off x="6096000" y="3263318"/>
            <a:ext cx="511729" cy="805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7ED538E9-94F3-E1BF-6960-2A93976B3BA0}"/>
              </a:ext>
            </a:extLst>
          </p:cNvPr>
          <p:cNvSpPr/>
          <p:nvPr/>
        </p:nvSpPr>
        <p:spPr>
          <a:xfrm>
            <a:off x="4026715" y="4957894"/>
            <a:ext cx="520117" cy="29361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577" y="538265"/>
            <a:ext cx="10924564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6773" indent="-448722" algn="just"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2400" spc="-7" dirty="0">
                <a:latin typeface="Verdana"/>
                <a:cs typeface="Verdana"/>
              </a:rPr>
              <a:t>Clique no </a:t>
            </a:r>
            <a:r>
              <a:rPr sz="2400" spc="-7" dirty="0" err="1">
                <a:latin typeface="Verdana"/>
                <a:cs typeface="Verdana"/>
              </a:rPr>
              <a:t>botão</a:t>
            </a:r>
            <a:r>
              <a:rPr sz="2400" spc="-7" dirty="0">
                <a:latin typeface="Verdana"/>
                <a:cs typeface="Verdana"/>
              </a:rPr>
              <a:t> de "</a:t>
            </a:r>
            <a:r>
              <a:rPr sz="2400" spc="-7" dirty="0" err="1">
                <a:latin typeface="Verdana"/>
                <a:cs typeface="Verdana"/>
              </a:rPr>
              <a:t>Mais</a:t>
            </a:r>
            <a:r>
              <a:rPr sz="2400" spc="-7" dirty="0">
                <a:latin typeface="Verdana"/>
                <a:cs typeface="Verdana"/>
              </a:rPr>
              <a:t>" (+) para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7" dirty="0" err="1">
                <a:latin typeface="Verdana"/>
                <a:cs typeface="Verdana"/>
              </a:rPr>
              <a:t>adicionar</a:t>
            </a:r>
            <a:r>
              <a:rPr sz="2400" spc="-7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 </a:t>
            </a:r>
            <a:r>
              <a:rPr sz="2400" spc="-7" dirty="0" err="1">
                <a:latin typeface="Verdana"/>
                <a:cs typeface="Verdana"/>
              </a:rPr>
              <a:t>enunciado</a:t>
            </a:r>
            <a:r>
              <a:rPr sz="2400" spc="-7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 </a:t>
            </a:r>
            <a:r>
              <a:rPr sz="2400" spc="-7" dirty="0" err="1">
                <a:latin typeface="Verdana"/>
                <a:cs typeface="Verdana"/>
              </a:rPr>
              <a:t>mais</a:t>
            </a:r>
            <a:r>
              <a:rPr sz="2400" spc="-7" dirty="0">
                <a:latin typeface="Verdana"/>
                <a:cs typeface="Verdana"/>
              </a:rPr>
              <a:t> </a:t>
            </a:r>
            <a:r>
              <a:rPr sz="2400" spc="-7" dirty="0" err="1">
                <a:latin typeface="Verdana"/>
                <a:cs typeface="Verdana"/>
              </a:rPr>
              <a:t>detalhes</a:t>
            </a:r>
            <a:r>
              <a:rPr sz="2400" spc="-7" dirty="0">
                <a:latin typeface="Verdana"/>
                <a:cs typeface="Verdana"/>
              </a:rPr>
              <a:t> da </a:t>
            </a:r>
            <a:r>
              <a:rPr sz="2400" spc="-640" dirty="0">
                <a:latin typeface="Verdana"/>
                <a:cs typeface="Verdana"/>
              </a:rPr>
              <a:t> </a:t>
            </a:r>
            <a:r>
              <a:rPr sz="2400" spc="-7" dirty="0" err="1">
                <a:latin typeface="Verdana"/>
                <a:cs typeface="Verdana"/>
              </a:rPr>
              <a:t>redação</a:t>
            </a:r>
            <a:r>
              <a:rPr sz="2400" spc="-7" dirty="0"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78902" y="1953530"/>
            <a:ext cx="5571913" cy="3236807"/>
            <a:chOff x="152400" y="1358187"/>
            <a:chExt cx="4178935" cy="2427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358187"/>
              <a:ext cx="4178658" cy="24271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63650" y="1807287"/>
              <a:ext cx="295275" cy="261620"/>
            </a:xfrm>
            <a:custGeom>
              <a:avLst/>
              <a:gdLst/>
              <a:ahLst/>
              <a:cxnLst/>
              <a:rect l="l" t="t" r="r" b="b"/>
              <a:pathLst>
                <a:path w="295275" h="261619">
                  <a:moveTo>
                    <a:pt x="0" y="0"/>
                  </a:moveTo>
                  <a:lnTo>
                    <a:pt x="294899" y="0"/>
                  </a:lnTo>
                  <a:lnTo>
                    <a:pt x="294899" y="260999"/>
                  </a:lnTo>
                  <a:lnTo>
                    <a:pt x="0" y="2609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1824" y="639052"/>
            <a:ext cx="5430520" cy="3569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161709" indent="-448722"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>
                <a:latin typeface="Verdana"/>
                <a:cs typeface="Verdana"/>
              </a:rPr>
              <a:t>Insira </a:t>
            </a:r>
            <a:r>
              <a:rPr sz="1867">
                <a:latin typeface="Verdana"/>
                <a:cs typeface="Verdana"/>
              </a:rPr>
              <a:t>o </a:t>
            </a:r>
            <a:r>
              <a:rPr sz="1867" spc="-7">
                <a:latin typeface="Verdana"/>
                <a:cs typeface="Verdana"/>
              </a:rPr>
              <a:t>enunciado da redação. Você </a:t>
            </a:r>
            <a:r>
              <a:rPr sz="1867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pode usar formatação de texto (negrito, </a:t>
            </a:r>
            <a:r>
              <a:rPr sz="1867" spc="-640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itálico,</a:t>
            </a:r>
            <a:r>
              <a:rPr sz="1867" spc="-20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aspas),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inserir</a:t>
            </a:r>
            <a:r>
              <a:rPr sz="1867" spc="-20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imagens,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etc.</a:t>
            </a:r>
            <a:endParaRPr sz="1867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Tahoma"/>
              <a:buChar char="●"/>
            </a:pPr>
            <a:endParaRPr sz="2267">
              <a:latin typeface="Verdana"/>
              <a:cs typeface="Verdana"/>
            </a:endParaRPr>
          </a:p>
          <a:p>
            <a:pPr>
              <a:spcBef>
                <a:spcPts val="13"/>
              </a:spcBef>
              <a:buFont typeface="Tahoma"/>
              <a:buChar char="●"/>
            </a:pPr>
            <a:endParaRPr>
              <a:latin typeface="Verdana"/>
              <a:cs typeface="Verdana"/>
            </a:endParaRPr>
          </a:p>
          <a:p>
            <a:pPr marL="464808" marR="16933" indent="-448722"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>
                <a:latin typeface="Verdana"/>
                <a:cs typeface="Verdana"/>
              </a:rPr>
              <a:t>No campo de nota, </a:t>
            </a:r>
            <a:r>
              <a:rPr sz="1867" b="1" u="heavy" spc="-7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mantenha </a:t>
            </a:r>
            <a:r>
              <a:rPr sz="1867" b="1" u="heavy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 </a:t>
            </a:r>
            <a:r>
              <a:rPr sz="1867" b="1" u="heavy" spc="-7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padrão </a:t>
            </a:r>
            <a:r>
              <a:rPr sz="1867" b="1" spc="-620">
                <a:latin typeface="Verdana"/>
                <a:cs typeface="Verdana"/>
              </a:rPr>
              <a:t> </a:t>
            </a:r>
            <a:r>
              <a:rPr sz="1867" b="1" u="heavy" spc="-7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100</a:t>
            </a:r>
            <a:r>
              <a:rPr sz="1867" b="1" spc="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para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facilitar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>
                <a:latin typeface="Verdana"/>
                <a:cs typeface="Verdana"/>
              </a:rPr>
              <a:t>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correção.</a:t>
            </a:r>
            <a:endParaRPr sz="1867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Tahoma"/>
              <a:buChar char="●"/>
            </a:pPr>
            <a:endParaRPr sz="2267">
              <a:latin typeface="Verdana"/>
              <a:cs typeface="Verdana"/>
            </a:endParaRPr>
          </a:p>
          <a:p>
            <a:pPr>
              <a:spcBef>
                <a:spcPts val="67"/>
              </a:spcBef>
              <a:buFont typeface="Tahoma"/>
              <a:buChar char="●"/>
            </a:pPr>
            <a:endParaRPr sz="1733">
              <a:latin typeface="Verdana"/>
              <a:cs typeface="Verdana"/>
            </a:endParaRPr>
          </a:p>
          <a:p>
            <a:pPr marL="597730" marR="6773" lvl="1" indent="-448722">
              <a:spcBef>
                <a:spcPts val="7"/>
              </a:spcBef>
              <a:buFont typeface="Tahoma"/>
              <a:buChar char="●"/>
              <a:tabLst>
                <a:tab pos="597730" algn="l"/>
                <a:tab pos="598578" algn="l"/>
              </a:tabLst>
            </a:pPr>
            <a:r>
              <a:rPr sz="1867" spc="-7">
                <a:latin typeface="Verdana"/>
                <a:cs typeface="Verdana"/>
              </a:rPr>
              <a:t>Selecione </a:t>
            </a:r>
            <a:r>
              <a:rPr sz="1867">
                <a:latin typeface="Verdana"/>
                <a:cs typeface="Verdana"/>
              </a:rPr>
              <a:t>o </a:t>
            </a:r>
            <a:r>
              <a:rPr sz="1867" spc="-7">
                <a:latin typeface="Verdana"/>
                <a:cs typeface="Verdana"/>
              </a:rPr>
              <a:t>idioma, </a:t>
            </a:r>
            <a:r>
              <a:rPr sz="1867">
                <a:latin typeface="Verdana"/>
                <a:cs typeface="Verdana"/>
              </a:rPr>
              <a:t>o </a:t>
            </a:r>
            <a:r>
              <a:rPr sz="1867" spc="-7">
                <a:latin typeface="Verdana"/>
                <a:cs typeface="Verdana"/>
              </a:rPr>
              <a:t>gênero textual </a:t>
            </a:r>
            <a:r>
              <a:rPr sz="1867">
                <a:latin typeface="Verdana"/>
                <a:cs typeface="Verdana"/>
              </a:rPr>
              <a:t>e o </a:t>
            </a:r>
            <a:r>
              <a:rPr sz="1867" spc="-640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máximo de palavras (o mínimo </a:t>
            </a:r>
            <a:r>
              <a:rPr sz="1867">
                <a:latin typeface="Verdana"/>
                <a:cs typeface="Verdana"/>
              </a:rPr>
              <a:t>é </a:t>
            </a:r>
            <a:r>
              <a:rPr sz="1867" spc="7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padrozinado</a:t>
            </a:r>
            <a:r>
              <a:rPr sz="1867" spc="-20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em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150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palavras).</a:t>
            </a:r>
            <a:endParaRPr sz="1867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234892"/>
            <a:ext cx="5573232" cy="6115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530" y="426145"/>
            <a:ext cx="6549700" cy="41601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4175" y="121214"/>
            <a:ext cx="9923779" cy="66155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933292" marR="6773" indent="-448722" algn="just">
              <a:lnSpc>
                <a:spcPct val="150000"/>
              </a:lnSpc>
              <a:spcBef>
                <a:spcPts val="133"/>
              </a:spcBef>
              <a:buFont typeface="Tahoma"/>
              <a:buChar char="●"/>
              <a:tabLst>
                <a:tab pos="5933292" algn="l"/>
                <a:tab pos="5934138" algn="l"/>
              </a:tabLst>
            </a:pPr>
            <a:r>
              <a:rPr sz="1867" spc="-7" dirty="0">
                <a:latin typeface="Verdana"/>
                <a:cs typeface="Verdana"/>
              </a:rPr>
              <a:t>Logo </a:t>
            </a:r>
            <a:r>
              <a:rPr sz="1867" spc="-7" dirty="0" err="1">
                <a:latin typeface="Verdana"/>
                <a:cs typeface="Verdana"/>
              </a:rPr>
              <a:t>em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seguida</a:t>
            </a:r>
            <a:r>
              <a:rPr sz="1867" spc="-7" dirty="0">
                <a:latin typeface="Verdana"/>
                <a:cs typeface="Verdana"/>
              </a:rPr>
              <a:t>, </a:t>
            </a:r>
            <a:r>
              <a:rPr sz="1867" spc="-7" dirty="0" err="1">
                <a:latin typeface="Verdana"/>
                <a:cs typeface="Verdana"/>
              </a:rPr>
              <a:t>selecione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critérios</a:t>
            </a:r>
            <a:r>
              <a:rPr sz="1867" spc="-7" dirty="0">
                <a:latin typeface="Verdana"/>
                <a:cs typeface="Verdana"/>
              </a:rPr>
              <a:t> de </a:t>
            </a:r>
            <a:r>
              <a:rPr sz="1867" spc="-7" dirty="0" err="1">
                <a:latin typeface="Verdana"/>
                <a:cs typeface="Verdana"/>
              </a:rPr>
              <a:t>correção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por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gênero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spc="-620" dirty="0">
                <a:latin typeface="Verdana"/>
                <a:cs typeface="Verdana"/>
              </a:rPr>
              <a:t> 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textual</a:t>
            </a:r>
            <a:r>
              <a:rPr sz="1867" spc="-7" dirty="0">
                <a:latin typeface="Verdana"/>
                <a:cs typeface="Verdana"/>
              </a:rPr>
              <a:t>. </a:t>
            </a:r>
            <a:r>
              <a:rPr sz="1867" spc="-7" dirty="0" err="1">
                <a:latin typeface="Verdana"/>
                <a:cs typeface="Verdana"/>
              </a:rPr>
              <a:t>Cada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gênero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tem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uma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lista</a:t>
            </a:r>
            <a:r>
              <a:rPr sz="1867" spc="-7" dirty="0">
                <a:latin typeface="Verdana"/>
                <a:cs typeface="Verdana"/>
              </a:rPr>
              <a:t> de </a:t>
            </a:r>
            <a:r>
              <a:rPr sz="1867" spc="-7" dirty="0" err="1">
                <a:latin typeface="Verdana"/>
                <a:cs typeface="Verdana"/>
              </a:rPr>
              <a:t>critérios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padronizados</a:t>
            </a:r>
            <a:r>
              <a:rPr sz="1867" spc="-7" dirty="0">
                <a:latin typeface="Verdana"/>
                <a:cs typeface="Verdana"/>
              </a:rPr>
              <a:t>,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facilitando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a </a:t>
            </a:r>
            <a:r>
              <a:rPr sz="1867" spc="-7" dirty="0" err="1">
                <a:latin typeface="Verdana"/>
                <a:cs typeface="Verdana"/>
              </a:rPr>
              <a:t>correção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e </a:t>
            </a:r>
            <a:r>
              <a:rPr sz="1867" spc="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acompanhamento</a:t>
            </a:r>
            <a:r>
              <a:rPr sz="1867" spc="-7" dirty="0">
                <a:latin typeface="Verdana"/>
                <a:cs typeface="Verdana"/>
              </a:rPr>
              <a:t> do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desempenho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da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turma</a:t>
            </a:r>
            <a:r>
              <a:rPr sz="1867" spc="-7" dirty="0">
                <a:latin typeface="Verdana"/>
                <a:cs typeface="Verdana"/>
              </a:rPr>
              <a:t>.</a:t>
            </a:r>
            <a:endParaRPr sz="1867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Tahoma"/>
              <a:buChar char="●"/>
            </a:pPr>
            <a:endParaRPr sz="2267" dirty="0">
              <a:latin typeface="Verdana"/>
              <a:cs typeface="Verdana"/>
            </a:endParaRPr>
          </a:p>
          <a:p>
            <a:pPr>
              <a:spcBef>
                <a:spcPts val="13"/>
              </a:spcBef>
              <a:buFont typeface="Tahoma"/>
              <a:buChar char="●"/>
            </a:pPr>
            <a:endParaRPr sz="2067" dirty="0">
              <a:latin typeface="Verdana"/>
              <a:cs typeface="Verdana"/>
            </a:endParaRPr>
          </a:p>
          <a:p>
            <a:pPr marL="5933292" marR="93978" indent="-448722">
              <a:lnSpc>
                <a:spcPct val="150000"/>
              </a:lnSpc>
              <a:buFont typeface="Tahoma"/>
              <a:buChar char="●"/>
              <a:tabLst>
                <a:tab pos="5933292" algn="l"/>
                <a:tab pos="5934138" algn="l"/>
              </a:tabLst>
            </a:pPr>
            <a:r>
              <a:rPr sz="1867" spc="-7" dirty="0">
                <a:latin typeface="Verdana"/>
                <a:cs typeface="Verdana"/>
              </a:rPr>
              <a:t>Por </a:t>
            </a:r>
            <a:r>
              <a:rPr sz="1867" spc="-7" dirty="0" err="1">
                <a:latin typeface="Verdana"/>
                <a:cs typeface="Verdana"/>
              </a:rPr>
              <a:t>fim</a:t>
            </a:r>
            <a:r>
              <a:rPr sz="1867" spc="-7" dirty="0">
                <a:latin typeface="Verdana"/>
                <a:cs typeface="Verdana"/>
              </a:rPr>
              <a:t>, </a:t>
            </a:r>
            <a:r>
              <a:rPr sz="1867" spc="-7" dirty="0" err="1">
                <a:latin typeface="Verdana"/>
                <a:cs typeface="Verdana"/>
              </a:rPr>
              <a:t>insira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textos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de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apoio</a:t>
            </a:r>
            <a:r>
              <a:rPr sz="1867" b="1" spc="-7" dirty="0">
                <a:latin typeface="Verdana"/>
                <a:cs typeface="Verdana"/>
              </a:rPr>
              <a:t>. </a:t>
            </a:r>
            <a:r>
              <a:rPr sz="1867" b="1" spc="-620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Você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pode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incluir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artigos</a:t>
            </a:r>
            <a:r>
              <a:rPr sz="1867" spc="-7" dirty="0">
                <a:latin typeface="Verdana"/>
                <a:cs typeface="Verdana"/>
              </a:rPr>
              <a:t>, links,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imagens, </a:t>
            </a:r>
            <a:r>
              <a:rPr sz="1867" spc="-7" dirty="0" err="1">
                <a:latin typeface="Verdana"/>
                <a:cs typeface="Verdana"/>
              </a:rPr>
              <a:t>vídeos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– o </a:t>
            </a:r>
            <a:r>
              <a:rPr sz="1867" spc="-7" dirty="0">
                <a:latin typeface="Verdana"/>
                <a:cs typeface="Verdana"/>
              </a:rPr>
              <a:t>que </a:t>
            </a:r>
            <a:r>
              <a:rPr sz="1867" spc="-7" dirty="0" err="1">
                <a:latin typeface="Verdana"/>
                <a:cs typeface="Verdana"/>
              </a:rPr>
              <a:t>quiser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para </a:t>
            </a:r>
            <a:r>
              <a:rPr sz="1867" spc="-7" dirty="0" err="1">
                <a:latin typeface="Verdana"/>
                <a:cs typeface="Verdana"/>
              </a:rPr>
              <a:t>aumentar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o </a:t>
            </a:r>
            <a:r>
              <a:rPr sz="1867" spc="-7" dirty="0" err="1">
                <a:latin typeface="Verdana"/>
                <a:cs typeface="Verdana"/>
              </a:rPr>
              <a:t>repertório</a:t>
            </a:r>
            <a:r>
              <a:rPr sz="1867" spc="-7" dirty="0">
                <a:latin typeface="Verdana"/>
                <a:cs typeface="Verdana"/>
              </a:rPr>
              <a:t> dos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estudantes</a:t>
            </a:r>
            <a:r>
              <a:rPr sz="1867" spc="-7" dirty="0">
                <a:latin typeface="Verdana"/>
                <a:cs typeface="Verdana"/>
              </a:rPr>
              <a:t>!</a:t>
            </a:r>
            <a:endParaRPr sz="1867" dirty="0">
              <a:latin typeface="Verdana"/>
              <a:cs typeface="Verdana"/>
            </a:endParaRPr>
          </a:p>
          <a:p>
            <a:pPr>
              <a:spcBef>
                <a:spcPts val="47"/>
              </a:spcBef>
            </a:pPr>
            <a:endParaRPr sz="3067" dirty="0">
              <a:latin typeface="Verdana"/>
              <a:cs typeface="Verdana"/>
            </a:endParaRPr>
          </a:p>
          <a:p>
            <a:pPr marL="16933"/>
            <a:r>
              <a:rPr sz="1867" b="1" spc="-7" dirty="0">
                <a:latin typeface="Verdana"/>
                <a:cs typeface="Verdana"/>
              </a:rPr>
              <a:t>PRONTO!</a:t>
            </a:r>
            <a:r>
              <a:rPr sz="1867" b="1" spc="-20" dirty="0">
                <a:latin typeface="Verdana"/>
                <a:cs typeface="Verdana"/>
              </a:rPr>
              <a:t> </a:t>
            </a:r>
            <a:r>
              <a:rPr sz="1867" b="1" spc="-7" dirty="0">
                <a:latin typeface="Verdana"/>
                <a:cs typeface="Verdana"/>
              </a:rPr>
              <a:t>Basta</a:t>
            </a:r>
            <a:r>
              <a:rPr sz="1867" b="1" spc="-13" dirty="0">
                <a:latin typeface="Verdana"/>
                <a:cs typeface="Verdana"/>
              </a:rPr>
              <a:t> </a:t>
            </a:r>
            <a:r>
              <a:rPr sz="1867" b="1" spc="-7" dirty="0" err="1">
                <a:latin typeface="Verdana"/>
                <a:cs typeface="Verdana"/>
              </a:rPr>
              <a:t>voltar</a:t>
            </a:r>
            <a:r>
              <a:rPr sz="1867" b="1" spc="-13" dirty="0">
                <a:latin typeface="Verdana"/>
                <a:cs typeface="Verdana"/>
              </a:rPr>
              <a:t> </a:t>
            </a:r>
            <a:r>
              <a:rPr sz="1867" b="1" spc="-7" dirty="0" err="1">
                <a:latin typeface="Verdana"/>
                <a:cs typeface="Verdana"/>
              </a:rPr>
              <a:t>aos</a:t>
            </a:r>
            <a:r>
              <a:rPr sz="1867" b="1" spc="-20" dirty="0">
                <a:latin typeface="Verdana"/>
                <a:cs typeface="Verdana"/>
              </a:rPr>
              <a:t> </a:t>
            </a:r>
            <a:r>
              <a:rPr sz="1867" b="1" spc="-7" dirty="0" err="1">
                <a:latin typeface="Verdana"/>
                <a:cs typeface="Verdana"/>
              </a:rPr>
              <a:t>modelos</a:t>
            </a:r>
            <a:r>
              <a:rPr sz="1867" b="1" spc="-13" dirty="0">
                <a:latin typeface="Verdana"/>
                <a:cs typeface="Verdana"/>
              </a:rPr>
              <a:t> </a:t>
            </a:r>
            <a:r>
              <a:rPr sz="1867" b="1" spc="-7" dirty="0">
                <a:latin typeface="Verdana"/>
                <a:cs typeface="Verdana"/>
              </a:rPr>
              <a:t>para</a:t>
            </a:r>
            <a:r>
              <a:rPr sz="1867" b="1" spc="-20" dirty="0">
                <a:latin typeface="Verdana"/>
                <a:cs typeface="Verdana"/>
              </a:rPr>
              <a:t> </a:t>
            </a:r>
            <a:r>
              <a:rPr sz="1867" b="1" spc="-7" dirty="0" err="1">
                <a:latin typeface="Verdana"/>
                <a:cs typeface="Verdana"/>
              </a:rPr>
              <a:t>publicar</a:t>
            </a:r>
            <a:r>
              <a:rPr sz="1867" b="1" spc="-13" dirty="0">
                <a:latin typeface="Verdana"/>
                <a:cs typeface="Verdana"/>
              </a:rPr>
              <a:t> </a:t>
            </a:r>
            <a:r>
              <a:rPr sz="1867" b="1" spc="-7" dirty="0" err="1">
                <a:latin typeface="Verdana"/>
                <a:cs typeface="Verdana"/>
              </a:rPr>
              <a:t>sua</a:t>
            </a:r>
            <a:r>
              <a:rPr sz="1867" b="1" spc="-13" dirty="0">
                <a:latin typeface="Verdana"/>
                <a:cs typeface="Verdana"/>
              </a:rPr>
              <a:t> </a:t>
            </a:r>
            <a:r>
              <a:rPr sz="1867" b="1" spc="-7" dirty="0" err="1">
                <a:latin typeface="Verdana"/>
                <a:cs typeface="Verdana"/>
              </a:rPr>
              <a:t>proposta</a:t>
            </a:r>
            <a:r>
              <a:rPr sz="1867" b="1" spc="-7" dirty="0">
                <a:latin typeface="Verdana"/>
                <a:cs typeface="Verdana"/>
              </a:rPr>
              <a:t>!</a:t>
            </a:r>
            <a:endParaRPr sz="1867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3974" y="0"/>
                  </a:lnTo>
                  <a:lnTo>
                    <a:pt x="9143974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>
                <a:alpha val="408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2664138" y="511550"/>
              <a:ext cx="3815715" cy="335280"/>
            </a:xfrm>
            <a:custGeom>
              <a:avLst/>
              <a:gdLst/>
              <a:ahLst/>
              <a:cxnLst/>
              <a:rect l="l" t="t" r="r" b="b"/>
              <a:pathLst>
                <a:path w="3815715" h="335280">
                  <a:moveTo>
                    <a:pt x="3815697" y="335279"/>
                  </a:moveTo>
                  <a:lnTo>
                    <a:pt x="0" y="335279"/>
                  </a:lnTo>
                  <a:lnTo>
                    <a:pt x="0" y="0"/>
                  </a:lnTo>
                  <a:lnTo>
                    <a:pt x="3815697" y="0"/>
                  </a:lnTo>
                  <a:lnTo>
                    <a:pt x="3815697" y="33527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35251" y="662699"/>
            <a:ext cx="5118100" cy="468440"/>
          </a:xfrm>
          <a:prstGeom prst="rect">
            <a:avLst/>
          </a:prstGeom>
        </p:spPr>
        <p:txBody>
          <a:bodyPr vert="horz" wrap="square" lIns="0" tIns="16933" rIns="0" bIns="0" rtlCol="0" anchor="b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/>
              <a:t>VISÃO</a:t>
            </a:r>
            <a:r>
              <a:rPr spc="-67"/>
              <a:t> </a:t>
            </a:r>
            <a:r>
              <a:rPr spc="-7"/>
              <a:t>DO(A)</a:t>
            </a:r>
            <a:r>
              <a:rPr spc="-60"/>
              <a:t> </a:t>
            </a:r>
            <a:r>
              <a:rPr spc="-7"/>
              <a:t>ALUNO(A)</a:t>
            </a:r>
          </a:p>
        </p:txBody>
      </p:sp>
      <p:sp>
        <p:nvSpPr>
          <p:cNvPr id="7" name="object 7"/>
          <p:cNvSpPr/>
          <p:nvPr/>
        </p:nvSpPr>
        <p:spPr>
          <a:xfrm>
            <a:off x="3072383" y="1265367"/>
            <a:ext cx="6047740" cy="237067"/>
          </a:xfrm>
          <a:custGeom>
            <a:avLst/>
            <a:gdLst/>
            <a:ahLst/>
            <a:cxnLst/>
            <a:rect l="l" t="t" r="r" b="b"/>
            <a:pathLst>
              <a:path w="4535805" h="177800">
                <a:moveTo>
                  <a:pt x="4535399" y="177299"/>
                </a:moveTo>
                <a:lnTo>
                  <a:pt x="0" y="177299"/>
                </a:lnTo>
                <a:lnTo>
                  <a:pt x="0" y="0"/>
                </a:lnTo>
                <a:lnTo>
                  <a:pt x="4535399" y="0"/>
                </a:lnTo>
                <a:lnTo>
                  <a:pt x="4535399" y="177299"/>
                </a:lnTo>
                <a:close/>
              </a:path>
            </a:pathLst>
          </a:custGeom>
          <a:solidFill>
            <a:srgbClr val="E0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157" y="4682251"/>
            <a:ext cx="11159912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6773" indent="-448722"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>
                <a:latin typeface="Verdana"/>
                <a:cs typeface="Verdana"/>
              </a:rPr>
              <a:t>Para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estudantes,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basta clicar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em</a:t>
            </a:r>
            <a:r>
              <a:rPr sz="1867" spc="33">
                <a:latin typeface="Verdana"/>
                <a:cs typeface="Verdana"/>
              </a:rPr>
              <a:t> </a:t>
            </a:r>
            <a:r>
              <a:rPr sz="1867" b="1" u="heavy" spc="-7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Redação Paulista</a:t>
            </a:r>
            <a:r>
              <a:rPr sz="1867" b="1" spc="20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na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sua respectiva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turma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após entrar </a:t>
            </a:r>
            <a:r>
              <a:rPr sz="1867" spc="-640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no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Centro de Mídias!</a:t>
            </a:r>
            <a:endParaRPr sz="1867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6167" y="1039832"/>
            <a:ext cx="9399669" cy="31782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639" y="1063151"/>
            <a:ext cx="11513039" cy="46444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8091" y="934249"/>
            <a:ext cx="5670127" cy="51707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137157" indent="-448722" algn="just"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>
                <a:latin typeface="Verdana"/>
                <a:cs typeface="Verdana"/>
              </a:rPr>
              <a:t>O(a) </a:t>
            </a:r>
            <a:r>
              <a:rPr sz="1867" spc="-7" dirty="0" err="1">
                <a:latin typeface="Verdana"/>
                <a:cs typeface="Verdana"/>
              </a:rPr>
              <a:t>estudante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pode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visualizar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critérios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640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pelos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quais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será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avaliado</a:t>
            </a:r>
            <a:r>
              <a:rPr sz="1867" spc="-7" dirty="0">
                <a:latin typeface="Verdana"/>
                <a:cs typeface="Verdana"/>
              </a:rPr>
              <a:t>(a), </a:t>
            </a:r>
            <a:r>
              <a:rPr sz="1867" spc="-7" dirty="0" err="1">
                <a:latin typeface="Verdana"/>
                <a:cs typeface="Verdana"/>
              </a:rPr>
              <a:t>além</a:t>
            </a:r>
            <a:r>
              <a:rPr sz="1867" spc="-7" dirty="0">
                <a:latin typeface="Verdana"/>
                <a:cs typeface="Verdana"/>
              </a:rPr>
              <a:t> de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acessar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os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textos</a:t>
            </a:r>
            <a:r>
              <a:rPr sz="1867" spc="-7" dirty="0">
                <a:latin typeface="Verdana"/>
                <a:cs typeface="Verdana"/>
              </a:rPr>
              <a:t> de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apoio</a:t>
            </a:r>
            <a:r>
              <a:rPr sz="1867" spc="-7" dirty="0">
                <a:latin typeface="Verdana"/>
                <a:cs typeface="Verdana"/>
              </a:rPr>
              <a:t>.</a:t>
            </a:r>
            <a:endParaRPr sz="1867" dirty="0">
              <a:latin typeface="Verdana"/>
              <a:cs typeface="Verdana"/>
            </a:endParaRPr>
          </a:p>
          <a:p>
            <a:pPr algn="just">
              <a:spcBef>
                <a:spcPts val="47"/>
              </a:spcBef>
              <a:buFont typeface="Tahoma"/>
              <a:buChar char="●"/>
            </a:pPr>
            <a:endParaRPr dirty="0">
              <a:latin typeface="Verdana"/>
              <a:cs typeface="Verdana"/>
            </a:endParaRPr>
          </a:p>
          <a:p>
            <a:pPr marL="464808" marR="6773" indent="-448722" algn="just">
              <a:spcBef>
                <a:spcPts val="7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>
                <a:latin typeface="Verdana"/>
                <a:cs typeface="Verdana"/>
              </a:rPr>
              <a:t>Antes de </a:t>
            </a:r>
            <a:r>
              <a:rPr sz="1867" spc="-7" dirty="0" err="1">
                <a:latin typeface="Verdana"/>
                <a:cs typeface="Verdana"/>
              </a:rPr>
              <a:t>enviar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a </a:t>
            </a:r>
            <a:r>
              <a:rPr sz="1867" spc="-7" dirty="0" err="1">
                <a:latin typeface="Verdana"/>
                <a:cs typeface="Verdana"/>
              </a:rPr>
              <a:t>redação</a:t>
            </a:r>
            <a:r>
              <a:rPr sz="1867" spc="-7" dirty="0">
                <a:latin typeface="Verdana"/>
                <a:cs typeface="Verdana"/>
              </a:rPr>
              <a:t> para o(a)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professor(a), </a:t>
            </a:r>
            <a:r>
              <a:rPr sz="1867" spc="-7" dirty="0" err="1">
                <a:latin typeface="Verdana"/>
                <a:cs typeface="Verdana"/>
              </a:rPr>
              <a:t>ele</a:t>
            </a:r>
            <a:r>
              <a:rPr sz="1867" spc="-7" dirty="0">
                <a:latin typeface="Verdana"/>
                <a:cs typeface="Verdana"/>
              </a:rPr>
              <a:t>(a) </a:t>
            </a:r>
            <a:r>
              <a:rPr sz="1867" spc="-7" dirty="0" err="1">
                <a:latin typeface="Verdana"/>
                <a:cs typeface="Verdana"/>
              </a:rPr>
              <a:t>irá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passar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por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uma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correção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ortográfica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automática</a:t>
            </a:r>
            <a:r>
              <a:rPr sz="1867" b="1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gerada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640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pela ferramenta! </a:t>
            </a:r>
            <a:r>
              <a:rPr sz="1867" spc="-7" dirty="0" err="1">
                <a:latin typeface="Verdana"/>
                <a:cs typeface="Verdana"/>
              </a:rPr>
              <a:t>Assim</a:t>
            </a:r>
            <a:r>
              <a:rPr sz="1867" spc="-7" dirty="0">
                <a:latin typeface="Verdana"/>
                <a:cs typeface="Verdana"/>
              </a:rPr>
              <a:t>, </a:t>
            </a:r>
            <a:r>
              <a:rPr sz="1867" spc="-7" dirty="0" err="1">
                <a:latin typeface="Verdana"/>
                <a:cs typeface="Verdana"/>
              </a:rPr>
              <a:t>recebe</a:t>
            </a:r>
            <a:r>
              <a:rPr sz="1867" spc="-7" dirty="0">
                <a:latin typeface="Verdana"/>
                <a:cs typeface="Verdana"/>
              </a:rPr>
              <a:t> feedback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em</a:t>
            </a:r>
            <a:r>
              <a:rPr sz="1867" spc="-7" dirty="0">
                <a:latin typeface="Verdana"/>
                <a:cs typeface="Verdana"/>
              </a:rPr>
              <a:t> tempo real para </a:t>
            </a:r>
            <a:r>
              <a:rPr sz="1867" spc="-7" dirty="0" err="1">
                <a:latin typeface="Verdana"/>
                <a:cs typeface="Verdana"/>
              </a:rPr>
              <a:t>melhorar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a </a:t>
            </a:r>
            <a:r>
              <a:rPr sz="1867" spc="-7" dirty="0" err="1">
                <a:latin typeface="Verdana"/>
                <a:cs typeface="Verdana"/>
              </a:rPr>
              <a:t>escrita</a:t>
            </a:r>
            <a:r>
              <a:rPr sz="1867" spc="-7" dirty="0">
                <a:latin typeface="Verdana"/>
                <a:cs typeface="Verdana"/>
              </a:rPr>
              <a:t>,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enquanto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o </a:t>
            </a:r>
            <a:r>
              <a:rPr sz="1867" spc="-7" dirty="0">
                <a:latin typeface="Verdana"/>
                <a:cs typeface="Verdana"/>
              </a:rPr>
              <a:t>professor(a) </a:t>
            </a:r>
            <a:r>
              <a:rPr sz="1867" spc="-7" dirty="0" err="1">
                <a:latin typeface="Verdana"/>
                <a:cs typeface="Verdana"/>
              </a:rPr>
              <a:t>pode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focar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nos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critérios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avaliativos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específicos</a:t>
            </a:r>
            <a:r>
              <a:rPr sz="1867" spc="-7" dirty="0">
                <a:latin typeface="Verdana"/>
                <a:cs typeface="Verdana"/>
              </a:rPr>
              <a:t> de </a:t>
            </a:r>
            <a:r>
              <a:rPr sz="1867" spc="-7" dirty="0" err="1">
                <a:latin typeface="Verdana"/>
                <a:cs typeface="Verdana"/>
              </a:rPr>
              <a:t>cada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gênero</a:t>
            </a:r>
            <a:r>
              <a:rPr sz="1867" spc="-7" dirty="0">
                <a:latin typeface="Verdana"/>
                <a:cs typeface="Verdana"/>
              </a:rPr>
              <a:t>.</a:t>
            </a:r>
            <a:endParaRPr sz="1867" dirty="0">
              <a:latin typeface="Verdana"/>
              <a:cs typeface="Verdana"/>
            </a:endParaRPr>
          </a:p>
          <a:p>
            <a:pPr algn="just">
              <a:spcBef>
                <a:spcPts val="47"/>
              </a:spcBef>
              <a:buFont typeface="Tahoma"/>
              <a:buChar char="●"/>
            </a:pPr>
            <a:endParaRPr dirty="0">
              <a:latin typeface="Verdana"/>
              <a:cs typeface="Verdana"/>
            </a:endParaRPr>
          </a:p>
          <a:p>
            <a:pPr marL="464808" marR="440256" indent="-448722" algn="just"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>
                <a:latin typeface="Verdana"/>
                <a:cs typeface="Verdana"/>
              </a:rPr>
              <a:t>Basta </a:t>
            </a:r>
            <a:r>
              <a:rPr sz="1867" spc="-7" dirty="0" err="1">
                <a:latin typeface="Verdana"/>
                <a:cs typeface="Verdana"/>
              </a:rPr>
              <a:t>clicar</a:t>
            </a:r>
            <a:r>
              <a:rPr sz="1867" spc="-7" dirty="0">
                <a:latin typeface="Verdana"/>
                <a:cs typeface="Verdana"/>
              </a:rPr>
              <a:t> no </a:t>
            </a:r>
            <a:r>
              <a:rPr sz="1867" spc="-7" dirty="0" err="1">
                <a:latin typeface="Verdana"/>
                <a:cs typeface="Verdana"/>
              </a:rPr>
              <a:t>botão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amarelo</a:t>
            </a:r>
            <a:r>
              <a:rPr sz="1867" spc="-7" dirty="0">
                <a:latin typeface="Verdana"/>
                <a:cs typeface="Verdana"/>
              </a:rPr>
              <a:t>: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Corrigir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spc="-620" dirty="0">
                <a:latin typeface="Verdana"/>
                <a:cs typeface="Verdana"/>
              </a:rPr>
              <a:t> 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Online</a:t>
            </a:r>
            <a:r>
              <a:rPr sz="1867" spc="-7" dirty="0">
                <a:latin typeface="Verdana"/>
                <a:cs typeface="Verdana"/>
              </a:rPr>
              <a:t>.</a:t>
            </a:r>
            <a:endParaRPr sz="1867" dirty="0">
              <a:latin typeface="Verdana"/>
              <a:cs typeface="Verdana"/>
            </a:endParaRPr>
          </a:p>
          <a:p>
            <a:pPr algn="just">
              <a:spcBef>
                <a:spcPts val="53"/>
              </a:spcBef>
              <a:buFont typeface="Tahoma"/>
              <a:buChar char="●"/>
            </a:pPr>
            <a:endParaRPr dirty="0">
              <a:latin typeface="Verdana"/>
              <a:cs typeface="Verdana"/>
            </a:endParaRPr>
          </a:p>
          <a:p>
            <a:pPr marL="464808" marR="478355" indent="-448722" algn="just"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 err="1">
                <a:latin typeface="Verdana"/>
                <a:cs typeface="Verdana"/>
              </a:rPr>
              <a:t>Feitas</a:t>
            </a:r>
            <a:r>
              <a:rPr sz="1867" spc="-7" dirty="0">
                <a:latin typeface="Verdana"/>
                <a:cs typeface="Verdana"/>
              </a:rPr>
              <a:t> as </a:t>
            </a:r>
            <a:r>
              <a:rPr sz="1867" spc="-7" dirty="0" err="1">
                <a:latin typeface="Verdana"/>
                <a:cs typeface="Verdana"/>
              </a:rPr>
              <a:t>correções</a:t>
            </a:r>
            <a:r>
              <a:rPr sz="1867" spc="-7" dirty="0">
                <a:latin typeface="Verdana"/>
                <a:cs typeface="Verdana"/>
              </a:rPr>
              <a:t>, </a:t>
            </a:r>
            <a:r>
              <a:rPr sz="1867" dirty="0">
                <a:latin typeface="Verdana"/>
                <a:cs typeface="Verdana"/>
              </a:rPr>
              <a:t>a </a:t>
            </a:r>
            <a:r>
              <a:rPr sz="1867" spc="-7" dirty="0" err="1">
                <a:latin typeface="Verdana"/>
                <a:cs typeface="Verdana"/>
              </a:rPr>
              <a:t>redação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pode</a:t>
            </a:r>
            <a:r>
              <a:rPr sz="1867" spc="-7" dirty="0">
                <a:latin typeface="Verdana"/>
                <a:cs typeface="Verdana"/>
              </a:rPr>
              <a:t> ser </a:t>
            </a:r>
            <a:r>
              <a:rPr sz="1867" spc="-640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enviada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para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o(a)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professor(a).</a:t>
            </a:r>
            <a:endParaRPr sz="1867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033" y="265942"/>
            <a:ext cx="5356800" cy="602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087" y="314581"/>
            <a:ext cx="1486747" cy="4684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7" dirty="0" err="1"/>
              <a:t>Acesso</a:t>
            </a:r>
            <a:endParaRPr spc="-7" dirty="0"/>
          </a:p>
        </p:txBody>
      </p:sp>
      <p:sp>
        <p:nvSpPr>
          <p:cNvPr id="3" name="object 3"/>
          <p:cNvSpPr txBox="1"/>
          <p:nvPr/>
        </p:nvSpPr>
        <p:spPr>
          <a:xfrm>
            <a:off x="318087" y="1494512"/>
            <a:ext cx="11661392" cy="14665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1250494" indent="-448722" defTabSz="1219170"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O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acesso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ao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Gerenciador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pode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ser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feito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diretamente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através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do link: </a:t>
            </a:r>
            <a:r>
              <a:rPr sz="1867" spc="-640" dirty="0">
                <a:solidFill>
                  <a:srgbClr val="0097A7"/>
                </a:solidFill>
                <a:latin typeface="Verdana"/>
                <a:cs typeface="Verdana"/>
              </a:rPr>
              <a:t> </a:t>
            </a:r>
            <a:r>
              <a:rPr sz="1867" u="heavy" spc="-7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/>
                <a:cs typeface="Verdana"/>
                <a:hlinkClick r:id="rId2"/>
              </a:rPr>
              <a:t>https://tarefas.cmsp.educacao.sp.gov.br/</a:t>
            </a:r>
            <a:endParaRPr lang="pt-BR" sz="1867" u="heavy" spc="-7" dirty="0">
              <a:solidFill>
                <a:srgbClr val="0097A7"/>
              </a:solidFill>
              <a:uFill>
                <a:solidFill>
                  <a:srgbClr val="0097A7"/>
                </a:solidFill>
              </a:uFill>
              <a:latin typeface="Verdana"/>
              <a:cs typeface="Verdana"/>
            </a:endParaRPr>
          </a:p>
          <a:p>
            <a:pPr marL="16086" marR="1250494" algn="ctr" defTabSz="1219170">
              <a:spcBef>
                <a:spcPts val="133"/>
              </a:spcBef>
              <a:tabLst>
                <a:tab pos="463962" algn="l"/>
                <a:tab pos="465655" algn="l"/>
              </a:tabLst>
            </a:pPr>
            <a:r>
              <a:rPr lang="pt-BR" sz="1867" b="1" dirty="0">
                <a:solidFill>
                  <a:prstClr val="black"/>
                </a:solidFill>
                <a:latin typeface="Verdana"/>
                <a:cs typeface="Verdana"/>
              </a:rPr>
              <a:t>OU</a:t>
            </a:r>
            <a:endParaRPr sz="1867" b="1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64808" marR="6773" indent="-448722" defTabSz="1219170"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pelo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menu da SED (</a:t>
            </a:r>
            <a:r>
              <a:rPr sz="1867" u="heavy" spc="-7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/>
                <a:cs typeface="Verdana"/>
                <a:hlinkClick r:id="rId3"/>
              </a:rPr>
              <a:t>https://sed.educacao.sp.gov.br/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),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através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do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caminho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: </a:t>
            </a:r>
            <a:r>
              <a:rPr sz="1867" spc="-6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Centro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Mídias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&gt;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Tarefas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&gt;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Gerenciador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Tarefas</a:t>
            </a:r>
            <a:endParaRPr sz="1867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4467" y="4317618"/>
            <a:ext cx="3672840" cy="8790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867" i="1" spc="-7">
                <a:solidFill>
                  <a:prstClr val="black"/>
                </a:solidFill>
                <a:latin typeface="Verdana"/>
                <a:cs typeface="Verdana"/>
              </a:rPr>
              <a:t>Não esqueça de clicar na aba </a:t>
            </a:r>
            <a:r>
              <a:rPr sz="1867" i="1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b="1" i="1" spc="-7">
                <a:solidFill>
                  <a:prstClr val="black"/>
                </a:solidFill>
                <a:latin typeface="Verdana"/>
                <a:cs typeface="Verdana"/>
              </a:rPr>
              <a:t>Servidor </a:t>
            </a:r>
            <a:r>
              <a:rPr sz="1867" i="1" spc="-7">
                <a:solidFill>
                  <a:prstClr val="black"/>
                </a:solidFill>
                <a:latin typeface="Verdana"/>
                <a:cs typeface="Verdana"/>
              </a:rPr>
              <a:t>para efetuar </a:t>
            </a:r>
            <a:r>
              <a:rPr sz="1867" i="1">
                <a:solidFill>
                  <a:prstClr val="black"/>
                </a:solidFill>
                <a:latin typeface="Verdana"/>
                <a:cs typeface="Verdana"/>
              </a:rPr>
              <a:t>o </a:t>
            </a:r>
            <a:r>
              <a:rPr sz="1867" i="1" spc="-7">
                <a:solidFill>
                  <a:prstClr val="black"/>
                </a:solidFill>
                <a:latin typeface="Verdana"/>
                <a:cs typeface="Verdana"/>
              </a:rPr>
              <a:t>login. </a:t>
            </a:r>
            <a:r>
              <a:rPr sz="1867" i="1" spc="-64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i="1">
                <a:solidFill>
                  <a:prstClr val="black"/>
                </a:solidFill>
                <a:latin typeface="Verdana"/>
                <a:cs typeface="Verdana"/>
              </a:rPr>
              <a:t>É</a:t>
            </a:r>
            <a:r>
              <a:rPr sz="1867" i="1" spc="-2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i="1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1867" i="1" spc="-2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i="1" spc="-7">
                <a:solidFill>
                  <a:prstClr val="black"/>
                </a:solidFill>
                <a:latin typeface="Verdana"/>
                <a:cs typeface="Verdana"/>
              </a:rPr>
              <a:t>mesmo</a:t>
            </a:r>
            <a:r>
              <a:rPr sz="1867" i="1" spc="-2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i="1" spc="-7">
                <a:solidFill>
                  <a:prstClr val="black"/>
                </a:solidFill>
                <a:latin typeface="Verdana"/>
                <a:cs typeface="Verdana"/>
              </a:rPr>
              <a:t>acesso</a:t>
            </a:r>
            <a:r>
              <a:rPr sz="1867" i="1" spc="-1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i="1" spc="-7">
                <a:solidFill>
                  <a:prstClr val="black"/>
                </a:solidFill>
                <a:latin typeface="Verdana"/>
                <a:cs typeface="Verdana"/>
              </a:rPr>
              <a:t>da</a:t>
            </a:r>
            <a:r>
              <a:rPr sz="1867" i="1" spc="-2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i="1" spc="-7">
                <a:solidFill>
                  <a:prstClr val="black"/>
                </a:solidFill>
                <a:latin typeface="Verdana"/>
                <a:cs typeface="Verdana"/>
              </a:rPr>
              <a:t>SED.</a:t>
            </a:r>
            <a:endParaRPr sz="1867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74B4C73-20BC-9E04-8F79-D56CA998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684" y="3185862"/>
            <a:ext cx="3872304" cy="33129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D17C30-ED41-5382-C212-15DBE33A5F80}"/>
              </a:ext>
            </a:extLst>
          </p:cNvPr>
          <p:cNvSpPr txBox="1"/>
          <p:nvPr/>
        </p:nvSpPr>
        <p:spPr>
          <a:xfrm>
            <a:off x="318088" y="872455"/>
            <a:ext cx="141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Dois acessos: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26AA875-E81C-DE57-3FB6-7EA63EBD5CB4}"/>
              </a:ext>
            </a:extLst>
          </p:cNvPr>
          <p:cNvCxnSpPr/>
          <p:nvPr/>
        </p:nvCxnSpPr>
        <p:spPr>
          <a:xfrm flipH="1" flipV="1">
            <a:off x="5217952" y="4317618"/>
            <a:ext cx="2466364" cy="489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50"/>
              <a:ext cx="9130665" cy="5135880"/>
            </a:xfrm>
            <a:custGeom>
              <a:avLst/>
              <a:gdLst/>
              <a:ahLst/>
              <a:cxnLst/>
              <a:rect l="l" t="t" r="r" b="b"/>
              <a:pathLst>
                <a:path w="9130665" h="5135880">
                  <a:moveTo>
                    <a:pt x="0" y="0"/>
                  </a:moveTo>
                  <a:lnTo>
                    <a:pt x="9130049" y="0"/>
                  </a:lnTo>
                  <a:lnTo>
                    <a:pt x="9130049" y="5135849"/>
                  </a:lnTo>
                  <a:lnTo>
                    <a:pt x="0" y="5135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>
                <a:alpha val="40849"/>
              </a:srgbClr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3423" y="942032"/>
            <a:ext cx="5765800" cy="43601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pc="-7"/>
              <a:t>ENVIANDO</a:t>
            </a:r>
            <a:r>
              <a:rPr spc="-67"/>
              <a:t> </a:t>
            </a:r>
            <a:r>
              <a:rPr spc="-7"/>
              <a:t>UMA</a:t>
            </a:r>
            <a:r>
              <a:rPr spc="-60"/>
              <a:t> </a:t>
            </a:r>
            <a:r>
              <a:rPr spc="-7"/>
              <a:t>PROPOSTA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20937" y="1389073"/>
            <a:ext cx="2711027" cy="43601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defTabSz="1219170">
              <a:lnSpc>
                <a:spcPts val="3400"/>
              </a:lnSpc>
            </a:pPr>
            <a:r>
              <a:rPr sz="2933" b="1" spc="-7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2933" b="1" spc="-7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933" b="1" spc="-7">
                <a:solidFill>
                  <a:prstClr val="black"/>
                </a:solidFill>
                <a:latin typeface="Verdana"/>
                <a:cs typeface="Verdana"/>
              </a:rPr>
              <a:t>REDAÇÃO</a:t>
            </a:r>
            <a:endParaRPr sz="2933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2533" y="1976933"/>
            <a:ext cx="6047740" cy="237067"/>
          </a:xfrm>
          <a:custGeom>
            <a:avLst/>
            <a:gdLst/>
            <a:ahLst/>
            <a:cxnLst/>
            <a:rect l="l" t="t" r="r" b="b"/>
            <a:pathLst>
              <a:path w="4535805" h="177800">
                <a:moveTo>
                  <a:pt x="4535399" y="177299"/>
                </a:moveTo>
                <a:lnTo>
                  <a:pt x="0" y="177299"/>
                </a:lnTo>
                <a:lnTo>
                  <a:pt x="0" y="0"/>
                </a:lnTo>
                <a:lnTo>
                  <a:pt x="4535399" y="0"/>
                </a:lnTo>
                <a:lnTo>
                  <a:pt x="4535399" y="177299"/>
                </a:lnTo>
                <a:close/>
              </a:path>
            </a:pathLst>
          </a:custGeom>
          <a:solidFill>
            <a:srgbClr val="E06666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33" y="314581"/>
            <a:ext cx="1753447" cy="4684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7" dirty="0" err="1"/>
              <a:t>Modelos</a:t>
            </a:r>
            <a:endParaRPr spc="-7" dirty="0"/>
          </a:p>
        </p:txBody>
      </p:sp>
      <p:sp>
        <p:nvSpPr>
          <p:cNvPr id="3" name="object 3"/>
          <p:cNvSpPr txBox="1"/>
          <p:nvPr/>
        </p:nvSpPr>
        <p:spPr>
          <a:xfrm>
            <a:off x="189799" y="958876"/>
            <a:ext cx="12077739" cy="19205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932157" marR="333578" indent="-448722" algn="just" defTabSz="1219170">
              <a:spcBef>
                <a:spcPts val="133"/>
              </a:spcBef>
              <a:buFont typeface="Tahoma"/>
              <a:buChar char="●"/>
              <a:tabLst>
                <a:tab pos="932157" algn="l"/>
                <a:tab pos="933003" algn="l"/>
              </a:tabLst>
            </a:pP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Clicando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em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"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Modelos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", utilize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a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ferramenta de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busca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para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encontrar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as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propostas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de </a:t>
            </a:r>
            <a:r>
              <a:rPr sz="1867" spc="-6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redação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da SEDUC. </a:t>
            </a:r>
            <a:endParaRPr lang="pt-BR" sz="1867" spc="-7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483435" marR="333578" algn="ctr" defTabSz="1219170">
              <a:spcBef>
                <a:spcPts val="133"/>
              </a:spcBef>
              <a:tabLst>
                <a:tab pos="932157" algn="l"/>
                <a:tab pos="933003" algn="l"/>
              </a:tabLst>
            </a:pPr>
            <a:r>
              <a:rPr lang="pt-BR" sz="1867" b="1" spc="-7" dirty="0">
                <a:solidFill>
                  <a:prstClr val="black"/>
                </a:solidFill>
                <a:latin typeface="Verdana"/>
                <a:cs typeface="Verdana"/>
              </a:rPr>
              <a:t>OU</a:t>
            </a:r>
          </a:p>
          <a:p>
            <a:pPr marL="932157" marR="333578" indent="-448722" algn="just" defTabSz="1219170">
              <a:spcBef>
                <a:spcPts val="133"/>
              </a:spcBef>
              <a:buFont typeface="Tahoma"/>
              <a:buChar char="●"/>
              <a:tabLst>
                <a:tab pos="932157" algn="l"/>
                <a:tab pos="933003" algn="l"/>
              </a:tabLst>
            </a:pPr>
            <a:endParaRPr lang="pt-BR" sz="1867" spc="-7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932157" marR="333578" indent="-448722" algn="just" defTabSz="1219170">
              <a:spcBef>
                <a:spcPts val="133"/>
              </a:spcBef>
              <a:buFont typeface="Tahoma"/>
              <a:buChar char="●"/>
              <a:tabLst>
                <a:tab pos="932157" algn="l"/>
                <a:tab pos="933003" algn="l"/>
              </a:tabLst>
            </a:pP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clique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em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"Meus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modelos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" para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pesquisar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propostas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próprias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,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criadas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por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você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sz="1867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6933" defTabSz="1219170">
              <a:spcBef>
                <a:spcPts val="1893"/>
              </a:spcBef>
              <a:tabLst>
                <a:tab pos="7295544" algn="l"/>
              </a:tabLst>
            </a:pPr>
            <a:r>
              <a:rPr lang="pt-BR" sz="1200" i="1" spc="-7" dirty="0">
                <a:solidFill>
                  <a:srgbClr val="CC4125"/>
                </a:solidFill>
                <a:latin typeface="Verdana"/>
                <a:cs typeface="Verdana"/>
              </a:rPr>
              <a:t>              </a:t>
            </a:r>
            <a:r>
              <a:rPr sz="1200" i="1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 err="1">
                <a:solidFill>
                  <a:srgbClr val="CC4125"/>
                </a:solidFill>
                <a:latin typeface="Verdana"/>
                <a:cs typeface="Verdana"/>
              </a:rPr>
              <a:t>Visualização</a:t>
            </a:r>
            <a:r>
              <a:rPr sz="1200" i="1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>
                <a:solidFill>
                  <a:srgbClr val="CC4125"/>
                </a:solidFill>
                <a:latin typeface="Verdana"/>
                <a:cs typeface="Verdana"/>
              </a:rPr>
              <a:t>de</a:t>
            </a:r>
            <a:r>
              <a:rPr sz="1200" i="1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 err="1">
                <a:solidFill>
                  <a:srgbClr val="CC4125"/>
                </a:solidFill>
                <a:latin typeface="Verdana"/>
                <a:cs typeface="Verdana"/>
              </a:rPr>
              <a:t>propostas</a:t>
            </a:r>
            <a:r>
              <a:rPr sz="1200" i="1" spc="-7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 err="1">
                <a:solidFill>
                  <a:srgbClr val="CC4125"/>
                </a:solidFill>
                <a:latin typeface="Verdana"/>
                <a:cs typeface="Verdana"/>
              </a:rPr>
              <a:t>padrão</a:t>
            </a:r>
            <a:r>
              <a:rPr sz="1200" i="1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>
                <a:solidFill>
                  <a:srgbClr val="CC4125"/>
                </a:solidFill>
                <a:latin typeface="Verdana"/>
                <a:cs typeface="Verdana"/>
              </a:rPr>
              <a:t>SEDUC.	</a:t>
            </a:r>
            <a:r>
              <a:rPr sz="1200" i="1" spc="-20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 err="1">
                <a:solidFill>
                  <a:srgbClr val="CC4125"/>
                </a:solidFill>
                <a:latin typeface="Verdana"/>
                <a:cs typeface="Verdana"/>
              </a:rPr>
              <a:t>Visualização</a:t>
            </a:r>
            <a:r>
              <a:rPr sz="1200" i="1" spc="-27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>
                <a:solidFill>
                  <a:srgbClr val="CC4125"/>
                </a:solidFill>
                <a:latin typeface="Verdana"/>
                <a:cs typeface="Verdana"/>
              </a:rPr>
              <a:t>de</a:t>
            </a:r>
            <a:r>
              <a:rPr sz="1200" i="1" spc="-20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 err="1">
                <a:solidFill>
                  <a:srgbClr val="CC4125"/>
                </a:solidFill>
                <a:latin typeface="Verdana"/>
                <a:cs typeface="Verdana"/>
              </a:rPr>
              <a:t>propostas</a:t>
            </a:r>
            <a:r>
              <a:rPr sz="1200" i="1" spc="-20" dirty="0">
                <a:solidFill>
                  <a:srgbClr val="CC4125"/>
                </a:solidFill>
                <a:latin typeface="Verdana"/>
                <a:cs typeface="Verdana"/>
              </a:rPr>
              <a:t> </a:t>
            </a:r>
            <a:r>
              <a:rPr sz="1200" i="1" spc="-7" dirty="0" err="1">
                <a:solidFill>
                  <a:srgbClr val="CC4125"/>
                </a:solidFill>
                <a:latin typeface="Verdana"/>
                <a:cs typeface="Verdana"/>
              </a:rPr>
              <a:t>autorais</a:t>
            </a:r>
            <a:r>
              <a:rPr sz="1200" i="1" spc="-7" dirty="0">
                <a:solidFill>
                  <a:srgbClr val="CC4125"/>
                </a:solidFill>
                <a:latin typeface="Verdana"/>
                <a:cs typeface="Verdana"/>
              </a:rPr>
              <a:t>.</a:t>
            </a:r>
            <a:endParaRPr sz="12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133" y="2864246"/>
            <a:ext cx="5854368" cy="2927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0037" y="2879381"/>
            <a:ext cx="5332164" cy="29271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7167" y="6453905"/>
            <a:ext cx="112911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i="1" spc="-7">
                <a:solidFill>
                  <a:prstClr val="black"/>
                </a:solidFill>
                <a:latin typeface="Verdana"/>
                <a:cs typeface="Verdana"/>
              </a:rPr>
              <a:t>Atenção:</a:t>
            </a:r>
            <a:r>
              <a:rPr sz="1600" i="1" spc="-1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i="1" spc="-7">
                <a:solidFill>
                  <a:prstClr val="black"/>
                </a:solidFill>
                <a:latin typeface="Verdana"/>
                <a:cs typeface="Verdana"/>
              </a:rPr>
              <a:t>sempre que </a:t>
            </a:r>
            <a:r>
              <a:rPr sz="1600" i="1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1600" i="1" spc="-1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i="1" spc="-7">
                <a:solidFill>
                  <a:prstClr val="black"/>
                </a:solidFill>
                <a:latin typeface="Verdana"/>
                <a:cs typeface="Verdana"/>
              </a:rPr>
              <a:t>botão "Meus modelos"</a:t>
            </a:r>
            <a:r>
              <a:rPr sz="1600" i="1" spc="-1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i="1" spc="-7">
                <a:solidFill>
                  <a:prstClr val="black"/>
                </a:solidFill>
                <a:latin typeface="Verdana"/>
                <a:cs typeface="Verdana"/>
              </a:rPr>
              <a:t>estiver</a:t>
            </a:r>
            <a:r>
              <a:rPr sz="1600" i="1" spc="7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spc="-7">
                <a:solidFill>
                  <a:prstClr val="black"/>
                </a:solidFill>
                <a:latin typeface="Verdana"/>
                <a:cs typeface="Verdana"/>
              </a:rPr>
              <a:t>desabilitado</a:t>
            </a:r>
            <a:r>
              <a:rPr sz="1600" i="1" spc="-7">
                <a:solidFill>
                  <a:prstClr val="black"/>
                </a:solidFill>
                <a:latin typeface="Verdana"/>
                <a:cs typeface="Verdana"/>
              </a:rPr>
              <a:t>, você</a:t>
            </a:r>
            <a:r>
              <a:rPr sz="1600" i="1" spc="-1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i="1" spc="-7">
                <a:solidFill>
                  <a:prstClr val="black"/>
                </a:solidFill>
                <a:latin typeface="Verdana"/>
                <a:cs typeface="Verdana"/>
              </a:rPr>
              <a:t>verá as propostas</a:t>
            </a:r>
            <a:r>
              <a:rPr sz="1600" i="1" spc="-13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i="1" spc="-7">
                <a:solidFill>
                  <a:prstClr val="black"/>
                </a:solidFill>
                <a:latin typeface="Verdana"/>
                <a:cs typeface="Verdana"/>
              </a:rPr>
              <a:t>padrão da SEDUC.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0844" y="1400961"/>
            <a:ext cx="10846965" cy="4967873"/>
            <a:chOff x="1285275" y="1376200"/>
            <a:chExt cx="6573520" cy="3400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275" y="1376200"/>
              <a:ext cx="6573424" cy="34002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97010" y="3064245"/>
              <a:ext cx="348615" cy="309245"/>
            </a:xfrm>
            <a:custGeom>
              <a:avLst/>
              <a:gdLst/>
              <a:ahLst/>
              <a:cxnLst/>
              <a:rect l="l" t="t" r="r" b="b"/>
              <a:pathLst>
                <a:path w="348615" h="309245">
                  <a:moveTo>
                    <a:pt x="0" y="0"/>
                  </a:moveTo>
                  <a:lnTo>
                    <a:pt x="348599" y="0"/>
                  </a:lnTo>
                  <a:lnTo>
                    <a:pt x="348599" y="308999"/>
                  </a:lnTo>
                  <a:lnTo>
                    <a:pt x="0" y="3089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3362" y="413699"/>
            <a:ext cx="11810950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6773" indent="-448722" defTabSz="1219170"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Selecione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proposta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desejada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clique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no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aviãozinho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(</a:t>
            </a:r>
            <a:r>
              <a:rPr sz="1867" spc="-7" dirty="0" err="1">
                <a:solidFill>
                  <a:srgbClr val="00B050"/>
                </a:solidFill>
                <a:latin typeface="Verdana"/>
                <a:cs typeface="Verdana"/>
              </a:rPr>
              <a:t>em</a:t>
            </a:r>
            <a:r>
              <a:rPr sz="1867" spc="-13" dirty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srgbClr val="00B050"/>
                </a:solidFill>
                <a:latin typeface="Verdana"/>
                <a:cs typeface="Verdana"/>
              </a:rPr>
              <a:t>verde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) para</a:t>
            </a:r>
            <a:r>
              <a:rPr sz="1867" spc="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b="1" u="heavy" spc="-7" dirty="0" err="1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Publicar</a:t>
            </a:r>
            <a:r>
              <a:rPr sz="1867" b="1" spc="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para </a:t>
            </a:r>
            <a:r>
              <a:rPr sz="1867" spc="-63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sua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(s)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turma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(s).</a:t>
            </a:r>
            <a:endParaRPr sz="1867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140" y="271852"/>
            <a:ext cx="11559280" cy="125205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marR="6773" indent="-448722" defTabSz="1219170">
              <a:lnSpc>
                <a:spcPct val="150000"/>
              </a:lnSpc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Preencha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os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detalhes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para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o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envio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da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redação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: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você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pode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enviar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para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uma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ou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mais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6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b="1" spc="-7" dirty="0" err="1">
                <a:solidFill>
                  <a:prstClr val="black"/>
                </a:solidFill>
                <a:latin typeface="Verdana"/>
                <a:cs typeface="Verdana"/>
              </a:rPr>
              <a:t>turmas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,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definir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prazo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de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início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entrega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(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incluindo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data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horário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).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Quando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finalizar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1867" spc="-1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clique </a:t>
            </a:r>
            <a:r>
              <a:rPr sz="1867" spc="-7" dirty="0" err="1">
                <a:solidFill>
                  <a:prstClr val="black"/>
                </a:solidFill>
                <a:latin typeface="Verdana"/>
                <a:cs typeface="Verdana"/>
              </a:rPr>
              <a:t>em</a:t>
            </a:r>
            <a:r>
              <a:rPr sz="1867" spc="3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867" b="1" u="heavy" spc="-7" dirty="0" err="1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Publicar</a:t>
            </a:r>
            <a:r>
              <a:rPr sz="1867" spc="-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sz="1867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7983" y="1721568"/>
            <a:ext cx="10796693" cy="5018193"/>
            <a:chOff x="523487" y="1291175"/>
            <a:chExt cx="8097520" cy="3763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487" y="1291175"/>
              <a:ext cx="8097023" cy="3763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2300" y="2806450"/>
              <a:ext cx="1902460" cy="866775"/>
            </a:xfrm>
            <a:custGeom>
              <a:avLst/>
              <a:gdLst/>
              <a:ahLst/>
              <a:cxnLst/>
              <a:rect l="l" t="t" r="r" b="b"/>
              <a:pathLst>
                <a:path w="1902460" h="866775">
                  <a:moveTo>
                    <a:pt x="664024" y="0"/>
                  </a:moveTo>
                  <a:lnTo>
                    <a:pt x="1192924" y="0"/>
                  </a:lnTo>
                </a:path>
                <a:path w="1902460" h="866775">
                  <a:moveTo>
                    <a:pt x="0" y="270124"/>
                  </a:moveTo>
                  <a:lnTo>
                    <a:pt x="1901999" y="270124"/>
                  </a:lnTo>
                  <a:lnTo>
                    <a:pt x="1901999" y="866524"/>
                  </a:lnTo>
                  <a:lnTo>
                    <a:pt x="0" y="866524"/>
                  </a:lnTo>
                  <a:lnTo>
                    <a:pt x="0" y="270124"/>
                  </a:lnTo>
                  <a:close/>
                </a:path>
              </a:pathLst>
            </a:custGeom>
            <a:ln w="9524">
              <a:solidFill>
                <a:srgbClr val="CC4125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51276B26-7A09-DBF5-4765-52D2FBE5E594}"/>
              </a:ext>
            </a:extLst>
          </p:cNvPr>
          <p:cNvSpPr/>
          <p:nvPr/>
        </p:nvSpPr>
        <p:spPr>
          <a:xfrm rot="5400000">
            <a:off x="10091956" y="4098697"/>
            <a:ext cx="889233" cy="708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3999" y="0"/>
                  </a:lnTo>
                  <a:lnTo>
                    <a:pt x="91439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>
                <a:alpha val="40849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9983" y="4866411"/>
            <a:ext cx="5472853" cy="43601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3400"/>
              </a:lnSpc>
            </a:pPr>
            <a:r>
              <a:rPr spc="-7"/>
              <a:t>CRIANDO</a:t>
            </a:r>
            <a:r>
              <a:rPr spc="-60"/>
              <a:t> </a:t>
            </a:r>
            <a:r>
              <a:rPr spc="-7"/>
              <a:t>UMA</a:t>
            </a:r>
            <a:r>
              <a:rPr spc="-60"/>
              <a:t> </a:t>
            </a:r>
            <a:r>
              <a:rPr spc="-7"/>
              <a:t>PROPOSTA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6014" y="5307940"/>
            <a:ext cx="1980353" cy="43601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2933" b="1" spc="-7">
                <a:latin typeface="Verdana"/>
                <a:cs typeface="Verdana"/>
              </a:rPr>
              <a:t>AUTORAL</a:t>
            </a:r>
            <a:endParaRPr sz="2933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2417" y="5895799"/>
            <a:ext cx="6047740" cy="237067"/>
          </a:xfrm>
          <a:custGeom>
            <a:avLst/>
            <a:gdLst/>
            <a:ahLst/>
            <a:cxnLst/>
            <a:rect l="l" t="t" r="r" b="b"/>
            <a:pathLst>
              <a:path w="4535805" h="177800">
                <a:moveTo>
                  <a:pt x="4535399" y="177299"/>
                </a:moveTo>
                <a:lnTo>
                  <a:pt x="0" y="177299"/>
                </a:lnTo>
                <a:lnTo>
                  <a:pt x="0" y="0"/>
                </a:lnTo>
                <a:lnTo>
                  <a:pt x="4535399" y="0"/>
                </a:lnTo>
                <a:lnTo>
                  <a:pt x="4535399" y="177299"/>
                </a:lnTo>
                <a:close/>
              </a:path>
            </a:pathLst>
          </a:custGeom>
          <a:solidFill>
            <a:srgbClr val="E0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3653" y="1637572"/>
            <a:ext cx="8764693" cy="4533900"/>
            <a:chOff x="1285275" y="1376200"/>
            <a:chExt cx="6573520" cy="3400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275" y="1376200"/>
              <a:ext cx="6573424" cy="34002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98224" y="1467975"/>
              <a:ext cx="1010285" cy="364490"/>
            </a:xfrm>
            <a:custGeom>
              <a:avLst/>
              <a:gdLst/>
              <a:ahLst/>
              <a:cxnLst/>
              <a:rect l="l" t="t" r="r" b="b"/>
              <a:pathLst>
                <a:path w="1010284" h="364489">
                  <a:moveTo>
                    <a:pt x="0" y="0"/>
                  </a:moveTo>
                  <a:lnTo>
                    <a:pt x="1009799" y="0"/>
                  </a:lnTo>
                  <a:lnTo>
                    <a:pt x="1009799" y="363899"/>
                  </a:lnTo>
                  <a:lnTo>
                    <a:pt x="0" y="3638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0258" y="701051"/>
            <a:ext cx="876892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indent="-448722"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>
                <a:latin typeface="Verdana"/>
                <a:cs typeface="Verdana"/>
              </a:rPr>
              <a:t>Caso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queira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elaborar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uma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proposta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inédita, clique</a:t>
            </a:r>
            <a:r>
              <a:rPr sz="1867" spc="-13">
                <a:latin typeface="Verdana"/>
                <a:cs typeface="Verdana"/>
              </a:rPr>
              <a:t> </a:t>
            </a:r>
            <a:r>
              <a:rPr sz="1867" spc="-7">
                <a:latin typeface="Verdana"/>
                <a:cs typeface="Verdana"/>
              </a:rPr>
              <a:t>em</a:t>
            </a:r>
            <a:r>
              <a:rPr sz="1867" spc="40">
                <a:latin typeface="Verdana"/>
                <a:cs typeface="Verdana"/>
              </a:rPr>
              <a:t> </a:t>
            </a:r>
            <a:r>
              <a:rPr sz="1867" b="1" u="heavy" spc="-7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Criar</a:t>
            </a:r>
            <a:r>
              <a:rPr sz="1867" b="1" u="heavy" spc="-13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u="heavy" spc="-7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modelo</a:t>
            </a:r>
            <a:r>
              <a:rPr sz="1867" spc="-7">
                <a:latin typeface="Verdana"/>
                <a:cs typeface="Verdana"/>
              </a:rPr>
              <a:t>.</a:t>
            </a:r>
            <a:endParaRPr sz="1867">
              <a:latin typeface="Verdana"/>
              <a:cs typeface="Verdana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5EEF4B6-F951-1077-1E9B-6F8A479CE2D1}"/>
              </a:ext>
            </a:extLst>
          </p:cNvPr>
          <p:cNvCxnSpPr/>
          <p:nvPr/>
        </p:nvCxnSpPr>
        <p:spPr>
          <a:xfrm>
            <a:off x="8917497" y="1090569"/>
            <a:ext cx="218114" cy="866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0214" y="2122416"/>
            <a:ext cx="8119606" cy="4476178"/>
            <a:chOff x="2824815" y="1438030"/>
            <a:chExt cx="6115050" cy="3510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4815" y="1438030"/>
              <a:ext cx="6114600" cy="35103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58686" y="4560897"/>
              <a:ext cx="939800" cy="339090"/>
            </a:xfrm>
            <a:custGeom>
              <a:avLst/>
              <a:gdLst/>
              <a:ahLst/>
              <a:cxnLst/>
              <a:rect l="l" t="t" r="r" b="b"/>
              <a:pathLst>
                <a:path w="939800" h="339089">
                  <a:moveTo>
                    <a:pt x="0" y="0"/>
                  </a:moveTo>
                  <a:lnTo>
                    <a:pt x="939315" y="0"/>
                  </a:lnTo>
                  <a:lnTo>
                    <a:pt x="939315" y="338499"/>
                  </a:lnTo>
                  <a:lnTo>
                    <a:pt x="0" y="3384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4088" y="321824"/>
            <a:ext cx="10688320" cy="21140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4808" indent="-448722">
              <a:lnSpc>
                <a:spcPct val="150000"/>
              </a:lnSpc>
              <a:spcBef>
                <a:spcPts val="133"/>
              </a:spcBef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 err="1">
                <a:latin typeface="Verdana"/>
                <a:cs typeface="Verdana"/>
              </a:rPr>
              <a:t>Preencha</a:t>
            </a:r>
            <a:r>
              <a:rPr sz="1867" spc="-27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o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título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da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proposta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(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campo</a:t>
            </a:r>
            <a:r>
              <a:rPr sz="1867" b="1" u="heavy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obrigatório</a:t>
            </a:r>
            <a:r>
              <a:rPr sz="1867" b="1" u="heavy" spc="-7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)</a:t>
            </a:r>
            <a:endParaRPr sz="1867" dirty="0">
              <a:latin typeface="Verdana"/>
              <a:cs typeface="Verdana"/>
            </a:endParaRPr>
          </a:p>
          <a:p>
            <a:pPr marL="464808" indent="-448722">
              <a:lnSpc>
                <a:spcPct val="150000"/>
              </a:lnSpc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 err="1">
                <a:latin typeface="Verdana"/>
                <a:cs typeface="Verdana"/>
              </a:rPr>
              <a:t>Os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outros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campos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-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Descrição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e</a:t>
            </a:r>
            <a:r>
              <a:rPr sz="1867" spc="-20" dirty="0">
                <a:latin typeface="Verdana"/>
                <a:cs typeface="Verdana"/>
              </a:rPr>
              <a:t> </a:t>
            </a:r>
            <a:r>
              <a:rPr sz="1867" spc="-7" dirty="0">
                <a:latin typeface="Verdana"/>
                <a:cs typeface="Verdana"/>
              </a:rPr>
              <a:t>Tags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dirty="0">
                <a:latin typeface="Verdana"/>
                <a:cs typeface="Verdana"/>
              </a:rPr>
              <a:t>-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são</a:t>
            </a:r>
            <a:r>
              <a:rPr sz="1867" spc="53" dirty="0"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opcionais</a:t>
            </a:r>
            <a:r>
              <a:rPr sz="1867" spc="-7" dirty="0">
                <a:latin typeface="Verdana"/>
                <a:cs typeface="Verdana"/>
              </a:rPr>
              <a:t>.</a:t>
            </a:r>
            <a:endParaRPr sz="1867" dirty="0">
              <a:latin typeface="Verdana"/>
              <a:cs typeface="Verdana"/>
            </a:endParaRPr>
          </a:p>
          <a:p>
            <a:pPr marL="464808" marR="6773" indent="-448722">
              <a:lnSpc>
                <a:spcPct val="150000"/>
              </a:lnSpc>
              <a:buFont typeface="Arial"/>
              <a:buChar char="●"/>
              <a:tabLst>
                <a:tab pos="463962" algn="l"/>
                <a:tab pos="465655" algn="l"/>
              </a:tabLst>
            </a:pP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Não</a:t>
            </a:r>
            <a:r>
              <a:rPr sz="1867" b="1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selecione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os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botões</a:t>
            </a:r>
            <a:r>
              <a:rPr sz="1867" spc="-7" dirty="0">
                <a:latin typeface="Verdana"/>
                <a:cs typeface="Verdana"/>
              </a:rPr>
              <a:t> "</a:t>
            </a:r>
            <a:r>
              <a:rPr sz="1867" spc="-7" dirty="0" err="1">
                <a:latin typeface="Verdana"/>
                <a:cs typeface="Verdana"/>
              </a:rPr>
              <a:t>Exame</a:t>
            </a:r>
            <a:r>
              <a:rPr sz="1867" spc="-7" dirty="0">
                <a:latin typeface="Verdana"/>
                <a:cs typeface="Verdana"/>
              </a:rPr>
              <a:t>" </a:t>
            </a:r>
            <a:r>
              <a:rPr sz="1867" dirty="0">
                <a:latin typeface="Verdana"/>
                <a:cs typeface="Verdana"/>
              </a:rPr>
              <a:t>e </a:t>
            </a:r>
            <a:r>
              <a:rPr sz="1867" spc="-7" dirty="0">
                <a:latin typeface="Verdana"/>
                <a:cs typeface="Verdana"/>
              </a:rPr>
              <a:t>"</a:t>
            </a:r>
            <a:r>
              <a:rPr sz="1867" spc="-7" dirty="0" err="1">
                <a:latin typeface="Verdana"/>
                <a:cs typeface="Verdana"/>
              </a:rPr>
              <a:t>Embaralhar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questões</a:t>
            </a:r>
            <a:r>
              <a:rPr sz="1867" spc="-7" dirty="0">
                <a:latin typeface="Verdana"/>
                <a:cs typeface="Verdana"/>
              </a:rPr>
              <a:t>" </a:t>
            </a:r>
            <a:r>
              <a:rPr sz="1867" dirty="0">
                <a:latin typeface="Verdana"/>
                <a:cs typeface="Verdana"/>
              </a:rPr>
              <a:t>- </a:t>
            </a:r>
            <a:r>
              <a:rPr sz="1867" spc="-7" dirty="0" err="1">
                <a:latin typeface="Verdana"/>
                <a:cs typeface="Verdana"/>
              </a:rPr>
              <a:t>são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mais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utilizados</a:t>
            </a:r>
            <a:r>
              <a:rPr sz="1867" spc="-7" dirty="0">
                <a:latin typeface="Verdana"/>
                <a:cs typeface="Verdana"/>
              </a:rPr>
              <a:t> para </a:t>
            </a:r>
            <a:r>
              <a:rPr sz="1867" spc="-640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Tarefas</a:t>
            </a:r>
            <a:r>
              <a:rPr sz="1867" spc="-13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ou</a:t>
            </a:r>
            <a:r>
              <a:rPr sz="1867" spc="-7" dirty="0">
                <a:latin typeface="Verdana"/>
                <a:cs typeface="Verdana"/>
              </a:rPr>
              <a:t> </a:t>
            </a:r>
            <a:r>
              <a:rPr sz="1867" dirty="0" err="1">
                <a:latin typeface="Verdana"/>
                <a:cs typeface="Verdana"/>
              </a:rPr>
              <a:t>Provas</a:t>
            </a:r>
            <a:r>
              <a:rPr sz="1867" dirty="0">
                <a:latin typeface="Verdana"/>
                <a:cs typeface="Verdana"/>
              </a:rPr>
              <a:t>.</a:t>
            </a:r>
          </a:p>
          <a:p>
            <a:pPr marL="464808" indent="-448722">
              <a:lnSpc>
                <a:spcPct val="150000"/>
              </a:lnSpc>
              <a:buFont typeface="Tahoma"/>
              <a:buChar char="●"/>
              <a:tabLst>
                <a:tab pos="463962" algn="l"/>
                <a:tab pos="465655" algn="l"/>
              </a:tabLst>
            </a:pPr>
            <a:r>
              <a:rPr sz="1867" spc="-7" dirty="0">
                <a:latin typeface="Verdana"/>
                <a:cs typeface="Verdana"/>
              </a:rPr>
              <a:t>Clique</a:t>
            </a:r>
            <a:r>
              <a:rPr sz="1867" spc="-47" dirty="0">
                <a:latin typeface="Verdana"/>
                <a:cs typeface="Verdana"/>
              </a:rPr>
              <a:t> </a:t>
            </a:r>
            <a:r>
              <a:rPr sz="1867" spc="-7" dirty="0" err="1">
                <a:latin typeface="Verdana"/>
                <a:cs typeface="Verdana"/>
              </a:rPr>
              <a:t>em</a:t>
            </a:r>
            <a:r>
              <a:rPr sz="1867" spc="-33" dirty="0">
                <a:latin typeface="Verdana"/>
                <a:cs typeface="Verdana"/>
              </a:rPr>
              <a:t> </a:t>
            </a:r>
            <a:r>
              <a:rPr sz="1867" b="1" u="heavy" spc="-7" dirty="0" err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Salvar</a:t>
            </a:r>
            <a:r>
              <a:rPr sz="1867" spc="-7" dirty="0">
                <a:latin typeface="Verdana"/>
                <a:cs typeface="Verdana"/>
              </a:rPr>
              <a:t>.</a:t>
            </a:r>
            <a:endParaRPr sz="1867" dirty="0">
              <a:latin typeface="Verdana"/>
              <a:cs typeface="Verdana"/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4CAD084A-6206-980C-4A0B-85D74234DF0C}"/>
              </a:ext>
            </a:extLst>
          </p:cNvPr>
          <p:cNvSpPr/>
          <p:nvPr/>
        </p:nvSpPr>
        <p:spPr>
          <a:xfrm>
            <a:off x="10865843" y="51053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597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Verdana</vt:lpstr>
      <vt:lpstr>Tema do Office</vt:lpstr>
      <vt:lpstr>Office Theme</vt:lpstr>
      <vt:lpstr>Retrospectiva</vt:lpstr>
      <vt:lpstr>Apresentação do PowerPoint</vt:lpstr>
      <vt:lpstr>Acesso</vt:lpstr>
      <vt:lpstr>ENVIANDO UMA PROPOSTA</vt:lpstr>
      <vt:lpstr>Modelos</vt:lpstr>
      <vt:lpstr>Apresentação do PowerPoint</vt:lpstr>
      <vt:lpstr>Apresentação do PowerPoint</vt:lpstr>
      <vt:lpstr>CRIANDO UMA PROPOSTA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VISÃO DO(A) ALUNO(A)</vt:lpstr>
      <vt:lpstr>Apresentação do PowerPoint</vt:lpstr>
      <vt:lpstr>Apresentação do PowerPoint</vt:lpstr>
      <vt:lpstr>Apresentação do PowerPoint</vt:lpstr>
    </vt:vector>
  </TitlesOfParts>
  <Company>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DE FATIMA RICO ABADE LIMA</dc:creator>
  <cp:lastModifiedBy>PAULO HENRIQUE DE SOUZA</cp:lastModifiedBy>
  <cp:revision>2</cp:revision>
  <dcterms:created xsi:type="dcterms:W3CDTF">2023-07-31T18:32:42Z</dcterms:created>
  <dcterms:modified xsi:type="dcterms:W3CDTF">2023-08-03T20:02:45Z</dcterms:modified>
</cp:coreProperties>
</file>