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2913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078C3-AFBE-2077-AC0D-64EDA9B22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C741D5-407C-57CB-71AB-F034DB954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202282-D3E4-8977-937D-3872CF31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C43FDB-E47A-8EDE-7435-CC177D73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2F89C7-87B6-BEB6-6FFE-C68D4DF8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53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B5674-2AE0-D88D-3E43-2F2C06E9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D66E82-C618-EAE0-5467-A65FB8B86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F7571A-A692-D3A4-A36D-913C40FC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23B5AC-E755-CBFA-AC95-6D6AA7C1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CAC612-C478-02CC-B4CC-C2FB732D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76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B76DCA-728B-6131-5EA5-9674D7369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F8065F-4631-CEE9-A2B6-145DC7E54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B64D25-C207-BFB2-0FF7-F07013B12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77A04E-1D4F-0A2A-F06D-BB788CA0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3F58AB-C68F-F06B-B34B-FB92042B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27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E0457-D646-32E5-D80A-28D41731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8E9F34-0B5B-8BC5-AB84-0A1A8662E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456773-6D89-5A15-C98B-F74B0C96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A855F2-B383-B56C-DF0D-476F910B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CEBEFD-8D51-A86B-3372-2F059F00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67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9C20D-F685-A756-A559-72BE8DC9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863DF0-4947-AF89-F266-F7B95AAD4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4FC86-954F-375D-867D-4DB9F01C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929B7E-586B-288E-CDC2-571669D66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B28BFC-7113-D305-1200-EA63D665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71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CC62A-5E14-F415-2EA9-AE88E035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BBB868-3B80-1ABE-41EA-A56CF151B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17DA21-1726-7973-7EEB-ED8CDDC73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751C00-0A6C-5A13-2E3F-8CABFD07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566E5E-C308-054D-BA73-C2266666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4198F5-4B69-99BC-050B-EC521646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4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5AE8C-E8B1-2330-C297-2C0D29CF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4D8FFB-91A4-0763-0438-1B9B02EE9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1D7AC9-83CD-A690-E8DD-AB9449872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2196F6-8FD8-8193-9B95-0DB785FDC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AC3076-1E15-42EE-A30F-EF26B3D89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38C0F2A-3FD0-B132-5527-233AE792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A55A3E-8FA2-4C4B-ECE0-A575F5AA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412AC42-5435-E31B-5424-3037A03D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71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7AF29-3EEF-B593-710F-7FB04ADA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B8F07E5-2805-77B9-A796-C04626A6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1C4B0E-FBFE-C824-9452-A1510FB9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8F8BFC2-D290-F2D6-CCB8-1EA89EEF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14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5CA3474-12AB-11FF-ABAC-D0535A4A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784D38-BD3F-938D-FC02-DC36EE2D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294639-FC99-CA6F-157F-2C4D8F14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8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E2FD0-AF66-321C-2A1F-EB2AE71A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2CBA9-B093-79F7-1B0E-47F330739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0CCCCE-0B10-153B-93B6-D7AF33E52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873023A-DCCC-32C3-39DF-8EBA68D3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5D4291-9683-F463-396A-455FEB44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10DBCA-4616-9BA9-FBA4-93564D2AC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77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F50B5-EC1C-AE5E-B3C1-25D7B2C53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410A260-F3A2-285B-0B43-FC422AF11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B189B8-FFF0-6D2C-D2CD-871CA990A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9352AF-A4C3-111D-5341-8CE11EF3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BBBC55-FEC5-EFF9-77F6-5F60B626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F210A2-3E49-2239-DCDA-C9551C337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05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0C7AC9C-CDBA-4F2A-C22C-52D5B519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4A21B4-143E-8840-743E-6576D92E2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4CCC44-92E8-0305-3C9A-57A7D9080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B9299-0856-4ACF-AF04-61FECAEC02CB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5CC403-5272-A1A7-909B-C833D0B96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35B5AA-4927-333B-F516-114483A46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CFE09-20FC-4FDE-A010-C61BADFA96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38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1A51C6D0-3E17-B472-A01A-89D633513A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91" y="510560"/>
            <a:ext cx="11994814" cy="570568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D3CC0EA-B3FB-8F86-919C-87472819E8E4}"/>
              </a:ext>
            </a:extLst>
          </p:cNvPr>
          <p:cNvSpPr txBox="1"/>
          <p:nvPr/>
        </p:nvSpPr>
        <p:spPr>
          <a:xfrm>
            <a:off x="3602161" y="132764"/>
            <a:ext cx="4662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/>
              <a:t>Contratação de Categoria “V”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9DFB22-11FB-EBE9-FC86-AEDB8CCB922A}"/>
              </a:ext>
            </a:extLst>
          </p:cNvPr>
          <p:cNvSpPr txBox="1"/>
          <p:nvPr/>
        </p:nvSpPr>
        <p:spPr>
          <a:xfrm>
            <a:off x="385385" y="708272"/>
            <a:ext cx="1142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Fundamento legal: </a:t>
            </a:r>
          </a:p>
          <a:p>
            <a:pPr marL="285750" indent="-285750">
              <a:buFontTx/>
              <a:buChar char="-"/>
            </a:pPr>
            <a:r>
              <a:rPr lang="pt-BR" dirty="0"/>
              <a:t>Lei Complementar 1.093/2009 e suas alterações</a:t>
            </a:r>
            <a:endParaRPr lang="pt-BR" i="1" dirty="0"/>
          </a:p>
        </p:txBody>
      </p:sp>
      <p:sp>
        <p:nvSpPr>
          <p:cNvPr id="7" name="Fluxograma: Processo Alternativo 6">
            <a:extLst>
              <a:ext uri="{FF2B5EF4-FFF2-40B4-BE49-F238E27FC236}">
                <a16:creationId xmlns:a16="http://schemas.microsoft.com/office/drawing/2014/main" id="{79689837-85E2-97D4-161D-F716117D347F}"/>
              </a:ext>
            </a:extLst>
          </p:cNvPr>
          <p:cNvSpPr/>
          <p:nvPr/>
        </p:nvSpPr>
        <p:spPr>
          <a:xfrm>
            <a:off x="184555" y="1896823"/>
            <a:ext cx="1719742" cy="81216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 - Recebe os documentos do interessado para celebrar o contrato</a:t>
            </a:r>
          </a:p>
        </p:txBody>
      </p:sp>
      <p:sp>
        <p:nvSpPr>
          <p:cNvPr id="8" name="Fluxograma: Processo Alternativo 7">
            <a:extLst>
              <a:ext uri="{FF2B5EF4-FFF2-40B4-BE49-F238E27FC236}">
                <a16:creationId xmlns:a16="http://schemas.microsoft.com/office/drawing/2014/main" id="{2FED2D0C-B202-9F50-131B-457E9ABCC9C1}"/>
              </a:ext>
            </a:extLst>
          </p:cNvPr>
          <p:cNvSpPr/>
          <p:nvPr/>
        </p:nvSpPr>
        <p:spPr>
          <a:xfrm>
            <a:off x="2213200" y="1845868"/>
            <a:ext cx="1634844" cy="92017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 -  Confere toda a documentação de acordo com o </a:t>
            </a:r>
            <a:r>
              <a:rPr lang="pt-BR" sz="1200" dirty="0" err="1">
                <a:solidFill>
                  <a:schemeClr val="tx1"/>
                </a:solidFill>
              </a:rPr>
              <a:t>check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list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5" name="Fluxograma: Processo Alternativo 14">
            <a:extLst>
              <a:ext uri="{FF2B5EF4-FFF2-40B4-BE49-F238E27FC236}">
                <a16:creationId xmlns:a16="http://schemas.microsoft.com/office/drawing/2014/main" id="{66631F99-462B-C7F5-CAF7-9C2B8570794C}"/>
              </a:ext>
            </a:extLst>
          </p:cNvPr>
          <p:cNvSpPr/>
          <p:nvPr/>
        </p:nvSpPr>
        <p:spPr>
          <a:xfrm>
            <a:off x="3942826" y="4662523"/>
            <a:ext cx="4376185" cy="800851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 – Acompanha a publicação do contrato, gerar PV no PAPC para digitação das aulas e imprime o contrato eventual da SED enviando para a D.E já assinado pelo docente para assinatura da Dirigente Regional. </a:t>
            </a:r>
          </a:p>
        </p:txBody>
      </p:sp>
      <p:sp>
        <p:nvSpPr>
          <p:cNvPr id="19" name="Fluxograma: Processo Alternativo 18">
            <a:extLst>
              <a:ext uri="{FF2B5EF4-FFF2-40B4-BE49-F238E27FC236}">
                <a16:creationId xmlns:a16="http://schemas.microsoft.com/office/drawing/2014/main" id="{C24626C6-47BE-F795-AA2F-28FD1D266A1D}"/>
              </a:ext>
            </a:extLst>
          </p:cNvPr>
          <p:cNvSpPr/>
          <p:nvPr/>
        </p:nvSpPr>
        <p:spPr>
          <a:xfrm>
            <a:off x="9258193" y="1233182"/>
            <a:ext cx="2202657" cy="151215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 – Cadastra o contrato eventual na SED na opção RECURSOS HUMANOS-EVENTUAL- CADASTRO DE CONTRATO, libera para  a D.E homologar e envia para o NFP a proposta de contratação (ofício e documentação) </a:t>
            </a:r>
          </a:p>
        </p:txBody>
      </p:sp>
      <p:sp>
        <p:nvSpPr>
          <p:cNvPr id="21" name="Fluxograma: Processo Alternativo 20">
            <a:extLst>
              <a:ext uri="{FF2B5EF4-FFF2-40B4-BE49-F238E27FC236}">
                <a16:creationId xmlns:a16="http://schemas.microsoft.com/office/drawing/2014/main" id="{A41FB4C1-BD30-BE21-F66E-5AC6ACCD035E}"/>
              </a:ext>
            </a:extLst>
          </p:cNvPr>
          <p:cNvSpPr/>
          <p:nvPr/>
        </p:nvSpPr>
        <p:spPr>
          <a:xfrm>
            <a:off x="4393093" y="2012854"/>
            <a:ext cx="1819084" cy="6146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Escola- Inserir todos os dados no </a:t>
            </a:r>
            <a:r>
              <a:rPr lang="pt-BR" sz="1200" dirty="0" err="1">
                <a:solidFill>
                  <a:schemeClr val="tx1"/>
                </a:solidFill>
              </a:rPr>
              <a:t>portalnet</a:t>
            </a:r>
            <a:r>
              <a:rPr lang="pt-BR" sz="1200" dirty="0">
                <a:solidFill>
                  <a:schemeClr val="tx1"/>
                </a:solidFill>
              </a:rPr>
              <a:t>  na opção DADOS PESSOAIS</a:t>
            </a:r>
          </a:p>
        </p:txBody>
      </p:sp>
      <p:sp>
        <p:nvSpPr>
          <p:cNvPr id="23" name="Fluxograma: Processo Alternativo 22">
            <a:extLst>
              <a:ext uri="{FF2B5EF4-FFF2-40B4-BE49-F238E27FC236}">
                <a16:creationId xmlns:a16="http://schemas.microsoft.com/office/drawing/2014/main" id="{8EC34C64-45FA-F765-A395-53A082454B29}"/>
              </a:ext>
            </a:extLst>
          </p:cNvPr>
          <p:cNvSpPr/>
          <p:nvPr/>
        </p:nvSpPr>
        <p:spPr>
          <a:xfrm>
            <a:off x="6894060" y="2005586"/>
            <a:ext cx="1871479" cy="646331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Escola- Inserir  no </a:t>
            </a:r>
            <a:r>
              <a:rPr lang="pt-BR" sz="1200" dirty="0" err="1">
                <a:solidFill>
                  <a:schemeClr val="tx1"/>
                </a:solidFill>
              </a:rPr>
              <a:t>portalnet</a:t>
            </a:r>
            <a:r>
              <a:rPr lang="pt-BR" sz="1200" dirty="0">
                <a:solidFill>
                  <a:schemeClr val="tx1"/>
                </a:solidFill>
              </a:rPr>
              <a:t>  na opção FORMAÇÃO CURRICULAR</a:t>
            </a:r>
          </a:p>
        </p:txBody>
      </p:sp>
      <p:sp>
        <p:nvSpPr>
          <p:cNvPr id="24" name="Fluxograma: Processo Alternativo 23">
            <a:extLst>
              <a:ext uri="{FF2B5EF4-FFF2-40B4-BE49-F238E27FC236}">
                <a16:creationId xmlns:a16="http://schemas.microsoft.com/office/drawing/2014/main" id="{E131A781-2291-926E-C5EB-73A8452A2872}"/>
              </a:ext>
            </a:extLst>
          </p:cNvPr>
          <p:cNvSpPr/>
          <p:nvPr/>
        </p:nvSpPr>
        <p:spPr>
          <a:xfrm>
            <a:off x="4128277" y="2908408"/>
            <a:ext cx="2348715" cy="162351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OBSERVAÇÃO: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 - Incluir ingresso no serviço público caso seja o primeiro contrato a data do inicio do contrato.</a:t>
            </a:r>
          </a:p>
          <a:p>
            <a:pPr marL="171450" indent="-171450" algn="ctr">
              <a:buFontTx/>
              <a:buChar char="-"/>
            </a:pPr>
            <a:r>
              <a:rPr lang="pt-BR" sz="1200" dirty="0">
                <a:solidFill>
                  <a:schemeClr val="tx1"/>
                </a:solidFill>
              </a:rPr>
              <a:t>Não Esquecer número de PIS/PASEP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- Dependentes caso houver</a:t>
            </a:r>
          </a:p>
        </p:txBody>
      </p:sp>
      <p:sp>
        <p:nvSpPr>
          <p:cNvPr id="25" name="Fluxograma: Processo Alternativo 24">
            <a:extLst>
              <a:ext uri="{FF2B5EF4-FFF2-40B4-BE49-F238E27FC236}">
                <a16:creationId xmlns:a16="http://schemas.microsoft.com/office/drawing/2014/main" id="{7311EB8B-251C-A9EF-92F1-AD12D7B881E6}"/>
              </a:ext>
            </a:extLst>
          </p:cNvPr>
          <p:cNvSpPr/>
          <p:nvPr/>
        </p:nvSpPr>
        <p:spPr>
          <a:xfrm>
            <a:off x="8921618" y="4662523"/>
            <a:ext cx="2545453" cy="64633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Diretoria – Homologa o contrato eventual na SED.</a:t>
            </a: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9ED619A4-E0B4-C0F0-8971-68121DEC73E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1904297" y="2302907"/>
            <a:ext cx="308903" cy="3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777556C5-4699-81D0-6EF1-B70D13040F1B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6212177" y="2320154"/>
            <a:ext cx="681883" cy="85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199F6E73-F42A-C684-9A2E-A62DD9FF4163}"/>
              </a:ext>
            </a:extLst>
          </p:cNvPr>
          <p:cNvCxnSpPr>
            <a:cxnSpLocks/>
          </p:cNvCxnSpPr>
          <p:nvPr/>
        </p:nvCxnSpPr>
        <p:spPr>
          <a:xfrm>
            <a:off x="8773532" y="2325978"/>
            <a:ext cx="48466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uxograma: Processo Alternativo 47">
            <a:extLst>
              <a:ext uri="{FF2B5EF4-FFF2-40B4-BE49-F238E27FC236}">
                <a16:creationId xmlns:a16="http://schemas.microsoft.com/office/drawing/2014/main" id="{2DFE91AC-2AB4-2927-C2F3-C3D87F0C7D88}"/>
              </a:ext>
            </a:extLst>
          </p:cNvPr>
          <p:cNvSpPr/>
          <p:nvPr/>
        </p:nvSpPr>
        <p:spPr>
          <a:xfrm>
            <a:off x="6725538" y="2904310"/>
            <a:ext cx="2196080" cy="1615842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OBSERVAÇÃO:</a:t>
            </a:r>
          </a:p>
          <a:p>
            <a:pPr marL="171450" indent="-171450" algn="ctr">
              <a:buFontTx/>
              <a:buChar char="-"/>
            </a:pPr>
            <a:r>
              <a:rPr lang="pt-BR" sz="1200" dirty="0">
                <a:solidFill>
                  <a:schemeClr val="tx1"/>
                </a:solidFill>
              </a:rPr>
              <a:t>Não Preencher carga horária do curso, senão quando for registrar no sistema bloqueia.</a:t>
            </a:r>
          </a:p>
          <a:p>
            <a:pPr marL="171450" indent="-171450" algn="ctr">
              <a:buFontTx/>
              <a:buChar char="-"/>
            </a:pPr>
            <a:r>
              <a:rPr lang="pt-BR" sz="1200" dirty="0">
                <a:solidFill>
                  <a:schemeClr val="tx1"/>
                </a:solidFill>
              </a:rPr>
              <a:t>- Não esquecer de Habilitar/Qualificar as disciplinas do curso</a:t>
            </a:r>
          </a:p>
        </p:txBody>
      </p:sp>
      <p:cxnSp>
        <p:nvCxnSpPr>
          <p:cNvPr id="55" name="Conector: Angulado 54">
            <a:extLst>
              <a:ext uri="{FF2B5EF4-FFF2-40B4-BE49-F238E27FC236}">
                <a16:creationId xmlns:a16="http://schemas.microsoft.com/office/drawing/2014/main" id="{DA73AD41-3FD2-8ED3-FDF2-2963B4C754F6}"/>
              </a:ext>
            </a:extLst>
          </p:cNvPr>
          <p:cNvCxnSpPr>
            <a:cxnSpLocks/>
            <a:stCxn id="19" idx="3"/>
            <a:endCxn id="25" idx="3"/>
          </p:cNvCxnSpPr>
          <p:nvPr/>
        </p:nvCxnSpPr>
        <p:spPr>
          <a:xfrm>
            <a:off x="11460850" y="1989261"/>
            <a:ext cx="6221" cy="2996428"/>
          </a:xfrm>
          <a:prstGeom prst="bentConnector3">
            <a:avLst>
              <a:gd name="adj1" fmla="val 377465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5A448F4A-0D43-13AA-14F2-A2E5F5202128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8303644" y="4985689"/>
            <a:ext cx="617974" cy="353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>
            <a:extLst>
              <a:ext uri="{FF2B5EF4-FFF2-40B4-BE49-F238E27FC236}">
                <a16:creationId xmlns:a16="http://schemas.microsoft.com/office/drawing/2014/main" id="{BF0ED84B-5191-DF29-00A0-7CF149B6D425}"/>
              </a:ext>
            </a:extLst>
          </p:cNvPr>
          <p:cNvCxnSpPr>
            <a:cxnSpLocks/>
            <a:stCxn id="8" idx="3"/>
            <a:endCxn id="21" idx="1"/>
          </p:cNvCxnSpPr>
          <p:nvPr/>
        </p:nvCxnSpPr>
        <p:spPr>
          <a:xfrm>
            <a:off x="3848044" y="2305954"/>
            <a:ext cx="545049" cy="14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trela: 32 Pontas 1">
            <a:extLst>
              <a:ext uri="{FF2B5EF4-FFF2-40B4-BE49-F238E27FC236}">
                <a16:creationId xmlns:a16="http://schemas.microsoft.com/office/drawing/2014/main" id="{22B2C315-6C85-DC87-8894-509C95B1EA7B}"/>
              </a:ext>
            </a:extLst>
          </p:cNvPr>
          <p:cNvSpPr/>
          <p:nvPr/>
        </p:nvSpPr>
        <p:spPr>
          <a:xfrm>
            <a:off x="229639" y="3626920"/>
            <a:ext cx="3214120" cy="1246933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Fique atento aos prazos do cronograma</a:t>
            </a:r>
          </a:p>
        </p:txBody>
      </p: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3527E8AC-5957-3D2D-05D7-2553A8527CE5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>
            <a:off x="5302635" y="2627454"/>
            <a:ext cx="0" cy="2809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780AB49A-7197-E4A9-F2FA-D20A0F755AB8}"/>
              </a:ext>
            </a:extLst>
          </p:cNvPr>
          <p:cNvCxnSpPr>
            <a:cxnSpLocks/>
            <a:stCxn id="23" idx="2"/>
            <a:endCxn id="48" idx="0"/>
          </p:cNvCxnSpPr>
          <p:nvPr/>
        </p:nvCxnSpPr>
        <p:spPr>
          <a:xfrm flipH="1">
            <a:off x="7823578" y="2651917"/>
            <a:ext cx="6222" cy="2523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834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208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Wolpert Dos Santos</dc:creator>
  <cp:lastModifiedBy>DE MIRACATU CRH</cp:lastModifiedBy>
  <cp:revision>10</cp:revision>
  <cp:lastPrinted>2023-06-22T13:53:32Z</cp:lastPrinted>
  <dcterms:created xsi:type="dcterms:W3CDTF">2023-06-21T16:35:13Z</dcterms:created>
  <dcterms:modified xsi:type="dcterms:W3CDTF">2023-06-22T17:37:35Z</dcterms:modified>
</cp:coreProperties>
</file>