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6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42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63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97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92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38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37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25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76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26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0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CF801-5243-425C-9DBE-834771F1B01D}" type="datetimeFigureOut">
              <a:rPr lang="pt-BR" smtClean="0"/>
              <a:t>13/02/2023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716B741-4DD5-4CFD-A946-9FC8CE1AC9B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85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esantos.educa&#231;&#227;o.sp.gov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esansp@educacao.sp.gov.b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esansp@educacao.sp.gov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EEFDE0-197B-B268-4F78-DA60BDDC4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r>
              <a:rPr lang="pt-BR" sz="4800">
                <a:latin typeface="Arial" panose="020B0604020202020204" pitchFamily="34" charset="0"/>
                <a:cs typeface="Arial" panose="020B0604020202020204" pitchFamily="34" charset="0"/>
              </a:rPr>
              <a:t>DIRETORIA DE ENSINO DE SANTOS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71F079-6418-E486-80FE-4DA74C281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  <a:t>Orientações sobre Estágio Supervisionado </a:t>
            </a:r>
          </a:p>
          <a:p>
            <a: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  <a:p>
            <a:endParaRPr lang="pt-BR" sz="1600"/>
          </a:p>
          <a:p>
            <a:endParaRPr lang="pt-BR" sz="1600"/>
          </a:p>
          <a:p>
            <a:endParaRPr lang="pt-BR" sz="16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Livros">
            <a:extLst>
              <a:ext uri="{FF2B5EF4-FFF2-40B4-BE49-F238E27FC236}">
                <a16:creationId xmlns:a16="http://schemas.microsoft.com/office/drawing/2014/main" id="{266871D7-D99B-7AFE-1337-2AD58B04E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742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FD52F-9463-D897-CBCB-FD087675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ORIENTAÇÕES IMPORTANTES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08614E-2702-A634-C1AA-81218DF43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800" b="1" dirty="0">
              <a:solidFill>
                <a:srgbClr val="44444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SEDUC-SP destaca que não existe estágio virtual</a:t>
            </a:r>
            <a:r>
              <a:rPr lang="pt-BR" sz="2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em hipótese alguma. Todo estágio deverá ser realizado presencialmente, mesmo para os licenciandos que realizam seus </a:t>
            </a:r>
            <a:r>
              <a:rPr lang="pt-BR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cursos inteiramente a distância – incluindo UNIVESP</a:t>
            </a:r>
            <a:r>
              <a:rPr lang="pt-BR" sz="2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demais instituições de ensino.</a:t>
            </a:r>
            <a:endParaRPr lang="pt-B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1847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40E83-77D6-7EA8-2C5C-96029205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t-BR" sz="31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OBSERVAÇÕES</a:t>
            </a:r>
            <a:endParaRPr lang="pt-BR" sz="310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C27F7F-DAB4-F60C-3DD0-A2E7B33DA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algn="just"/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01. A partir desta </a:t>
            </a: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informação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e </a:t>
            </a: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Orientação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o Estágio retorna ao procedimento anterior, </a:t>
            </a: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firmado diretamente 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entre </a:t>
            </a: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Escola e Instituição de Ensino Superior</a:t>
            </a: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ficando dispensado (para o Momento) o Convênio com a Diretoria de Ensino, antes orientado pela Própria Seduc. A justificativa para tal informação derivou da Burocracia do Processo, acarretando no momento, uma demora no atendimento ao Aluno 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8117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3CBAC-08FF-38B2-8C31-93DAD235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Resolução ao estagio supervisionado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FDD3E6-681B-C68C-C99B-451B70987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02. Em consulta à EFAPE, ela informou que pretende publicar uma Resolução sobre Estágio para o ano de 2023, com o aval da Gestão que assume essa dem</a:t>
            </a:r>
            <a:r>
              <a:rPr lang="pt-BR" sz="3600" dirty="0">
                <a:solidFill>
                  <a:srgbClr val="44444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anda</a:t>
            </a:r>
            <a:r>
              <a:rPr lang="pt-BR" sz="36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;</a:t>
            </a:r>
            <a:br>
              <a:rPr lang="pt-BR" sz="36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18245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40226-87D2-4070-6059-D4FFA3B5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PREENCHIMENTO DO TERMO DE ESTAGIO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892948-5E50-6366-9599-4180B79C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03. Quanto ao CNPJ, a </a:t>
            </a:r>
            <a:r>
              <a:rPr lang="pt-BR" sz="36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Escola irá usar o da Diretoria de Ensino</a:t>
            </a:r>
            <a:r>
              <a:rPr lang="pt-BR" sz="36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(</a:t>
            </a:r>
            <a:r>
              <a:rPr lang="pt-BR" sz="36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C.N.P.J. da Diretoria de Ensino: nº 46.384.111/0068-57)</a:t>
            </a:r>
            <a:r>
              <a:rPr lang="pt-BR" sz="36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para o Termo de Estágio, Orientação da EFAPE;</a:t>
            </a:r>
            <a:br>
              <a:rPr lang="pt-BR" sz="36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938042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A8BA3-5094-EBCE-4F2C-99241E2BE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263FC8-C909-03EE-6C32-9C3F1D8C8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ts val="1650"/>
              </a:lnSpc>
            </a:pPr>
            <a:endParaRPr lang="pt-BR" sz="1800" dirty="0">
              <a:solidFill>
                <a:srgbClr val="44444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650"/>
              </a:lnSpc>
              <a:buNone/>
            </a:pP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04. A equipe de supervisores responsável pelo Estágio na Diretoria de Ensino de  coloca-se à disposição para eventuais esclarecimentos.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650"/>
              </a:lnSpc>
              <a:buNone/>
            </a:pP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Supervisores(as) responsáveis: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650"/>
              </a:lnSpc>
              <a:buNone/>
            </a:pP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Cristiane Eugenio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650"/>
              </a:lnSpc>
              <a:buNone/>
            </a:pP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.Amanda </a:t>
            </a:r>
            <a:r>
              <a:rPr lang="pt-BR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Blank</a:t>
            </a: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Doro</a:t>
            </a:r>
            <a:endParaRPr lang="pt-BR" sz="1800" dirty="0">
              <a:solidFill>
                <a:srgbClr val="44444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650"/>
              </a:lnSpc>
              <a:buNone/>
            </a:pPr>
            <a:r>
              <a:rPr lang="pt-BR" sz="1800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Comissão Estagio Supervisionado -Sala 41 – Fone: 3202-2409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3349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FAF7C-687C-ACFA-902E-8A84B621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Legislação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B6F8FF-7F67-1C82-8A93-1C730821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Cartilha Esclarecedora sobre a Lei do Estágio (Lei nº 11.788/2008) (disponível em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https://desantos.educação.sp.gov.br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Documento orientador –realização de estágio remoto devido a Pandemia Covid 19 (revogado a partir da Portaria 15 de 2/2/2022);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Documento Orientador Possibilidade de Realização de Estágio Remoto Devido À Pandemia De Covid-19 (revogado)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Compilado da Lei 11.488/2008 de estagio remunerado Jovem Aprendiz;</a:t>
            </a:r>
          </a:p>
        </p:txBody>
      </p:sp>
    </p:spTree>
    <p:extLst>
      <p:ext uri="{BB962C8B-B14F-4D97-AF65-F5344CB8AC3E}">
        <p14:creationId xmlns:p14="http://schemas.microsoft.com/office/powerpoint/2010/main" val="71445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08EDF-B7C7-B932-CC58-2E7AA022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44EAE6-70D8-359F-D681-7B0B52D33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Estágio é uma atividade curricular obrigatória desenvolvida a partir da inserção do aluno no espaço socioinstitucional, objetivando oportunizar a experiência do exercício profissional, o que pressupõe supervisão direta e sistemática. Nessa engrenagem ocorre o fortalecimento da articulação entre a SEDUC/SP e as Instituições de Ensino Superior na formação dos estudantes dos cursos de licenciatura. Com isso, pressupõe-se uma mudança na concepção de estágio, que se apresenta com características diferenciadas, tendo em vista que “a possibilidade de aproximação do futuro professor com a Escola de Educação Básica, pode contribuir para uma nova cultura entre instituições de ensino superior e instituição escolar” (LAZZARIN, 2011), inovando a realização de estágios realizados em cursos de licenciatura</a:t>
            </a:r>
          </a:p>
        </p:txBody>
      </p:sp>
    </p:spTree>
    <p:extLst>
      <p:ext uri="{BB962C8B-B14F-4D97-AF65-F5344CB8AC3E}">
        <p14:creationId xmlns:p14="http://schemas.microsoft.com/office/powerpoint/2010/main" val="164136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42153-1FA4-1535-FD6E-BEDF8EA5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398" y="1871131"/>
            <a:ext cx="6815669" cy="151553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PROCEDIMENTOS PARA O ESTÁGIO SUPERVISIONADO DIRETORIA DE ENSINO REGIÃO - SANTOS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23476F-94A6-D18F-C5E3-BF322289E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2398" y="3657597"/>
            <a:ext cx="6815669" cy="132080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l">
              <a:lnSpc>
                <a:spcPct val="90000"/>
              </a:lnSpc>
            </a:pPr>
            <a:r>
              <a:rPr lang="en-US" sz="1900" dirty="0"/>
              <a:t> </a:t>
            </a:r>
            <a:r>
              <a:rPr lang="en-US" sz="1900" b="1" dirty="0">
                <a:highlight>
                  <a:srgbClr val="FFFF00"/>
                </a:highlight>
              </a:rPr>
              <a:t>NOVO ATENDIMENTO</a:t>
            </a:r>
          </a:p>
          <a:p>
            <a:pPr algn="just">
              <a:lnSpc>
                <a:spcPct val="90000"/>
              </a:lnSpc>
            </a:pPr>
            <a:r>
              <a:rPr lang="en-US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atendimento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 à Lei 11.788/2008 e </a:t>
            </a:r>
            <a:r>
              <a:rPr lang="en-US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Informação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contida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Boletim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Subsecretaria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, – Nº 42 de 26 de </a:t>
            </a:r>
            <a:r>
              <a:rPr lang="en-US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outubro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 de 2022, no COMUNICADO EXTERNO CONJUNTO SUBSECRETARIA / EFAPE – 2022 – Nº 365.</a:t>
            </a:r>
          </a:p>
          <a:p>
            <a:pPr>
              <a:lnSpc>
                <a:spcPct val="90000"/>
              </a:lnSpc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55540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39E90-D342-D266-EE5A-84A20DB97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REVOGAÇÃO DE ATENDIMENTO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A1DC96-9FFC-5BE9-D99A-5644376061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l"/>
            <a:r>
              <a:rPr lang="pt-BR" sz="11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RETRANSMITIMOS a</a:t>
            </a:r>
            <a:r>
              <a:rPr lang="pt-BR" sz="11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Orientação sobre Estágio Supervisionado, para providências, Ficando </a:t>
            </a:r>
            <a:r>
              <a:rPr lang="pt-BR" sz="11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REVOGADAS </a:t>
            </a:r>
            <a:r>
              <a:rPr lang="pt-BR" sz="11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as orientações anteriores, a partir da data presente:</a:t>
            </a:r>
            <a:br>
              <a:rPr lang="pt-BR" sz="11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11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“1. Orientações para Atendimento ao Estágio Supervisionado Obrigatório</a:t>
            </a:r>
            <a:br>
              <a:rPr lang="pt-BR" sz="11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11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SEDUC-SP, em resposta às consultas feitas pela Rede e com intuito de uniformizar os procedimentos para atendimento ao Estágio Supervisionado Obrigatório nas unidades escolares, orienta que sejam seguidos os seguintes procedimentos:</a:t>
            </a:r>
            <a:br>
              <a:rPr lang="pt-BR" sz="11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2336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46A147-72FE-E3E8-6287-4433826E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 1 para atendimento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AA832C-A576-DF1A-3E7E-C68076A1D9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pt-BR" sz="1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ETAPA PRELIMINAR DO ESTÁGIO OBRIGATÓRIO</a:t>
            </a: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t-BR" sz="1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</a:t>
            </a: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 licenciando deverá providenciar junto à Instituição de Ensino Superior (IES) a documentação (Termo de Compromisso, Apólice de Seguros e Plano de Estágio) conforme Lei 11.488/2008, necessária para realização do estágio.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350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765CA-CAD1-9E4F-B4E7-106C70A5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153" y="975219"/>
            <a:ext cx="9601196" cy="1303867"/>
          </a:xfrm>
        </p:spPr>
        <p:txBody>
          <a:bodyPr>
            <a:normAutofit/>
          </a:bodyPr>
          <a:lstStyle/>
          <a:p>
            <a:r>
              <a:rPr lang="pt-BR" sz="3600" dirty="0"/>
              <a:t>DOCUMENTOS PARA ATENDIMENTO com base na Lei 11.788/2008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5FFBE1-5DDD-9CB4-4600-EA60FBDD0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/>
          </a:p>
          <a:p>
            <a:pPr algn="ctr"/>
            <a:endParaRPr lang="pt-BR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4DAB7F4-4076-5D00-0BC1-BA7EC25CC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810944"/>
              </p:ext>
            </p:extLst>
          </p:nvPr>
        </p:nvGraphicFramePr>
        <p:xfrm>
          <a:off x="7046752" y="2657426"/>
          <a:ext cx="3436611" cy="2453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6611">
                  <a:extLst>
                    <a:ext uri="{9D8B030D-6E8A-4147-A177-3AD203B41FA5}">
                      <a16:colId xmlns:a16="http://schemas.microsoft.com/office/drawing/2014/main" val="663796203"/>
                    </a:ext>
                  </a:extLst>
                </a:gridCol>
              </a:tblGrid>
              <a:tr h="613488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Documento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8059476"/>
                  </a:ext>
                </a:extLst>
              </a:tr>
              <a:tr h="613488"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</a:rPr>
                        <a:t>. CARTA DE APRESENTAÇÃO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4217932"/>
                  </a:ext>
                </a:extLst>
              </a:tr>
              <a:tr h="613488"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. TERMO DE COMPROMISSO DE ESTÁGIO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105022"/>
                  </a:ext>
                </a:extLst>
              </a:tr>
              <a:tr h="613488"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</a:rPr>
                        <a:t>. APOLICE DE SEGURO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6146175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C02DFAC9-38B8-20E8-74FA-F3D30DF86FC7}"/>
              </a:ext>
            </a:extLst>
          </p:cNvPr>
          <p:cNvSpPr txBox="1"/>
          <p:nvPr/>
        </p:nvSpPr>
        <p:spPr>
          <a:xfrm>
            <a:off x="1124125" y="2657426"/>
            <a:ext cx="5030071" cy="29264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ts val="1650"/>
              </a:lnSpc>
            </a:pPr>
            <a:r>
              <a:rPr lang="pt-BR" sz="1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O licenciando deverá apresentar a documentação na unidade escolar de seu interesse</a:t>
            </a: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e, após </a:t>
            </a:r>
            <a:r>
              <a:rPr lang="pt-BR" sz="1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acolhimento e autorização do Diretor de Escola/Escolar, deverá iniciar seu estágio.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1650"/>
              </a:lnSpc>
            </a:pPr>
            <a:r>
              <a:rPr lang="pt-BR" sz="1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ts val="1650"/>
              </a:lnSpc>
            </a:pPr>
            <a:r>
              <a:rPr lang="pt-BR" sz="1800" b="1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Orientamos que o Diretor de Escola encaminhe o estagiário ao CGP para que possa ter o horário de aula do professor responsável pelo estagiário;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ts val="1650"/>
              </a:lnSpc>
            </a:pPr>
            <a:r>
              <a:rPr lang="pt-BR" sz="1800" b="1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Tendo o horário para iniciar o estágio ele pode iniciar suas atividades na Unidade Escolar;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7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62A50-18D5-1EA2-AB1A-170BF2AC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149985"/>
          </a:xfrm>
        </p:spPr>
        <p:txBody>
          <a:bodyPr>
            <a:normAutofit/>
          </a:bodyPr>
          <a:lstStyle/>
          <a:p>
            <a:r>
              <a:rPr lang="pt-BR" dirty="0"/>
              <a:t>ATENÇÃO a analise dos documentos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C7CA49-498E-D243-4636-04EBB9AA0E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1-A apólice de seguro deve ter data de vigência atualizada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2- No caso da falta de algum documento o Diretor deve orientar o estagiário a procurar o setor de estagio da Universidade ou Secretaria acadêmica, para auxiliar quanto aos documentos para apresentação a sua solicitação conforme Lei 11.788/2008;</a:t>
            </a:r>
          </a:p>
        </p:txBody>
      </p:sp>
    </p:spTree>
    <p:extLst>
      <p:ext uri="{BB962C8B-B14F-4D97-AF65-F5344CB8AC3E}">
        <p14:creationId xmlns:p14="http://schemas.microsoft.com/office/powerpoint/2010/main" val="75913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DBC6F-AAA3-2E61-8B2E-F7315348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2. DA REALIZAÇÃO DO ESTÁGIO OBRIGATÓRIO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EEFD70-7A74-358E-7EFC-9821F617D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a) O licenciando deverá realizar o estágio </a:t>
            </a:r>
            <a:r>
              <a:rPr lang="pt-BR" sz="1800" b="1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e registrar em livro próprio da unidade escolar a sua frequência.</a:t>
            </a:r>
          </a:p>
          <a:p>
            <a:r>
              <a:rPr lang="pt-BR" sz="1800" b="1" dirty="0">
                <a:solidFill>
                  <a:srgbClr val="444444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b) Caso ainda não tenha o livro providenciar ou atualizar o mesmo, realizando a abertura e encerramento com a finalidade REGISTRO DE ESTAGIO SUPERVISIONADO</a:t>
            </a:r>
          </a:p>
          <a:p>
            <a:pPr algn="just"/>
            <a:r>
              <a:rPr lang="pt-BR" sz="1800" b="1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Encaminhar </a:t>
            </a:r>
            <a:r>
              <a:rPr lang="pt-BR" sz="1800" b="1" dirty="0">
                <a:solidFill>
                  <a:srgbClr val="444444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ofício a Diretoria de Ensino, por meio do e-mail </a:t>
            </a:r>
            <a:r>
              <a:rPr lang="pt-BR" sz="1800" b="1" dirty="0">
                <a:solidFill>
                  <a:srgbClr val="444444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desansp@educacao.sp.gov.br</a:t>
            </a:r>
            <a:r>
              <a:rPr lang="pt-BR" sz="1800" b="1" dirty="0">
                <a:solidFill>
                  <a:srgbClr val="444444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ao cuidados dos responsáveis pelo estagio supervisionado, indicando a data inicio do estágio por meio do SEM PAPEL;</a:t>
            </a:r>
          </a:p>
          <a:p>
            <a:pPr algn="just"/>
            <a:b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068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EE131-CF60-CBD5-C5B9-3CE28DB8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 DA CONCLUSÃO E ENCERRAMENTO DO ESTÁGIO OBRIGATÓRIO</a:t>
            </a: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A313C4-8F97-E2BA-4337-B1CF829E7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sz="1800" dirty="0">
              <a:solidFill>
                <a:srgbClr val="444444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a) Concluído o estágio, o Diretor de Escola/Escolar e/ou professor preceptor deverão assinar os documentos de conclusão de estágio.</a:t>
            </a:r>
            <a:b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b) O licenciando deverá apresentar os documentos à IES (Instituto de Educação Superior);</a:t>
            </a:r>
            <a:br>
              <a:rPr lang="pt-BR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1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c) O Diretor de Escola/Escolar deverá informar à DE a finalização do estágio, via atualização do expediente no Sistema Sem Papel.</a:t>
            </a:r>
            <a:br>
              <a:rPr lang="pt-BR" sz="1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2400" b="1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Encaminhar </a:t>
            </a:r>
            <a:r>
              <a:rPr lang="pt-BR" sz="2400" b="1" dirty="0">
                <a:solidFill>
                  <a:srgbClr val="444444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ofício a Diretoria de Ensino, por meio do e-mail </a:t>
            </a:r>
            <a:r>
              <a:rPr lang="pt-BR" sz="2400" b="1" dirty="0">
                <a:solidFill>
                  <a:srgbClr val="444444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desansp@educacao.sp.gov.br</a:t>
            </a:r>
            <a:r>
              <a:rPr lang="pt-BR" sz="2400" b="1" dirty="0">
                <a:solidFill>
                  <a:srgbClr val="444444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ao cuidados dos responsáveis pelo estagio supervisionado, por meio do SEM PAPEL o final do estágio no mesmo expediente encaminhado no início do estágio;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982890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91</TotalTime>
  <Words>1005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Galeria</vt:lpstr>
      <vt:lpstr>DIRETORIA DE ENSINO DE SANTOS</vt:lpstr>
      <vt:lpstr>APRESENTAÇÃO</vt:lpstr>
      <vt:lpstr>PROCEDIMENTOS PARA O ESTÁGIO SUPERVISIONADO DIRETORIA DE ENSINO REGIÃO - SANTOS </vt:lpstr>
      <vt:lpstr>REVOGAÇÃO DE ATENDIMENTO</vt:lpstr>
      <vt:lpstr>ETAPA 1 para atendimento</vt:lpstr>
      <vt:lpstr>DOCUMENTOS PARA ATENDIMENTO com base na Lei 11.788/2008</vt:lpstr>
      <vt:lpstr>ATENÇÃO a analise dos documentos</vt:lpstr>
      <vt:lpstr>2. DA REALIZAÇÃO DO ESTÁGIO OBRIGATÓRIO</vt:lpstr>
      <vt:lpstr>3. DA CONCLUSÃO E ENCERRAMENTO DO ESTÁGIO OBRIGATÓRIO </vt:lpstr>
      <vt:lpstr>ORIENTAÇÕES IMPORTANTES</vt:lpstr>
      <vt:lpstr>OBSERVAÇÕES</vt:lpstr>
      <vt:lpstr>Resolução ao estagio supervisionado</vt:lpstr>
      <vt:lpstr>PREENCHIMENTO DO TERMO DE ESTAGIO</vt:lpstr>
      <vt:lpstr>Apresentação do PowerPoint</vt:lpstr>
      <vt:lpstr>Legislação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DIRETORIA DE ENSINO DE SANTOS</dc:title>
  <dc:creator>Cristiane Eugenio</dc:creator>
  <cp:lastModifiedBy>Cristiane Eugenio</cp:lastModifiedBy>
  <cp:revision>1</cp:revision>
  <dcterms:created xsi:type="dcterms:W3CDTF">2023-02-13T17:07:28Z</dcterms:created>
  <dcterms:modified xsi:type="dcterms:W3CDTF">2023-02-13T18:39:18Z</dcterms:modified>
</cp:coreProperties>
</file>