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300" r:id="rId4"/>
    <p:sldId id="301" r:id="rId5"/>
    <p:sldId id="277" r:id="rId6"/>
    <p:sldId id="291" r:id="rId7"/>
    <p:sldId id="292" r:id="rId8"/>
    <p:sldId id="293" r:id="rId9"/>
    <p:sldId id="295" r:id="rId10"/>
    <p:sldId id="297" r:id="rId11"/>
    <p:sldId id="296" r:id="rId12"/>
    <p:sldId id="298" r:id="rId13"/>
    <p:sldId id="299" r:id="rId14"/>
  </p:sldIdLst>
  <p:sldSz cx="9144000" cy="5143500" type="screen16x9"/>
  <p:notesSz cx="9144000" cy="51435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8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96"/>
    <p:restoredTop sz="94580"/>
  </p:normalViewPr>
  <p:slideViewPr>
    <p:cSldViewPr>
      <p:cViewPr varScale="1">
        <p:scale>
          <a:sx n="150" d="100"/>
          <a:sy n="150" d="100"/>
        </p:scale>
        <p:origin x="93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81098" y="256159"/>
            <a:ext cx="5781802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799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799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799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03070" y="441452"/>
            <a:ext cx="4500880" cy="26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0799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6775" y="1303019"/>
            <a:ext cx="8410448" cy="11963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38"/>
            <a:ext cx="9144000" cy="5143500"/>
            <a:chOff x="0" y="38"/>
            <a:chExt cx="9144000" cy="5143500"/>
          </a:xfrm>
        </p:grpSpPr>
        <p:sp>
          <p:nvSpPr>
            <p:cNvPr id="4" name="object 4"/>
            <p:cNvSpPr/>
            <p:nvPr/>
          </p:nvSpPr>
          <p:spPr>
            <a:xfrm>
              <a:off x="413004" y="156971"/>
              <a:ext cx="936986" cy="59435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368283" y="437387"/>
              <a:ext cx="424180" cy="424180"/>
            </a:xfrm>
            <a:custGeom>
              <a:avLst/>
              <a:gdLst/>
              <a:ahLst/>
              <a:cxnLst/>
              <a:rect l="l" t="t" r="r" b="b"/>
              <a:pathLst>
                <a:path w="424179" h="424180">
                  <a:moveTo>
                    <a:pt x="0" y="211836"/>
                  </a:moveTo>
                  <a:lnTo>
                    <a:pt x="5596" y="163272"/>
                  </a:lnTo>
                  <a:lnTo>
                    <a:pt x="21535" y="118687"/>
                  </a:lnTo>
                  <a:lnTo>
                    <a:pt x="46546" y="79354"/>
                  </a:lnTo>
                  <a:lnTo>
                    <a:pt x="79354" y="46546"/>
                  </a:lnTo>
                  <a:lnTo>
                    <a:pt x="118687" y="21535"/>
                  </a:lnTo>
                  <a:lnTo>
                    <a:pt x="163272" y="5596"/>
                  </a:lnTo>
                  <a:lnTo>
                    <a:pt x="211836" y="0"/>
                  </a:lnTo>
                  <a:lnTo>
                    <a:pt x="260399" y="5596"/>
                  </a:lnTo>
                  <a:lnTo>
                    <a:pt x="304984" y="21535"/>
                  </a:lnTo>
                  <a:lnTo>
                    <a:pt x="344317" y="46546"/>
                  </a:lnTo>
                  <a:lnTo>
                    <a:pt x="377125" y="79354"/>
                  </a:lnTo>
                  <a:lnTo>
                    <a:pt x="402136" y="118687"/>
                  </a:lnTo>
                  <a:lnTo>
                    <a:pt x="418075" y="163272"/>
                  </a:lnTo>
                  <a:lnTo>
                    <a:pt x="423672" y="211836"/>
                  </a:lnTo>
                  <a:lnTo>
                    <a:pt x="418075" y="260399"/>
                  </a:lnTo>
                  <a:lnTo>
                    <a:pt x="402136" y="304984"/>
                  </a:lnTo>
                  <a:lnTo>
                    <a:pt x="377125" y="344317"/>
                  </a:lnTo>
                  <a:lnTo>
                    <a:pt x="344317" y="377125"/>
                  </a:lnTo>
                  <a:lnTo>
                    <a:pt x="304984" y="402136"/>
                  </a:lnTo>
                  <a:lnTo>
                    <a:pt x="260399" y="418075"/>
                  </a:lnTo>
                  <a:lnTo>
                    <a:pt x="211836" y="423672"/>
                  </a:lnTo>
                  <a:lnTo>
                    <a:pt x="163272" y="418075"/>
                  </a:lnTo>
                  <a:lnTo>
                    <a:pt x="118687" y="402136"/>
                  </a:lnTo>
                  <a:lnTo>
                    <a:pt x="79354" y="377125"/>
                  </a:lnTo>
                  <a:lnTo>
                    <a:pt x="46546" y="344317"/>
                  </a:lnTo>
                  <a:lnTo>
                    <a:pt x="21535" y="304984"/>
                  </a:lnTo>
                  <a:lnTo>
                    <a:pt x="5596" y="260399"/>
                  </a:lnTo>
                  <a:lnTo>
                    <a:pt x="0" y="211836"/>
                  </a:lnTo>
                  <a:close/>
                </a:path>
              </a:pathLst>
            </a:custGeom>
            <a:ln w="9144">
              <a:solidFill>
                <a:srgbClr val="CCCC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10981" y="840060"/>
              <a:ext cx="677630" cy="19760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38"/>
              <a:ext cx="9144000" cy="514286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572511"/>
              <a:ext cx="9144000" cy="257098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403094" y="2887421"/>
            <a:ext cx="4531106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Calendário Escolar</a:t>
            </a:r>
            <a:r>
              <a:rPr sz="2400" b="1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202</a:t>
            </a:r>
            <a:r>
              <a:rPr lang="pt-BR" sz="2400" b="1" spc="-5" dirty="0">
                <a:solidFill>
                  <a:srgbClr val="FFFFFF"/>
                </a:solidFill>
                <a:latin typeface="Verdana"/>
                <a:cs typeface="Verdana"/>
              </a:rPr>
              <a:t>3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t-BR" sz="2400" b="1" spc="-5" dirty="0">
                <a:solidFill>
                  <a:srgbClr val="FFFFFF"/>
                </a:solidFill>
                <a:latin typeface="Verdana"/>
                <a:cs typeface="Verdana"/>
              </a:rPr>
              <a:t>Pindamonhangaba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15" name="object 9">
            <a:extLst>
              <a:ext uri="{FF2B5EF4-FFF2-40B4-BE49-F238E27FC236}">
                <a16:creationId xmlns:a16="http://schemas.microsoft.com/office/drawing/2014/main" id="{8FB7A87A-A713-5048-A25C-59C6A3E40063}"/>
              </a:ext>
            </a:extLst>
          </p:cNvPr>
          <p:cNvSpPr txBox="1"/>
          <p:nvPr/>
        </p:nvSpPr>
        <p:spPr>
          <a:xfrm>
            <a:off x="1790659" y="2190750"/>
            <a:ext cx="4076741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105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Diretoria de Ensino – Região de Pindamonhangaba</a:t>
            </a:r>
            <a:endParaRPr sz="1050" dirty="0">
              <a:solidFill>
                <a:schemeClr val="tx1">
                  <a:lumMod val="85000"/>
                  <a:lumOff val="15000"/>
                </a:schemeClr>
              </a:solidFill>
              <a:latin typeface="Verdana"/>
              <a:cs typeface="Verdana"/>
            </a:endParaRP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B7293A26-7D96-D241-851A-98F97E963083}"/>
              </a:ext>
            </a:extLst>
          </p:cNvPr>
          <p:cNvCxnSpPr>
            <a:cxnSpLocks/>
          </p:cNvCxnSpPr>
          <p:nvPr/>
        </p:nvCxnSpPr>
        <p:spPr>
          <a:xfrm>
            <a:off x="1676400" y="1962150"/>
            <a:ext cx="0" cy="403007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3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CDAC260-3A47-43B6-BC17-F393733716B9}"/>
              </a:ext>
            </a:extLst>
          </p:cNvPr>
          <p:cNvSpPr txBox="1"/>
          <p:nvPr/>
        </p:nvSpPr>
        <p:spPr>
          <a:xfrm>
            <a:off x="1093342" y="771939"/>
            <a:ext cx="77724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pt-BR" sz="2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Sobre APM: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Assembleia Geral: 1 por semestre;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Conselho Deliberativo: 1 por trimestre;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Diretoria: 1 por mês (exceção em Janeiro);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Conselho Fiscal: 1 por semestre</a:t>
            </a:r>
          </a:p>
          <a:p>
            <a:pPr algn="just" fontAlgn="base"/>
            <a:endParaRPr lang="pt-BR" sz="2800" b="1" dirty="0">
              <a:latin typeface="inheri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/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E ainda...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Reunião de Pais;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Grêmio Estudantil.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308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3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CDAC260-3A47-43B6-BC17-F393733716B9}"/>
              </a:ext>
            </a:extLst>
          </p:cNvPr>
          <p:cNvSpPr txBox="1"/>
          <p:nvPr/>
        </p:nvSpPr>
        <p:spPr>
          <a:xfrm>
            <a:off x="533400" y="1126395"/>
            <a:ext cx="80772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pt-BR" sz="24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Lembramos que qualquer alteração no calendário durante o ano deverá estar: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• acompanhada de justificativa;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• acordada em reunião do Conselho de Escola com ata;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• ser aprovada pelo Diretor da unidade escolar;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• receber prévia manifestação do Supervisor de Ensino;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• ser homologada pelo Dirigente Regional de Ensino.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872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3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CDAC260-3A47-43B6-BC17-F393733716B9}"/>
              </a:ext>
            </a:extLst>
          </p:cNvPr>
          <p:cNvSpPr txBox="1"/>
          <p:nvPr/>
        </p:nvSpPr>
        <p:spPr>
          <a:xfrm>
            <a:off x="533400" y="1126395"/>
            <a:ext cx="8077200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pt-B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ATENÇÃO – PRAZO PARA INSERÇÃO NA SED</a:t>
            </a:r>
          </a:p>
          <a:p>
            <a:pPr algn="just" fontAlgn="base"/>
            <a:r>
              <a:rPr lang="pt-BR" sz="240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	De </a:t>
            </a:r>
            <a:r>
              <a:rPr lang="pt-BR" sz="2400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acordo com o </a:t>
            </a:r>
            <a:r>
              <a:rPr lang="pt-BR" sz="2400" dirty="0">
                <a:latin typeface="inherit"/>
                <a:cs typeface="Calibri" panose="020F0502020204030204" pitchFamily="34" charset="0"/>
              </a:rPr>
              <a:t>§ 1º  do Art. 6º da Resolução SEDUC 95, de 13-12-2022</a:t>
            </a:r>
          </a:p>
          <a:p>
            <a:pPr algn="just" fontAlgn="base"/>
            <a:endParaRPr lang="pt-BR" sz="2400" dirty="0">
              <a:latin typeface="inherit"/>
              <a:cs typeface="Calibri" panose="020F0502020204030204" pitchFamily="34" charset="0"/>
            </a:endParaRPr>
          </a:p>
          <a:p>
            <a:pPr marL="342900" indent="-342900" algn="just" fontAlgn="base">
              <a:buFontTx/>
              <a:buChar char="-"/>
            </a:pPr>
            <a:r>
              <a:rPr lang="pt-BR" sz="2400" dirty="0">
                <a:latin typeface="inherit"/>
                <a:cs typeface="Calibri" panose="020F0502020204030204" pitchFamily="34" charset="0"/>
              </a:rPr>
              <a:t>O calendário escolar deverá ser inserido na plataforma "Secretaria Escolar Digital" – SED, para aprovação do Diretor de Escola ou Diretor Escolar da unidade escolar, até o dia 20 de janeiro de 2023. </a:t>
            </a:r>
          </a:p>
          <a:p>
            <a:pPr marL="342900" indent="-342900" algn="just" fontAlgn="base">
              <a:buFontTx/>
              <a:buChar char="-"/>
            </a:pPr>
            <a:r>
              <a:rPr lang="pt-BR" sz="2400" dirty="0">
                <a:latin typeface="inherit"/>
                <a:cs typeface="Calibri" panose="020F0502020204030204" pitchFamily="34" charset="0"/>
              </a:rPr>
              <a:t>Enviar ao Fluxo do Supervisor de Ensino da Escola para ratificação e homologação pelo Dirigente.</a:t>
            </a:r>
          </a:p>
          <a:p>
            <a:pPr algn="just" fontAlgn="base"/>
            <a:endParaRPr lang="pt-BR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188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3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CDAC260-3A47-43B6-BC17-F393733716B9}"/>
              </a:ext>
            </a:extLst>
          </p:cNvPr>
          <p:cNvSpPr txBox="1"/>
          <p:nvPr/>
        </p:nvSpPr>
        <p:spPr>
          <a:xfrm>
            <a:off x="533400" y="1126395"/>
            <a:ext cx="807720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endParaRPr lang="pt-BR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/>
            <a:endParaRPr lang="pt-B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/>
            <a:r>
              <a:rPr lang="pt-B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Agradecemos a atenção!</a:t>
            </a:r>
          </a:p>
          <a:p>
            <a:pPr algn="just" fontAlgn="base"/>
            <a:endParaRPr lang="pt-BR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fontAlgn="base"/>
            <a:endParaRPr lang="pt-B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fontAlgn="base"/>
            <a:endParaRPr lang="pt-BR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fontAlgn="base"/>
            <a:endParaRPr lang="pt-B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/>
            <a:r>
              <a:rPr lang="pt-B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Lilian Medeiros e</a:t>
            </a:r>
          </a:p>
          <a:p>
            <a:pPr algn="ctr" fontAlgn="base"/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Miriam Alves</a:t>
            </a:r>
            <a:endParaRPr lang="pt-BR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56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776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pt-BR" sz="1600" b="1" spc="-5" dirty="0">
              <a:solidFill>
                <a:srgbClr val="007991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pt-BR" sz="1600" b="1" spc="-5" dirty="0">
              <a:solidFill>
                <a:srgbClr val="007991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2023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2000" y="1521340"/>
            <a:ext cx="7579995" cy="31509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1600" b="1" spc="-5" dirty="0">
              <a:solidFill>
                <a:srgbClr val="007991"/>
              </a:solidFill>
              <a:latin typeface="Verdana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600" b="1" spc="-5" dirty="0">
                <a:solidFill>
                  <a:srgbClr val="007991"/>
                </a:solidFill>
                <a:latin typeface="Verdana"/>
              </a:rPr>
              <a:t>Resolução SEDUC 95, de 13-12-2022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1600" b="1" spc="-5" dirty="0">
              <a:solidFill>
                <a:srgbClr val="007991"/>
              </a:solidFill>
              <a:latin typeface="Verdana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600" b="1" spc="-5" dirty="0">
                <a:solidFill>
                  <a:srgbClr val="007991"/>
                </a:solidFill>
                <a:latin typeface="Verdana"/>
              </a:rPr>
              <a:t>Dispõe sobre a elaboração do calendário escolar da rede estadual de ensino para o ano letivo de 2023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*Definir possíveis emendas e possíveis sábados letivos;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*O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bservar feriados Municipais: Campos do Jordão , Santo Antônio do Pinhal, São Bento do Sapucaí, Pindamonhangaba e Tremembé.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776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pt-BR" sz="1600" b="1" spc="-5" dirty="0">
              <a:solidFill>
                <a:srgbClr val="007991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pt-BR" sz="1600" b="1" spc="-5" dirty="0">
              <a:solidFill>
                <a:srgbClr val="007991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2023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9796" y="994052"/>
            <a:ext cx="7579995" cy="46731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*Definir possíveis emendas e possíveis sábados letivos;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*O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bservar feriados Municipais: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Campos do Jordão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29/04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Aniversário da cidade (sábado); </a:t>
            </a:r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01/10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Santa Terezinha (domingo); </a:t>
            </a:r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20/11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Consciência Negra ( segunda-feira).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Santo Antônio do Pinhal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13/06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Aniversário da cidade (terça-feira).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São Bento do Sapucaí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18/04-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São Benedito (terça-feira); </a:t>
            </a:r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11/07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São Bento Padroeiro da cidade (terça-feira); </a:t>
            </a:r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16/08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-aniversário  da cidade (quarta-feira).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Pindamonhangaba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10/04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São Benedito (segunda-feira); </a:t>
            </a:r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08/09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N. </a:t>
            </a:r>
            <a:r>
              <a:rPr lang="pt-B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Sra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Bonsucesso-Padroeira da cidade (sexta-feira).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Tremembé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06/08-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Bom Jesus Padroeiro da cidade ( domingo), </a:t>
            </a:r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26/11-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aniversário da cidade (domingo)</a:t>
            </a:r>
            <a:endParaRPr lang="pt-BR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612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776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pt-BR" sz="1600" b="1" spc="-5" dirty="0">
              <a:solidFill>
                <a:srgbClr val="007991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pt-BR" sz="1600" b="1" spc="-5" dirty="0">
              <a:solidFill>
                <a:srgbClr val="007991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2023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9796" y="994052"/>
            <a:ext cx="7579995" cy="42855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*Definir possíveis emendas;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09/06: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03/11: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13/10: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*P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ossíveis sábados letivos: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4-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5-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490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FD14F364-FBC5-43C8-9F2F-8EA418154E2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644881" y="999228"/>
            <a:ext cx="1639966" cy="1530229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3</a:t>
            </a:r>
            <a:endParaRPr sz="1600" dirty="0">
              <a:latin typeface="Verdana"/>
              <a:cs typeface="Verdana"/>
            </a:endParaRPr>
          </a:p>
          <a:p>
            <a:pPr marL="12700" algn="ctr">
              <a:lnSpc>
                <a:spcPct val="100000"/>
              </a:lnSpc>
            </a:pPr>
            <a:r>
              <a:rPr lang="pt-BR" sz="1600" spc="-5" dirty="0">
                <a:solidFill>
                  <a:srgbClr val="007991"/>
                </a:solidFill>
                <a:latin typeface="Verdana"/>
                <a:cs typeface="Verdana"/>
              </a:rPr>
              <a:t>1º BIMESTRE</a:t>
            </a:r>
            <a:endParaRPr sz="1600" dirty="0">
              <a:latin typeface="Verdana"/>
              <a:cs typeface="Verdana"/>
            </a:endParaRPr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E8F560B8-DB9F-894C-A6AC-0FC8C4CCDC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997664"/>
              </p:ext>
            </p:extLst>
          </p:nvPr>
        </p:nvGraphicFramePr>
        <p:xfrm>
          <a:off x="535421" y="1217942"/>
          <a:ext cx="5715001" cy="3746128"/>
        </p:xfrm>
        <a:graphic>
          <a:graphicData uri="http://schemas.openxmlformats.org/drawingml/2006/table">
            <a:tbl>
              <a:tblPr/>
              <a:tblGrid>
                <a:gridCol w="442594">
                  <a:extLst>
                    <a:ext uri="{9D8B030D-6E8A-4147-A177-3AD203B41FA5}">
                      <a16:colId xmlns:a16="http://schemas.microsoft.com/office/drawing/2014/main" val="3805788273"/>
                    </a:ext>
                  </a:extLst>
                </a:gridCol>
                <a:gridCol w="309817">
                  <a:extLst>
                    <a:ext uri="{9D8B030D-6E8A-4147-A177-3AD203B41FA5}">
                      <a16:colId xmlns:a16="http://schemas.microsoft.com/office/drawing/2014/main" val="1522782534"/>
                    </a:ext>
                  </a:extLst>
                </a:gridCol>
                <a:gridCol w="309817">
                  <a:extLst>
                    <a:ext uri="{9D8B030D-6E8A-4147-A177-3AD203B41FA5}">
                      <a16:colId xmlns:a16="http://schemas.microsoft.com/office/drawing/2014/main" val="631156822"/>
                    </a:ext>
                  </a:extLst>
                </a:gridCol>
                <a:gridCol w="307351">
                  <a:extLst>
                    <a:ext uri="{9D8B030D-6E8A-4147-A177-3AD203B41FA5}">
                      <a16:colId xmlns:a16="http://schemas.microsoft.com/office/drawing/2014/main" val="201726211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262986694"/>
                    </a:ext>
                  </a:extLst>
                </a:gridCol>
                <a:gridCol w="317300">
                  <a:extLst>
                    <a:ext uri="{9D8B030D-6E8A-4147-A177-3AD203B41FA5}">
                      <a16:colId xmlns:a16="http://schemas.microsoft.com/office/drawing/2014/main" val="3759728563"/>
                    </a:ext>
                  </a:extLst>
                </a:gridCol>
                <a:gridCol w="313249">
                  <a:extLst>
                    <a:ext uri="{9D8B030D-6E8A-4147-A177-3AD203B41FA5}">
                      <a16:colId xmlns:a16="http://schemas.microsoft.com/office/drawing/2014/main" val="2238982105"/>
                    </a:ext>
                  </a:extLst>
                </a:gridCol>
                <a:gridCol w="512451">
                  <a:extLst>
                    <a:ext uri="{9D8B030D-6E8A-4147-A177-3AD203B41FA5}">
                      <a16:colId xmlns:a16="http://schemas.microsoft.com/office/drawing/2014/main" val="1866746293"/>
                    </a:ext>
                  </a:extLst>
                </a:gridCol>
                <a:gridCol w="2897622">
                  <a:extLst>
                    <a:ext uri="{9D8B030D-6E8A-4147-A177-3AD203B41FA5}">
                      <a16:colId xmlns:a16="http://schemas.microsoft.com/office/drawing/2014/main" val="2113736506"/>
                    </a:ext>
                  </a:extLst>
                </a:gridCol>
              </a:tblGrid>
              <a:tr h="1884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Mês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</a:t>
                      </a:r>
                      <a:r>
                        <a:rPr lang="pt-B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ATIVIDADES/FERIADOS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15140"/>
                  </a:ext>
                </a:extLst>
              </a:tr>
              <a:tr h="18841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 a 16 - Férias Docentes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771219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a 31- Recesso Escolar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45593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741562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557886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6645556"/>
                  </a:ext>
                </a:extLst>
              </a:tr>
              <a:tr h="18841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  e  02 – Planejamento (não letivo)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194891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03 – Início do ano letivo/Acolhimento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333794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e 21 – Carnaval (não letivo)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70724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036690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759968"/>
                  </a:ext>
                </a:extLst>
              </a:tr>
              <a:tr h="18841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256359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027175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04845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684186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066081"/>
                  </a:ext>
                </a:extLst>
              </a:tr>
              <a:tr h="18841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07 – Paixão de Cristo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019987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10-São Benedito (Feriado Mun.)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89019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21- Tiradentes – Comemoração Cívica (letivo)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528265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a 21 – SEI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966540"/>
                  </a:ext>
                </a:extLst>
              </a:tr>
            </a:tbl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FD26885A-38AA-BA42-8265-EB5CE4CCE8A6}"/>
              </a:ext>
            </a:extLst>
          </p:cNvPr>
          <p:cNvSpPr txBox="1"/>
          <p:nvPr/>
        </p:nvSpPr>
        <p:spPr>
          <a:xfrm>
            <a:off x="7098159" y="4815428"/>
            <a:ext cx="204584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 Dias de Efetivo Trabalho Escolar (DETE)</a:t>
            </a:r>
          </a:p>
        </p:txBody>
      </p:sp>
      <p:pic>
        <p:nvPicPr>
          <p:cNvPr id="31" name="Imagem 30">
            <a:extLst>
              <a:ext uri="{FF2B5EF4-FFF2-40B4-BE49-F238E27FC236}">
                <a16:creationId xmlns:a16="http://schemas.microsoft.com/office/drawing/2014/main" id="{D2818539-585D-5B4B-BAC3-9690444FACD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8839"/>
          <a:stretch/>
        </p:blipFill>
        <p:spPr>
          <a:xfrm rot="424802">
            <a:off x="6935824" y="3250016"/>
            <a:ext cx="2326709" cy="2077203"/>
          </a:xfrm>
          <a:prstGeom prst="rect">
            <a:avLst/>
          </a:prstGeom>
        </p:spPr>
      </p:pic>
      <p:sp>
        <p:nvSpPr>
          <p:cNvPr id="40" name="CaixaDeTexto 39">
            <a:extLst>
              <a:ext uri="{FF2B5EF4-FFF2-40B4-BE49-F238E27FC236}">
                <a16:creationId xmlns:a16="http://schemas.microsoft.com/office/drawing/2014/main" id="{124DCD30-7DAC-C141-A089-8EC9D3B18BEA}"/>
              </a:ext>
            </a:extLst>
          </p:cNvPr>
          <p:cNvSpPr txBox="1"/>
          <p:nvPr/>
        </p:nvSpPr>
        <p:spPr>
          <a:xfrm>
            <a:off x="7096026" y="3290245"/>
            <a:ext cx="15907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reuniões de conselho de classe/ano/série/termo, deverão ser realizadas ao final de cada bimestre</a:t>
            </a:r>
            <a:r>
              <a:rPr lang="pt-BR" sz="1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11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a participação de estudantes</a:t>
            </a:r>
            <a:endParaRPr lang="pt-BR" sz="1100" b="1" dirty="0">
              <a:solidFill>
                <a:srgbClr val="C00000"/>
              </a:solidFill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5138BFDF-4681-4374-A759-B0F3E313FDFA}"/>
              </a:ext>
            </a:extLst>
          </p:cNvPr>
          <p:cNvSpPr txBox="1"/>
          <p:nvPr/>
        </p:nvSpPr>
        <p:spPr>
          <a:xfrm>
            <a:off x="8029634" y="1285642"/>
            <a:ext cx="102697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100" b="1" dirty="0"/>
              <a:t>Planejamento 01 e 02 de fevereiro</a:t>
            </a:r>
          </a:p>
          <a:p>
            <a:pPr algn="ctr"/>
            <a:r>
              <a:rPr lang="pt-BR" sz="1100" b="1" dirty="0">
                <a:solidFill>
                  <a:srgbClr val="C00000"/>
                </a:solidFill>
              </a:rPr>
              <a:t>Não letivo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41B16668-3AAD-4D07-B3C5-AE12DC8E364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1168067">
            <a:off x="6505844" y="378283"/>
            <a:ext cx="1475104" cy="1346646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3C4DFF6B-6C18-4329-BFAA-8E69541D6CBC}"/>
              </a:ext>
            </a:extLst>
          </p:cNvPr>
          <p:cNvSpPr txBox="1"/>
          <p:nvPr/>
        </p:nvSpPr>
        <p:spPr>
          <a:xfrm>
            <a:off x="6614709" y="554141"/>
            <a:ext cx="96689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1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11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º bimestre</a:t>
            </a:r>
          </a:p>
          <a:p>
            <a:pPr algn="ctr"/>
            <a:r>
              <a:rPr lang="pt-BR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03</a:t>
            </a:r>
            <a:r>
              <a:rPr lang="pt-BR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Fevereiro a 21 de Abril</a:t>
            </a:r>
            <a:endParaRPr lang="pt-BR" sz="1100" b="1" dirty="0">
              <a:solidFill>
                <a:schemeClr val="bg1"/>
              </a:solidFill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56078BE5-A071-4854-929D-536D2D24A64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326395" y="1901919"/>
            <a:ext cx="1639966" cy="1530229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DAF1D4CE-C335-4E8F-9F0F-1174644820C1}"/>
              </a:ext>
            </a:extLst>
          </p:cNvPr>
          <p:cNvSpPr txBox="1"/>
          <p:nvPr/>
        </p:nvSpPr>
        <p:spPr>
          <a:xfrm>
            <a:off x="6445084" y="2103447"/>
            <a:ext cx="10191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t-B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semana de Estudos Intensivos</a:t>
            </a:r>
            <a:r>
              <a:rPr lang="pt-BR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 ser assegurada ao final de cada bimestre </a:t>
            </a:r>
            <a:endParaRPr lang="pt-BR" sz="1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m 27">
            <a:extLst>
              <a:ext uri="{FF2B5EF4-FFF2-40B4-BE49-F238E27FC236}">
                <a16:creationId xmlns:a16="http://schemas.microsoft.com/office/drawing/2014/main" id="{ABC6FFE6-4CBD-674D-8D90-1CF1940E242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1168067">
            <a:off x="7671642" y="1820668"/>
            <a:ext cx="1475104" cy="1346646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3</a:t>
            </a:r>
            <a:endParaRPr sz="1600" dirty="0">
              <a:latin typeface="Verdana"/>
              <a:cs typeface="Verdana"/>
            </a:endParaRPr>
          </a:p>
          <a:p>
            <a:pPr marL="12700" algn="ctr">
              <a:lnSpc>
                <a:spcPct val="100000"/>
              </a:lnSpc>
            </a:pPr>
            <a:r>
              <a:rPr lang="pt-BR" sz="1600" spc="-5" dirty="0">
                <a:solidFill>
                  <a:srgbClr val="007991"/>
                </a:solidFill>
                <a:latin typeface="Verdana"/>
                <a:cs typeface="Verdana"/>
              </a:rPr>
              <a:t>2º BIMESTRE</a:t>
            </a:r>
            <a:endParaRPr sz="1600" dirty="0">
              <a:latin typeface="Verdana"/>
              <a:cs typeface="Verdana"/>
            </a:endParaRPr>
          </a:p>
        </p:txBody>
      </p:sp>
      <p:graphicFrame>
        <p:nvGraphicFramePr>
          <p:cNvPr id="23" name="Tabela 22">
            <a:extLst>
              <a:ext uri="{FF2B5EF4-FFF2-40B4-BE49-F238E27FC236}">
                <a16:creationId xmlns:a16="http://schemas.microsoft.com/office/drawing/2014/main" id="{0A2B8339-D397-EC43-8C9D-52828A926B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447518"/>
              </p:ext>
            </p:extLst>
          </p:nvPr>
        </p:nvGraphicFramePr>
        <p:xfrm>
          <a:off x="418863" y="1428750"/>
          <a:ext cx="5832718" cy="2779328"/>
        </p:xfrm>
        <a:graphic>
          <a:graphicData uri="http://schemas.openxmlformats.org/drawingml/2006/table">
            <a:tbl>
              <a:tblPr/>
              <a:tblGrid>
                <a:gridCol w="451711">
                  <a:extLst>
                    <a:ext uri="{9D8B030D-6E8A-4147-A177-3AD203B41FA5}">
                      <a16:colId xmlns:a16="http://schemas.microsoft.com/office/drawing/2014/main" val="2969523402"/>
                    </a:ext>
                  </a:extLst>
                </a:gridCol>
                <a:gridCol w="316198">
                  <a:extLst>
                    <a:ext uri="{9D8B030D-6E8A-4147-A177-3AD203B41FA5}">
                      <a16:colId xmlns:a16="http://schemas.microsoft.com/office/drawing/2014/main" val="571231296"/>
                    </a:ext>
                  </a:extLst>
                </a:gridCol>
                <a:gridCol w="316198">
                  <a:extLst>
                    <a:ext uri="{9D8B030D-6E8A-4147-A177-3AD203B41FA5}">
                      <a16:colId xmlns:a16="http://schemas.microsoft.com/office/drawing/2014/main" val="1331547204"/>
                    </a:ext>
                  </a:extLst>
                </a:gridCol>
                <a:gridCol w="316198">
                  <a:extLst>
                    <a:ext uri="{9D8B030D-6E8A-4147-A177-3AD203B41FA5}">
                      <a16:colId xmlns:a16="http://schemas.microsoft.com/office/drawing/2014/main" val="1685086108"/>
                    </a:ext>
                  </a:extLst>
                </a:gridCol>
                <a:gridCol w="316198">
                  <a:extLst>
                    <a:ext uri="{9D8B030D-6E8A-4147-A177-3AD203B41FA5}">
                      <a16:colId xmlns:a16="http://schemas.microsoft.com/office/drawing/2014/main" val="2569202588"/>
                    </a:ext>
                  </a:extLst>
                </a:gridCol>
                <a:gridCol w="316198">
                  <a:extLst>
                    <a:ext uri="{9D8B030D-6E8A-4147-A177-3AD203B41FA5}">
                      <a16:colId xmlns:a16="http://schemas.microsoft.com/office/drawing/2014/main" val="3518968782"/>
                    </a:ext>
                  </a:extLst>
                </a:gridCol>
                <a:gridCol w="367836">
                  <a:extLst>
                    <a:ext uri="{9D8B030D-6E8A-4147-A177-3AD203B41FA5}">
                      <a16:colId xmlns:a16="http://schemas.microsoft.com/office/drawing/2014/main" val="54620255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486842392"/>
                    </a:ext>
                  </a:extLst>
                </a:gridCol>
                <a:gridCol w="2974981">
                  <a:extLst>
                    <a:ext uri="{9D8B030D-6E8A-4147-A177-3AD203B41FA5}">
                      <a16:colId xmlns:a16="http://schemas.microsoft.com/office/drawing/2014/main" val="1921212025"/>
                    </a:ext>
                  </a:extLst>
                </a:gridCol>
              </a:tblGrid>
              <a:tr h="2009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Mês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</a:t>
                      </a:r>
                      <a:r>
                        <a:rPr lang="pt-B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ATIVIDADES/FERIADOS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3805971"/>
                  </a:ext>
                </a:extLst>
              </a:tr>
              <a:tr h="1759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– Início do 2º Bimestre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088195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496162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588433"/>
                  </a:ext>
                </a:extLst>
              </a:tr>
              <a:tr h="17593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01- Dia do Trabalho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384620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665975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974542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303361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290270"/>
                  </a:ext>
                </a:extLst>
              </a:tr>
              <a:tr h="17593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08- Corpus Christi</a:t>
                      </a:r>
                    </a:p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09- Reunião Pedagógica – não letivo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456979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650702"/>
                  </a:ext>
                </a:extLst>
              </a:tr>
              <a:tr h="2009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 Sábado letivo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048739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a 30 - SEI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424516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 Final do 2º Bimestre/1º Semestre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847072"/>
                  </a:ext>
                </a:extLst>
              </a:tr>
            </a:tbl>
          </a:graphicData>
        </a:graphic>
      </p:graphicFrame>
      <p:pic>
        <p:nvPicPr>
          <p:cNvPr id="9" name="Imagem 8">
            <a:extLst>
              <a:ext uri="{FF2B5EF4-FFF2-40B4-BE49-F238E27FC236}">
                <a16:creationId xmlns:a16="http://schemas.microsoft.com/office/drawing/2014/main" id="{BB173404-EFBB-F94A-AC6C-8402161BB8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0847447">
            <a:off x="6643813" y="175276"/>
            <a:ext cx="1896879" cy="1731691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E40DF796-5FA4-5346-BF4D-9BE791BC425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8839"/>
          <a:stretch/>
        </p:blipFill>
        <p:spPr>
          <a:xfrm rot="424802">
            <a:off x="6538147" y="3120744"/>
            <a:ext cx="1933701" cy="172634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F0A56ADA-8B97-1A44-BA64-677C65268B38}"/>
              </a:ext>
            </a:extLst>
          </p:cNvPr>
          <p:cNvSpPr txBox="1"/>
          <p:nvPr/>
        </p:nvSpPr>
        <p:spPr>
          <a:xfrm>
            <a:off x="6851955" y="676930"/>
            <a:ext cx="1063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1º </a:t>
            </a:r>
            <a:r>
              <a:rPr lang="pt-BR" sz="1400" dirty="0" err="1"/>
              <a:t>bim</a:t>
            </a:r>
            <a:r>
              <a:rPr lang="pt-BR" sz="1400" dirty="0"/>
              <a:t> =  52</a:t>
            </a:r>
          </a:p>
          <a:p>
            <a:r>
              <a:rPr lang="pt-BR" sz="1400" dirty="0"/>
              <a:t>2º </a:t>
            </a:r>
            <a:r>
              <a:rPr lang="pt-BR" sz="1400" dirty="0" err="1"/>
              <a:t>bim</a:t>
            </a:r>
            <a:r>
              <a:rPr lang="pt-BR" sz="1400" dirty="0"/>
              <a:t> =  48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C137218-FF13-954D-88E9-A4DB2856D5C2}"/>
              </a:ext>
            </a:extLst>
          </p:cNvPr>
          <p:cNvSpPr txBox="1"/>
          <p:nvPr/>
        </p:nvSpPr>
        <p:spPr>
          <a:xfrm>
            <a:off x="6800605" y="419785"/>
            <a:ext cx="10743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dias letivos</a:t>
            </a: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F4DB639D-1C79-6549-957E-35F375CF5F5F}"/>
              </a:ext>
            </a:extLst>
          </p:cNvPr>
          <p:cNvCxnSpPr>
            <a:cxnSpLocks/>
          </p:cNvCxnSpPr>
          <p:nvPr/>
        </p:nvCxnSpPr>
        <p:spPr>
          <a:xfrm flipV="1">
            <a:off x="7311872" y="1158936"/>
            <a:ext cx="630800" cy="1369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0DF468C-C9C3-AE4C-88B3-BA04B637192B}"/>
              </a:ext>
            </a:extLst>
          </p:cNvPr>
          <p:cNvSpPr txBox="1"/>
          <p:nvPr/>
        </p:nvSpPr>
        <p:spPr>
          <a:xfrm>
            <a:off x="7653057" y="776055"/>
            <a:ext cx="318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9127AA7-EDC6-8345-9666-EE9C715D8BFF}"/>
              </a:ext>
            </a:extLst>
          </p:cNvPr>
          <p:cNvSpPr txBox="1"/>
          <p:nvPr/>
        </p:nvSpPr>
        <p:spPr>
          <a:xfrm>
            <a:off x="7384257" y="1213472"/>
            <a:ext cx="608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100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992CC1E1-B4D3-3044-A056-38EACDBF3856}"/>
              </a:ext>
            </a:extLst>
          </p:cNvPr>
          <p:cNvSpPr txBox="1"/>
          <p:nvPr/>
        </p:nvSpPr>
        <p:spPr>
          <a:xfrm>
            <a:off x="7653057" y="2062313"/>
            <a:ext cx="118361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2º bimestre</a:t>
            </a:r>
          </a:p>
          <a:p>
            <a:pPr algn="ctr"/>
            <a:r>
              <a:rPr lang="pt-BR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 de abril a 30 de junho</a:t>
            </a:r>
            <a:endParaRPr lang="pt-BR" sz="1100" b="1" dirty="0">
              <a:solidFill>
                <a:schemeClr val="bg1"/>
              </a:solidFill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D26885A-38AA-BA42-8265-EB5CE4CCE8A6}"/>
              </a:ext>
            </a:extLst>
          </p:cNvPr>
          <p:cNvSpPr txBox="1"/>
          <p:nvPr/>
        </p:nvSpPr>
        <p:spPr>
          <a:xfrm>
            <a:off x="7098159" y="4815428"/>
            <a:ext cx="204584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 Dias de Efetivo Trabalho Escolar (DETE)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2AE7D76A-AB91-DC46-BD8D-180A080EBCCF}"/>
              </a:ext>
            </a:extLst>
          </p:cNvPr>
          <p:cNvSpPr txBox="1"/>
          <p:nvPr/>
        </p:nvSpPr>
        <p:spPr>
          <a:xfrm>
            <a:off x="6781800" y="3435956"/>
            <a:ext cx="11608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latin typeface="Calibri" panose="020F0502020204030204" pitchFamily="34" charset="0"/>
                <a:cs typeface="Times New Roman" panose="02020603050405020304" pitchFamily="18" charset="0"/>
              </a:rPr>
              <a:t>Encerramento do 1º semestre </a:t>
            </a:r>
          </a:p>
          <a:p>
            <a:pPr algn="ctr"/>
            <a:r>
              <a:rPr lang="pt-BR" sz="1100" b="1" dirty="0">
                <a:latin typeface="Calibri" panose="020F0502020204030204" pitchFamily="34" charset="0"/>
                <a:cs typeface="Times New Roman" panose="02020603050405020304" pitchFamily="18" charset="0"/>
              </a:rPr>
              <a:t>30 de junho</a:t>
            </a:r>
          </a:p>
        </p:txBody>
      </p:sp>
    </p:spTree>
    <p:extLst>
      <p:ext uri="{BB962C8B-B14F-4D97-AF65-F5344CB8AC3E}">
        <p14:creationId xmlns:p14="http://schemas.microsoft.com/office/powerpoint/2010/main" val="1831601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m 42">
            <a:extLst>
              <a:ext uri="{FF2B5EF4-FFF2-40B4-BE49-F238E27FC236}">
                <a16:creationId xmlns:a16="http://schemas.microsoft.com/office/drawing/2014/main" id="{0D06D88C-2585-BA41-92A0-306748E792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8839"/>
          <a:stretch/>
        </p:blipFill>
        <p:spPr>
          <a:xfrm rot="424802">
            <a:off x="6501680" y="3171221"/>
            <a:ext cx="1933701" cy="172634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3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5" dirty="0">
                <a:solidFill>
                  <a:srgbClr val="007991"/>
                </a:solidFill>
                <a:latin typeface="Verdana"/>
                <a:cs typeface="Verdana"/>
              </a:rPr>
              <a:t>3º BIMESTRE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D26885A-38AA-BA42-8265-EB5CE4CCE8A6}"/>
              </a:ext>
            </a:extLst>
          </p:cNvPr>
          <p:cNvSpPr txBox="1"/>
          <p:nvPr/>
        </p:nvSpPr>
        <p:spPr>
          <a:xfrm>
            <a:off x="7098159" y="4815428"/>
            <a:ext cx="204584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 Dias de Efetivo Trabalho Escolar (DETE)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32CF731-6241-2846-9E47-3B991BF303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959764"/>
              </p:ext>
            </p:extLst>
          </p:nvPr>
        </p:nvGraphicFramePr>
        <p:xfrm>
          <a:off x="517586" y="1274358"/>
          <a:ext cx="5656723" cy="3451880"/>
        </p:xfrm>
        <a:graphic>
          <a:graphicData uri="http://schemas.openxmlformats.org/drawingml/2006/table">
            <a:tbl>
              <a:tblPr/>
              <a:tblGrid>
                <a:gridCol w="438081">
                  <a:extLst>
                    <a:ext uri="{9D8B030D-6E8A-4147-A177-3AD203B41FA5}">
                      <a16:colId xmlns:a16="http://schemas.microsoft.com/office/drawing/2014/main" val="2511004432"/>
                    </a:ext>
                  </a:extLst>
                </a:gridCol>
                <a:gridCol w="306657">
                  <a:extLst>
                    <a:ext uri="{9D8B030D-6E8A-4147-A177-3AD203B41FA5}">
                      <a16:colId xmlns:a16="http://schemas.microsoft.com/office/drawing/2014/main" val="437865891"/>
                    </a:ext>
                  </a:extLst>
                </a:gridCol>
                <a:gridCol w="306657">
                  <a:extLst>
                    <a:ext uri="{9D8B030D-6E8A-4147-A177-3AD203B41FA5}">
                      <a16:colId xmlns:a16="http://schemas.microsoft.com/office/drawing/2014/main" val="3803155831"/>
                    </a:ext>
                  </a:extLst>
                </a:gridCol>
                <a:gridCol w="306657">
                  <a:extLst>
                    <a:ext uri="{9D8B030D-6E8A-4147-A177-3AD203B41FA5}">
                      <a16:colId xmlns:a16="http://schemas.microsoft.com/office/drawing/2014/main" val="533137280"/>
                    </a:ext>
                  </a:extLst>
                </a:gridCol>
                <a:gridCol w="306657">
                  <a:extLst>
                    <a:ext uri="{9D8B030D-6E8A-4147-A177-3AD203B41FA5}">
                      <a16:colId xmlns:a16="http://schemas.microsoft.com/office/drawing/2014/main" val="1507072714"/>
                    </a:ext>
                  </a:extLst>
                </a:gridCol>
                <a:gridCol w="306657">
                  <a:extLst>
                    <a:ext uri="{9D8B030D-6E8A-4147-A177-3AD203B41FA5}">
                      <a16:colId xmlns:a16="http://schemas.microsoft.com/office/drawing/2014/main" val="2417995589"/>
                    </a:ext>
                  </a:extLst>
                </a:gridCol>
                <a:gridCol w="332558">
                  <a:extLst>
                    <a:ext uri="{9D8B030D-6E8A-4147-A177-3AD203B41FA5}">
                      <a16:colId xmlns:a16="http://schemas.microsoft.com/office/drawing/2014/main" val="1003805897"/>
                    </a:ext>
                  </a:extLst>
                </a:gridCol>
                <a:gridCol w="455090">
                  <a:extLst>
                    <a:ext uri="{9D8B030D-6E8A-4147-A177-3AD203B41FA5}">
                      <a16:colId xmlns:a16="http://schemas.microsoft.com/office/drawing/2014/main" val="1151322846"/>
                    </a:ext>
                  </a:extLst>
                </a:gridCol>
                <a:gridCol w="2897709">
                  <a:extLst>
                    <a:ext uri="{9D8B030D-6E8A-4147-A177-3AD203B41FA5}">
                      <a16:colId xmlns:a16="http://schemas.microsoft.com/office/drawing/2014/main" val="2070359714"/>
                    </a:ext>
                  </a:extLst>
                </a:gridCol>
              </a:tblGrid>
              <a:tr h="2148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Mês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</a:t>
                      </a:r>
                      <a:r>
                        <a:rPr lang="pt-B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ATIVIDADES/FERIADOS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2475565"/>
                  </a:ext>
                </a:extLst>
              </a:tr>
              <a:tr h="107444">
                <a:tc rowSpan="3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JUL</a:t>
                      </a:r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03 a 17 – Férias docentes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099786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18 a 23- Recesso Escolar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182147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24- Replanejamento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1186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25 – Início do 3º Bimestre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494609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252036"/>
                  </a:ext>
                </a:extLst>
              </a:tr>
              <a:tr h="10744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5976224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0983629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4449589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1833674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469559"/>
                  </a:ext>
                </a:extLst>
              </a:tr>
              <a:tr h="214888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07 - Dia da Independência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373767"/>
                  </a:ext>
                </a:extLst>
              </a:tr>
              <a:tr h="2148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08 - N. Sra. do Bom Sucesso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083079"/>
                  </a:ext>
                </a:extLst>
              </a:tr>
              <a:tr h="2148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 – Sábado letivo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0493221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5301613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897690"/>
                  </a:ext>
                </a:extLst>
              </a:tr>
              <a:tr h="2148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a 06 – SEI          6- Final do 3º Bimestre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153204"/>
                  </a:ext>
                </a:extLst>
              </a:tr>
            </a:tbl>
          </a:graphicData>
        </a:graphic>
      </p:graphicFrame>
      <p:pic>
        <p:nvPicPr>
          <p:cNvPr id="22" name="Imagem 21">
            <a:extLst>
              <a:ext uri="{FF2B5EF4-FFF2-40B4-BE49-F238E27FC236}">
                <a16:creationId xmlns:a16="http://schemas.microsoft.com/office/drawing/2014/main" id="{449D9A2F-BC8E-414E-95A6-092393D8761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1199299">
            <a:off x="7688107" y="1885202"/>
            <a:ext cx="1370590" cy="1251234"/>
          </a:xfrm>
          <a:prstGeom prst="rect">
            <a:avLst/>
          </a:prstGeom>
        </p:spPr>
      </p:pic>
      <p:pic>
        <p:nvPicPr>
          <p:cNvPr id="24" name="Imagem 23">
            <a:extLst>
              <a:ext uri="{FF2B5EF4-FFF2-40B4-BE49-F238E27FC236}">
                <a16:creationId xmlns:a16="http://schemas.microsoft.com/office/drawing/2014/main" id="{B6F0EF2A-714A-FD49-A89B-FBC99BC75D5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0847447">
            <a:off x="6642396" y="220656"/>
            <a:ext cx="1896879" cy="1731691"/>
          </a:xfrm>
          <a:prstGeom prst="rect">
            <a:avLst/>
          </a:prstGeom>
        </p:spPr>
      </p:pic>
      <p:sp>
        <p:nvSpPr>
          <p:cNvPr id="30" name="CaixaDeTexto 29">
            <a:extLst>
              <a:ext uri="{FF2B5EF4-FFF2-40B4-BE49-F238E27FC236}">
                <a16:creationId xmlns:a16="http://schemas.microsoft.com/office/drawing/2014/main" id="{B74F5833-2206-DC4E-B633-A4F8B39F07F8}"/>
              </a:ext>
            </a:extLst>
          </p:cNvPr>
          <p:cNvSpPr txBox="1"/>
          <p:nvPr/>
        </p:nvSpPr>
        <p:spPr>
          <a:xfrm>
            <a:off x="6807448" y="3355437"/>
            <a:ext cx="11173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t-BR" sz="11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º bimestre</a:t>
            </a:r>
          </a:p>
          <a:p>
            <a:pPr algn="ctr"/>
            <a:endParaRPr lang="pt-BR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t-BR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 de Julho </a:t>
            </a:r>
          </a:p>
          <a:p>
            <a:pPr algn="ctr"/>
            <a:r>
              <a:rPr lang="pt-BR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06 de outubro</a:t>
            </a:r>
            <a:endParaRPr lang="pt-BR" sz="1100" b="1" dirty="0">
              <a:solidFill>
                <a:schemeClr val="bg1"/>
              </a:solidFill>
            </a:endParaRP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9936B5B2-6FF6-4B42-A226-3304656E818B}"/>
              </a:ext>
            </a:extLst>
          </p:cNvPr>
          <p:cNvSpPr txBox="1"/>
          <p:nvPr/>
        </p:nvSpPr>
        <p:spPr>
          <a:xfrm>
            <a:off x="7620000" y="2162211"/>
            <a:ext cx="1143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/>
              <a:t>Replanejamento 24 de julho</a:t>
            </a:r>
          </a:p>
          <a:p>
            <a:pPr algn="ctr"/>
            <a:r>
              <a:rPr lang="pt-BR" sz="1000" b="1" dirty="0">
                <a:solidFill>
                  <a:srgbClr val="C00000"/>
                </a:solidFill>
              </a:rPr>
              <a:t>Não letivo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87EB7CFA-F098-4451-A135-1AF6DD60A883}"/>
              </a:ext>
            </a:extLst>
          </p:cNvPr>
          <p:cNvSpPr txBox="1"/>
          <p:nvPr/>
        </p:nvSpPr>
        <p:spPr>
          <a:xfrm>
            <a:off x="6705600" y="555561"/>
            <a:ext cx="1143000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pt-BR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érias docentes</a:t>
            </a:r>
          </a:p>
          <a:p>
            <a:pPr algn="ctr"/>
            <a:r>
              <a:rPr lang="pt-BR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03 a 17 julho</a:t>
            </a:r>
          </a:p>
          <a:p>
            <a:pPr algn="ctr"/>
            <a:endParaRPr lang="pt-BR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t-BR" sz="1100" b="1" dirty="0">
                <a:latin typeface="Calibri" panose="020F0502020204030204" pitchFamily="34" charset="0"/>
                <a:cs typeface="Times New Roman" panose="02020603050405020304" pitchFamily="18" charset="0"/>
              </a:rPr>
              <a:t>Recesso Escolar </a:t>
            </a:r>
          </a:p>
          <a:p>
            <a:pPr algn="ctr"/>
            <a:r>
              <a:rPr lang="pt-BR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 a 23 de julho</a:t>
            </a:r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1241379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m 42">
            <a:extLst>
              <a:ext uri="{FF2B5EF4-FFF2-40B4-BE49-F238E27FC236}">
                <a16:creationId xmlns:a16="http://schemas.microsoft.com/office/drawing/2014/main" id="{0D06D88C-2585-BA41-92A0-306748E792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8839"/>
          <a:stretch/>
        </p:blipFill>
        <p:spPr>
          <a:xfrm rot="424802">
            <a:off x="6473537" y="3149414"/>
            <a:ext cx="1933701" cy="172634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3</a:t>
            </a:r>
            <a:endParaRPr sz="1600" dirty="0">
              <a:latin typeface="Verdana"/>
              <a:cs typeface="Verdana"/>
            </a:endParaRPr>
          </a:p>
          <a:p>
            <a:pPr marL="12700" algn="ctr">
              <a:lnSpc>
                <a:spcPct val="100000"/>
              </a:lnSpc>
            </a:pPr>
            <a:r>
              <a:rPr lang="pt-BR" sz="1600" spc="-5" dirty="0">
                <a:solidFill>
                  <a:srgbClr val="007991"/>
                </a:solidFill>
                <a:latin typeface="Verdana"/>
                <a:cs typeface="Verdana"/>
              </a:rPr>
              <a:t>4º BIMESTRE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D26885A-38AA-BA42-8265-EB5CE4CCE8A6}"/>
              </a:ext>
            </a:extLst>
          </p:cNvPr>
          <p:cNvSpPr txBox="1"/>
          <p:nvPr/>
        </p:nvSpPr>
        <p:spPr>
          <a:xfrm>
            <a:off x="7098159" y="4815428"/>
            <a:ext cx="204584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 Dias de Efetivo Trabalho Escolar (DETE)</a:t>
            </a:r>
          </a:p>
        </p:txBody>
      </p:sp>
      <p:pic>
        <p:nvPicPr>
          <p:cNvPr id="22" name="Imagem 21">
            <a:extLst>
              <a:ext uri="{FF2B5EF4-FFF2-40B4-BE49-F238E27FC236}">
                <a16:creationId xmlns:a16="http://schemas.microsoft.com/office/drawing/2014/main" id="{449D9A2F-BC8E-414E-95A6-092393D8761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1199299">
            <a:off x="7736164" y="1868753"/>
            <a:ext cx="1370590" cy="1251234"/>
          </a:xfrm>
          <a:prstGeom prst="rect">
            <a:avLst/>
          </a:prstGeom>
        </p:spPr>
      </p:pic>
      <p:pic>
        <p:nvPicPr>
          <p:cNvPr id="24" name="Imagem 23">
            <a:extLst>
              <a:ext uri="{FF2B5EF4-FFF2-40B4-BE49-F238E27FC236}">
                <a16:creationId xmlns:a16="http://schemas.microsoft.com/office/drawing/2014/main" id="{B6F0EF2A-714A-FD49-A89B-FBC99BC75D5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0847447">
            <a:off x="6642396" y="220656"/>
            <a:ext cx="1896879" cy="1731691"/>
          </a:xfrm>
          <a:prstGeom prst="rect">
            <a:avLst/>
          </a:prstGeom>
        </p:spPr>
      </p:pic>
      <p:sp>
        <p:nvSpPr>
          <p:cNvPr id="25" name="CaixaDeTexto 24">
            <a:extLst>
              <a:ext uri="{FF2B5EF4-FFF2-40B4-BE49-F238E27FC236}">
                <a16:creationId xmlns:a16="http://schemas.microsoft.com/office/drawing/2014/main" id="{C5E20E5C-FEB4-6F45-AD23-2E6A69831381}"/>
              </a:ext>
            </a:extLst>
          </p:cNvPr>
          <p:cNvSpPr txBox="1"/>
          <p:nvPr/>
        </p:nvSpPr>
        <p:spPr>
          <a:xfrm>
            <a:off x="6851955" y="676930"/>
            <a:ext cx="1063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3º </a:t>
            </a:r>
            <a:r>
              <a:rPr lang="pt-BR" sz="1400" dirty="0" err="1"/>
              <a:t>bim</a:t>
            </a:r>
            <a:r>
              <a:rPr lang="pt-BR" sz="1400" dirty="0"/>
              <a:t> =  53</a:t>
            </a:r>
          </a:p>
          <a:p>
            <a:r>
              <a:rPr lang="pt-BR" sz="1400" dirty="0"/>
              <a:t>4º </a:t>
            </a:r>
            <a:r>
              <a:rPr lang="pt-BR" sz="1400" dirty="0" err="1"/>
              <a:t>bim</a:t>
            </a:r>
            <a:r>
              <a:rPr lang="pt-BR" sz="1400" dirty="0"/>
              <a:t> =  47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1EF343E9-EC12-B343-B7BD-AD4238E6E5DD}"/>
              </a:ext>
            </a:extLst>
          </p:cNvPr>
          <p:cNvSpPr txBox="1"/>
          <p:nvPr/>
        </p:nvSpPr>
        <p:spPr>
          <a:xfrm>
            <a:off x="6800605" y="419785"/>
            <a:ext cx="10743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dias letivos</a:t>
            </a:r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36E01678-26C6-A94F-8B4D-05134517FB31}"/>
              </a:ext>
            </a:extLst>
          </p:cNvPr>
          <p:cNvCxnSpPr>
            <a:cxnSpLocks/>
          </p:cNvCxnSpPr>
          <p:nvPr/>
        </p:nvCxnSpPr>
        <p:spPr>
          <a:xfrm flipV="1">
            <a:off x="7311872" y="1158936"/>
            <a:ext cx="630800" cy="1369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79022694-0FDD-044E-B483-C0A945922AC0}"/>
              </a:ext>
            </a:extLst>
          </p:cNvPr>
          <p:cNvSpPr txBox="1"/>
          <p:nvPr/>
        </p:nvSpPr>
        <p:spPr>
          <a:xfrm>
            <a:off x="7653057" y="789686"/>
            <a:ext cx="318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DA1FB33F-9F2D-E24C-97B9-3FF9A7A3C1E6}"/>
              </a:ext>
            </a:extLst>
          </p:cNvPr>
          <p:cNvSpPr txBox="1"/>
          <p:nvPr/>
        </p:nvSpPr>
        <p:spPr>
          <a:xfrm>
            <a:off x="7384257" y="1213472"/>
            <a:ext cx="608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100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B9BE509-4BF8-1849-9174-044C34401F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928165"/>
              </p:ext>
            </p:extLst>
          </p:nvPr>
        </p:nvGraphicFramePr>
        <p:xfrm>
          <a:off x="480562" y="1552026"/>
          <a:ext cx="5451195" cy="3262734"/>
        </p:xfrm>
        <a:graphic>
          <a:graphicData uri="http://schemas.openxmlformats.org/drawingml/2006/table">
            <a:tbl>
              <a:tblPr/>
              <a:tblGrid>
                <a:gridCol w="422164">
                  <a:extLst>
                    <a:ext uri="{9D8B030D-6E8A-4147-A177-3AD203B41FA5}">
                      <a16:colId xmlns:a16="http://schemas.microsoft.com/office/drawing/2014/main" val="3606234889"/>
                    </a:ext>
                  </a:extLst>
                </a:gridCol>
                <a:gridCol w="295515">
                  <a:extLst>
                    <a:ext uri="{9D8B030D-6E8A-4147-A177-3AD203B41FA5}">
                      <a16:colId xmlns:a16="http://schemas.microsoft.com/office/drawing/2014/main" val="4039114646"/>
                    </a:ext>
                  </a:extLst>
                </a:gridCol>
                <a:gridCol w="249559">
                  <a:extLst>
                    <a:ext uri="{9D8B030D-6E8A-4147-A177-3AD203B41FA5}">
                      <a16:colId xmlns:a16="http://schemas.microsoft.com/office/drawing/2014/main" val="98596451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54178814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70503167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77109443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61540538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314018161"/>
                    </a:ext>
                  </a:extLst>
                </a:gridCol>
                <a:gridCol w="2655157">
                  <a:extLst>
                    <a:ext uri="{9D8B030D-6E8A-4147-A177-3AD203B41FA5}">
                      <a16:colId xmlns:a16="http://schemas.microsoft.com/office/drawing/2014/main" val="2506814533"/>
                    </a:ext>
                  </a:extLst>
                </a:gridCol>
              </a:tblGrid>
              <a:tr h="19996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Mês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</a:t>
                      </a:r>
                      <a:r>
                        <a:rPr lang="pt-B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ATIVIDADES/FERIADOS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5030516"/>
                  </a:ext>
                </a:extLst>
              </a:tr>
              <a:tr h="199966">
                <a:tc rowSpan="3"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</a:t>
                      </a:r>
                    </a:p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9- Início do 4º Bimestre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034490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12- Feriado Nacional-N.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Sra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Aparecida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192703"/>
                  </a:ext>
                </a:extLst>
              </a:tr>
              <a:tr h="9998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13 - Reunião Pedagógica – não letivo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829749"/>
                  </a:ext>
                </a:extLst>
              </a:tr>
              <a:tr h="99983"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2581962"/>
                  </a:ext>
                </a:extLst>
              </a:tr>
              <a:tr h="19996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02 - Finados                        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771738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03 – Reunião Pedagógica – não letivo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674649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15 - Proclamação da República-Comemoração Cívica- Letivo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3045731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725628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100383"/>
                  </a:ext>
                </a:extLst>
              </a:tr>
              <a:tr h="9998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 – Sábado Letivo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80537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a 15 - SEI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– Término do ano letivo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7559567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a 31 - Recesso Escolar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409417"/>
                  </a:ext>
                </a:extLst>
              </a:tr>
              <a:tr h="1478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7774627"/>
                  </a:ext>
                </a:extLst>
              </a:tr>
              <a:tr h="147824"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9615934"/>
                  </a:ext>
                </a:extLst>
              </a:tr>
            </a:tbl>
          </a:graphicData>
        </a:graphic>
      </p:graphicFrame>
      <p:sp>
        <p:nvSpPr>
          <p:cNvPr id="23" name="CaixaDeTexto 22">
            <a:extLst>
              <a:ext uri="{FF2B5EF4-FFF2-40B4-BE49-F238E27FC236}">
                <a16:creationId xmlns:a16="http://schemas.microsoft.com/office/drawing/2014/main" id="{8C80FCE3-93F5-4179-82DD-9677A33A8B52}"/>
              </a:ext>
            </a:extLst>
          </p:cNvPr>
          <p:cNvSpPr txBox="1"/>
          <p:nvPr/>
        </p:nvSpPr>
        <p:spPr>
          <a:xfrm>
            <a:off x="7440388" y="2011665"/>
            <a:ext cx="171270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1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4º bimestre</a:t>
            </a:r>
          </a:p>
          <a:p>
            <a:pPr algn="ctr"/>
            <a:r>
              <a:rPr lang="pt-BR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09</a:t>
            </a:r>
            <a:r>
              <a:rPr lang="pt-BR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Outubro </a:t>
            </a:r>
          </a:p>
          <a:p>
            <a:pPr algn="ctr"/>
            <a:r>
              <a:rPr lang="pt-BR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</a:p>
          <a:p>
            <a:pPr algn="ctr"/>
            <a:r>
              <a:rPr lang="pt-BR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pt-BR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Dezembro</a:t>
            </a:r>
            <a:endParaRPr lang="pt-BR" sz="1100" b="1" dirty="0">
              <a:solidFill>
                <a:schemeClr val="bg1"/>
              </a:solidFill>
            </a:endParaRP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CA47E58F-2198-4C86-9318-07A01E9DABE4}"/>
              </a:ext>
            </a:extLst>
          </p:cNvPr>
          <p:cNvSpPr txBox="1"/>
          <p:nvPr/>
        </p:nvSpPr>
        <p:spPr>
          <a:xfrm>
            <a:off x="4898510" y="3581697"/>
            <a:ext cx="48267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100" b="1" dirty="0">
                <a:latin typeface="Calibri" panose="020F0502020204030204" pitchFamily="34" charset="0"/>
                <a:cs typeface="Times New Roman" panose="02020603050405020304" pitchFamily="18" charset="0"/>
              </a:rPr>
              <a:t>Recesso Escolar </a:t>
            </a:r>
          </a:p>
          <a:p>
            <a:pPr algn="ctr"/>
            <a:r>
              <a:rPr lang="pt-BR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pt-BR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31 de Dezembro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2220623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3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CDAC260-3A47-43B6-BC17-F393733716B9}"/>
              </a:ext>
            </a:extLst>
          </p:cNvPr>
          <p:cNvSpPr txBox="1"/>
          <p:nvPr/>
        </p:nvSpPr>
        <p:spPr>
          <a:xfrm>
            <a:off x="1093342" y="771939"/>
            <a:ext cx="77724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endParaRPr lang="pt-BR" b="1" dirty="0">
              <a:latin typeface="inheri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fontAlgn="base"/>
            <a:r>
              <a:rPr lang="pt-BR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“</a:t>
            </a:r>
            <a:r>
              <a:rPr lang="pt-BR" sz="1800" i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O calendário escolar deverá ser elaborado pelo </a:t>
            </a:r>
            <a:r>
              <a:rPr lang="pt-BR" sz="1800" b="1" i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Conselho de Escola</a:t>
            </a:r>
            <a:r>
              <a:rPr lang="pt-BR" sz="1800" i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, observadas as normas do Conselho Estadual de Educação e a legislação pertinente, de modo a assegurar a compatibilização com a Proposta </a:t>
            </a:r>
            <a:r>
              <a:rPr lang="pt-BR" i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P</a:t>
            </a:r>
            <a:r>
              <a:rPr lang="pt-BR" sz="1800" i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edagógica da Escola</a:t>
            </a:r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”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Cabe ressaltar que: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Conselho de Escola de 2022, vigente até 28/02/2023, é quem tem a incumbência elaborar o Calendário de Escola 2023;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No calendário de 2023 deverão estar previstas as datas das reuniões ordinárias do Conselho de Escola e da APM.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930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950</TotalTime>
  <Words>1286</Words>
  <Application>Microsoft Office PowerPoint</Application>
  <PresentationFormat>Apresentação na tela (16:9)</PresentationFormat>
  <Paragraphs>516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0" baseType="lpstr">
      <vt:lpstr>Calibri</vt:lpstr>
      <vt:lpstr>inherit</vt:lpstr>
      <vt:lpstr>Symbol</vt:lpstr>
      <vt:lpstr>Times New Roman</vt:lpstr>
      <vt:lpstr>Verdana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Marina MSP. Sotiavotelli Perroud</dc:creator>
  <cp:lastModifiedBy>Lilian Rodrigues Armando Medeiros</cp:lastModifiedBy>
  <cp:revision>109</cp:revision>
  <dcterms:created xsi:type="dcterms:W3CDTF">2020-11-16T22:21:30Z</dcterms:created>
  <dcterms:modified xsi:type="dcterms:W3CDTF">2022-12-21T15:34:38Z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2019-11-14T00:00:00Z</vt:filetime>
  </property>
  <property fmtid="{D5CDD505-2E9C-101B-9397-08002B2CF9AE}" pid="3" name="Creator">
    <vt:lpwstr>Microsoft® PowerPoint® para Office 365</vt:lpwstr>
  </property>
  <property fmtid="{D5CDD505-2E9C-101B-9397-08002B2CF9AE}" pid="4" name="LastSaved">
    <vt:filetime>2020-11-16T00:00:00Z</vt:filetime>
  </property>
</Properties>
</file>