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95" r:id="rId9"/>
    <p:sldId id="296" r:id="rId10"/>
    <p:sldId id="265" r:id="rId11"/>
    <p:sldId id="266" r:id="rId12"/>
    <p:sldId id="267" r:id="rId13"/>
    <p:sldId id="268" r:id="rId14"/>
    <p:sldId id="291" r:id="rId15"/>
    <p:sldId id="269" r:id="rId16"/>
    <p:sldId id="271" r:id="rId17"/>
    <p:sldId id="270" r:id="rId18"/>
    <p:sldId id="289" r:id="rId19"/>
    <p:sldId id="290" r:id="rId20"/>
    <p:sldId id="273" r:id="rId21"/>
    <p:sldId id="288" r:id="rId22"/>
    <p:sldId id="274" r:id="rId23"/>
    <p:sldId id="279" r:id="rId24"/>
    <p:sldId id="283" r:id="rId25"/>
    <p:sldId id="284" r:id="rId26"/>
    <p:sldId id="285" r:id="rId27"/>
    <p:sldId id="286" r:id="rId28"/>
    <p:sldId id="287" r:id="rId29"/>
    <p:sldId id="281" r:id="rId30"/>
    <p:sldId id="294" r:id="rId31"/>
    <p:sldId id="293" r:id="rId32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3AF3-95CA-40EE-8A17-AC702CCA17B8}" type="datetimeFigureOut">
              <a:rPr lang="pt-BR" smtClean="0"/>
              <a:pPr/>
              <a:t>31/01/2023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0470-5170-48D9-9EAA-FBEA9CEA9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636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50470-5170-48D9-9EAA-FBEA9CEA989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402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26241"/>
            <a:ext cx="4450080" cy="2179320"/>
          </a:xfrm>
          <a:custGeom>
            <a:avLst/>
            <a:gdLst/>
            <a:ahLst/>
            <a:cxnLst/>
            <a:rect l="l" t="t" r="r" b="b"/>
            <a:pathLst>
              <a:path w="4450080" h="2179320">
                <a:moveTo>
                  <a:pt x="4450080" y="0"/>
                </a:moveTo>
                <a:lnTo>
                  <a:pt x="0" y="0"/>
                </a:lnTo>
                <a:lnTo>
                  <a:pt x="0" y="2179193"/>
                </a:lnTo>
                <a:lnTo>
                  <a:pt x="4450080" y="2179193"/>
                </a:lnTo>
                <a:lnTo>
                  <a:pt x="4450080" y="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3463" y="704126"/>
            <a:ext cx="5370195" cy="5583555"/>
          </a:xfrm>
          <a:custGeom>
            <a:avLst/>
            <a:gdLst/>
            <a:ahLst/>
            <a:cxnLst/>
            <a:rect l="l" t="t" r="r" b="b"/>
            <a:pathLst>
              <a:path w="5370195" h="5583555">
                <a:moveTo>
                  <a:pt x="5369941" y="0"/>
                </a:moveTo>
                <a:lnTo>
                  <a:pt x="0" y="0"/>
                </a:lnTo>
                <a:lnTo>
                  <a:pt x="0" y="5583555"/>
                </a:lnTo>
                <a:lnTo>
                  <a:pt x="5369941" y="5583555"/>
                </a:lnTo>
                <a:lnTo>
                  <a:pt x="5369941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2660" y="660273"/>
            <a:ext cx="2007235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1170" y="1082217"/>
            <a:ext cx="8709659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daniela.morais@educacao.sp.gov.br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jpeg"/><Relationship Id="rId4" Type="http://schemas.openxmlformats.org/officeDocument/2006/relationships/image" Target="../media/image22.png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"/>
            <a:ext cx="12192000" cy="3420110"/>
            <a:chOff x="0" y="18288"/>
            <a:chExt cx="12192000" cy="3420110"/>
          </a:xfrm>
        </p:grpSpPr>
        <p:sp>
          <p:nvSpPr>
            <p:cNvPr id="3" name="object 3"/>
            <p:cNvSpPr/>
            <p:nvPr/>
          </p:nvSpPr>
          <p:spPr>
            <a:xfrm>
              <a:off x="1432560" y="396240"/>
              <a:ext cx="9144000" cy="2664460"/>
            </a:xfrm>
            <a:custGeom>
              <a:avLst/>
              <a:gdLst/>
              <a:ahLst/>
              <a:cxnLst/>
              <a:rect l="l" t="t" r="r" b="b"/>
              <a:pathLst>
                <a:path w="9144000" h="2664460">
                  <a:moveTo>
                    <a:pt x="9144000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9144000" y="26639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7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88"/>
              <a:ext cx="12192000" cy="3419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6875" y="895477"/>
            <a:ext cx="6873875" cy="130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50100"/>
              </a:lnSpc>
              <a:spcBef>
                <a:spcPts val="100"/>
              </a:spcBef>
            </a:pPr>
            <a:r>
              <a:rPr lang="pt-BR" sz="3000" b="1" dirty="0">
                <a:solidFill>
                  <a:srgbClr val="FFFFFF"/>
                </a:solidFill>
              </a:rPr>
              <a:t>1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ª</a:t>
            </a:r>
            <a:r>
              <a:rPr sz="3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REUNIÃO</a:t>
            </a:r>
            <a:r>
              <a:rPr sz="30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0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TRABALHO</a:t>
            </a:r>
            <a:r>
              <a:rPr sz="30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CONSELHOS</a:t>
            </a:r>
            <a:r>
              <a:rPr sz="30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0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ESCOLA/202</a:t>
            </a:r>
            <a:r>
              <a:rPr lang="pt-BR" sz="3000" b="1" spc="-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85820" y="4755515"/>
            <a:ext cx="64135" cy="216535"/>
          </a:xfrm>
          <a:custGeom>
            <a:avLst/>
            <a:gdLst/>
            <a:ahLst/>
            <a:cxnLst/>
            <a:rect l="l" t="t" r="r" b="b"/>
            <a:pathLst>
              <a:path w="64135" h="216535">
                <a:moveTo>
                  <a:pt x="64008" y="0"/>
                </a:moveTo>
                <a:lnTo>
                  <a:pt x="0" y="0"/>
                </a:lnTo>
                <a:lnTo>
                  <a:pt x="0" y="216407"/>
                </a:lnTo>
                <a:lnTo>
                  <a:pt x="64008" y="216407"/>
                </a:lnTo>
                <a:lnTo>
                  <a:pt x="64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11932920" cy="1156716"/>
            <a:chOff x="0" y="0"/>
            <a:chExt cx="11932920" cy="1156716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400" y="373380"/>
              <a:ext cx="731520" cy="7833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72312" cy="765048"/>
            </a:xfrm>
            <a:prstGeom prst="rect">
              <a:avLst/>
            </a:prstGeom>
          </p:spPr>
        </p:pic>
      </p:grpSp>
      <p:sp>
        <p:nvSpPr>
          <p:cNvPr id="16" name="Google Shape;1984;p206">
            <a:extLst>
              <a:ext uri="{FF2B5EF4-FFF2-40B4-BE49-F238E27FC236}">
                <a16:creationId xmlns:a16="http://schemas.microsoft.com/office/drawing/2014/main" xmlns="" id="{D0B6BA6A-40DA-4B31-BC8A-6D4E1019CF66}"/>
              </a:ext>
            </a:extLst>
          </p:cNvPr>
          <p:cNvSpPr txBox="1"/>
          <p:nvPr/>
        </p:nvSpPr>
        <p:spPr>
          <a:xfrm>
            <a:off x="1828800" y="3370377"/>
            <a:ext cx="6095999" cy="35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t-PT" sz="2000" b="1" dirty="0">
                <a:solidFill>
                  <a:srgbClr val="5B9BD5"/>
                </a:solidFill>
                <a:highlight>
                  <a:srgbClr val="FFFFFF"/>
                </a:highlight>
                <a:latin typeface="Verdana"/>
                <a:ea typeface="Verdana"/>
                <a:cs typeface="+mn-lt"/>
              </a:rPr>
              <a:t>Responsáveis na Diretoria de Ensino</a:t>
            </a:r>
            <a:endParaRPr lang="pt-PT" sz="2000" b="1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t-PT" sz="1600" b="1" dirty="0">
                <a:solidFill>
                  <a:srgbClr val="5B9BD5"/>
                </a:solidFill>
                <a:highlight>
                  <a:srgbClr val="FFFFFF"/>
                </a:highlight>
                <a:latin typeface="Verdana"/>
                <a:ea typeface="Verdana"/>
                <a:cs typeface="+mn-lt"/>
              </a:rPr>
              <a:t>Supervisoras de Ensino: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latin typeface="Arial Narrow" panose="020B0606020202030204" pitchFamily="34" charset="0"/>
              </a:rPr>
              <a:t>Ana Paula Rivera </a:t>
            </a:r>
            <a:r>
              <a:rPr lang="en-US" sz="1800" dirty="0" err="1">
                <a:latin typeface="Arial Narrow" panose="020B0606020202030204" pitchFamily="34" charset="0"/>
              </a:rPr>
              <a:t>Mazzi</a:t>
            </a:r>
            <a:r>
              <a:rPr lang="en-US" sz="1800" dirty="0">
                <a:latin typeface="Arial Narrow" panose="020B0606020202030204" pitchFamily="34" charset="0"/>
              </a:rPr>
              <a:t> Alvarenga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err="1">
                <a:latin typeface="Arial Narrow" panose="020B0606020202030204" pitchFamily="34" charset="0"/>
              </a:rPr>
              <a:t>Telefone</a:t>
            </a:r>
            <a:r>
              <a:rPr lang="en-US" sz="1800" dirty="0">
                <a:latin typeface="Arial Narrow" panose="020B0606020202030204" pitchFamily="34" charset="0"/>
              </a:rPr>
              <a:t> 3638-0600  Ramal: 1600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latin typeface="Arial Narrow" panose="020B0606020202030204" pitchFamily="34" charset="0"/>
                <a:hlinkClick r:id="rId5"/>
              </a:rPr>
              <a:t>ana.mazzi@educacao.sp.gov.br </a:t>
            </a:r>
            <a:endParaRPr lang="en-US" sz="1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latin typeface="Arial Narrow" panose="020B0606020202030204" pitchFamily="34" charset="0"/>
              </a:rPr>
              <a:t>Daniela </a:t>
            </a:r>
            <a:r>
              <a:rPr lang="en-US" sz="1800" dirty="0" err="1">
                <a:latin typeface="Arial Narrow" panose="020B0606020202030204" pitchFamily="34" charset="0"/>
              </a:rPr>
              <a:t>Picinato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Dota</a:t>
            </a:r>
            <a:r>
              <a:rPr lang="en-US" sz="1800" dirty="0">
                <a:latin typeface="Arial Narrow" panose="020B0606020202030204" pitchFamily="34" charset="0"/>
              </a:rPr>
              <a:t> de </a:t>
            </a:r>
            <a:r>
              <a:rPr lang="en-US" sz="1800" dirty="0" err="1">
                <a:latin typeface="Arial Narrow" panose="020B0606020202030204" pitchFamily="34" charset="0"/>
              </a:rPr>
              <a:t>Morais</a:t>
            </a:r>
            <a:endParaRPr lang="en-US" sz="1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 err="1">
                <a:latin typeface="Arial Narrow" panose="020B0606020202030204" pitchFamily="34" charset="0"/>
              </a:rPr>
              <a:t>Telefone</a:t>
            </a:r>
            <a:r>
              <a:rPr lang="en-US" sz="1800" dirty="0">
                <a:latin typeface="Arial Narrow" panose="020B0606020202030204" pitchFamily="34" charset="0"/>
              </a:rPr>
              <a:t> 3638-0308  </a:t>
            </a:r>
            <a:r>
              <a:rPr lang="en-US" sz="1800" dirty="0" err="1">
                <a:latin typeface="Arial Narrow" panose="020B0606020202030204" pitchFamily="34" charset="0"/>
              </a:rPr>
              <a:t>Ramal</a:t>
            </a:r>
            <a:r>
              <a:rPr lang="en-US" sz="1800" dirty="0">
                <a:latin typeface="Arial Narrow" panose="020B0606020202030204" pitchFamily="34" charset="0"/>
              </a:rPr>
              <a:t>: 1308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latin typeface="Arial Narrow" panose="020B0606020202030204" pitchFamily="34" charset="0"/>
                <a:hlinkClick r:id="rId5"/>
              </a:rPr>
              <a:t>daniela.morais@educacao.sp.gov.br</a:t>
            </a:r>
            <a:endParaRPr lang="en-US" sz="18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pt-PT" sz="1450" b="1" dirty="0">
              <a:solidFill>
                <a:srgbClr val="5B9BD5"/>
              </a:solidFill>
              <a:highlight>
                <a:srgbClr val="FFFFFF"/>
              </a:highlight>
              <a:latin typeface="Verdana"/>
              <a:ea typeface="Verdana"/>
              <a:cs typeface="+mn-lt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pt-PT" sz="1450" dirty="0">
              <a:highlight>
                <a:srgbClr val="FFFFFF"/>
              </a:highlight>
              <a:latin typeface="Verdana"/>
              <a:ea typeface="Verdana"/>
              <a:cs typeface="+mn-lt"/>
            </a:endParaRPr>
          </a:p>
        </p:txBody>
      </p:sp>
      <p:pic>
        <p:nvPicPr>
          <p:cNvPr id="17" name="Imagem 16" descr="C:\Users\Usuario\Downloads\LOGO FINAL DE 2.jpg">
            <a:extLst>
              <a:ext uri="{FF2B5EF4-FFF2-40B4-BE49-F238E27FC236}">
                <a16:creationId xmlns:a16="http://schemas.microsoft.com/office/drawing/2014/main" xmlns="" id="{FD5AB0ED-A3C7-41B5-B4DE-A591F10B7BD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2640" y="4149969"/>
            <a:ext cx="1888857" cy="16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929" y="333248"/>
            <a:ext cx="64008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24375" algn="l"/>
              </a:tabLst>
            </a:pPr>
            <a:r>
              <a:rPr sz="2800" b="1" spc="-5" dirty="0">
                <a:solidFill>
                  <a:srgbClr val="007991"/>
                </a:solidFill>
                <a:latin typeface="Verdana"/>
                <a:cs typeface="Verdana"/>
              </a:rPr>
              <a:t>Normativos</a:t>
            </a:r>
            <a:r>
              <a:rPr sz="2800" b="1" spc="11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007991"/>
                </a:solidFill>
                <a:latin typeface="Verdana"/>
                <a:cs typeface="Verdana"/>
              </a:rPr>
              <a:t>Conselho	</a:t>
            </a:r>
            <a:r>
              <a:rPr sz="2800" b="1" spc="5" dirty="0">
                <a:solidFill>
                  <a:srgbClr val="007991"/>
                </a:solidFill>
                <a:latin typeface="Verdana"/>
                <a:cs typeface="Verdana"/>
              </a:rPr>
              <a:t>de</a:t>
            </a:r>
            <a:r>
              <a:rPr sz="2800" b="1" spc="-16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7991"/>
                </a:solidFill>
                <a:latin typeface="Verdana"/>
                <a:cs typeface="Verdana"/>
              </a:rPr>
              <a:t>Escola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41170" y="1082217"/>
            <a:ext cx="8709659" cy="4060086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976630" indent="-342265">
              <a:lnSpc>
                <a:spcPct val="100000"/>
              </a:lnSpc>
              <a:spcBef>
                <a:spcPts val="9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Artigo</a:t>
            </a:r>
            <a:r>
              <a:rPr spc="20" dirty="0"/>
              <a:t> </a:t>
            </a:r>
            <a:r>
              <a:rPr spc="-10" dirty="0"/>
              <a:t>95</a:t>
            </a:r>
            <a:r>
              <a:rPr spc="10" dirty="0"/>
              <a:t> </a:t>
            </a:r>
            <a:r>
              <a:rPr spc="-10" dirty="0"/>
              <a:t>da</a:t>
            </a:r>
            <a:r>
              <a:rPr spc="-15" dirty="0"/>
              <a:t> </a:t>
            </a:r>
            <a:r>
              <a:rPr spc="-10" dirty="0"/>
              <a:t>Lei</a:t>
            </a:r>
            <a:r>
              <a:rPr spc="10" dirty="0"/>
              <a:t> </a:t>
            </a:r>
            <a:r>
              <a:rPr spc="-10" dirty="0"/>
              <a:t>Complementar</a:t>
            </a:r>
            <a:r>
              <a:rPr spc="55" dirty="0"/>
              <a:t> </a:t>
            </a:r>
            <a:r>
              <a:rPr spc="-10" dirty="0"/>
              <a:t>444/85;</a:t>
            </a:r>
          </a:p>
          <a:p>
            <a:pPr marL="976630" indent="-342265">
              <a:lnSpc>
                <a:spcPct val="100000"/>
              </a:lnSpc>
              <a:spcBef>
                <a:spcPts val="844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Comunicado</a:t>
            </a:r>
            <a:r>
              <a:rPr spc="40" dirty="0"/>
              <a:t> </a:t>
            </a:r>
            <a:r>
              <a:rPr spc="-5" dirty="0"/>
              <a:t>SE</a:t>
            </a:r>
            <a:r>
              <a:rPr spc="5" dirty="0"/>
              <a:t> </a:t>
            </a:r>
            <a:r>
              <a:rPr spc="-10" dirty="0"/>
              <a:t>de</a:t>
            </a:r>
            <a:r>
              <a:rPr spc="-25" dirty="0"/>
              <a:t> </a:t>
            </a:r>
            <a:r>
              <a:rPr spc="-10" dirty="0"/>
              <a:t>31/03/86;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>
                <a:solidFill>
                  <a:srgbClr val="000000"/>
                </a:solidFill>
              </a:rPr>
              <a:t>Comunicado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CEI-COGSP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 27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 </a:t>
            </a:r>
            <a:r>
              <a:rPr spc="-15" dirty="0">
                <a:solidFill>
                  <a:srgbClr val="000000"/>
                </a:solidFill>
              </a:rPr>
              <a:t>novembro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1987;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Constituição</a:t>
            </a:r>
            <a:r>
              <a:rPr spc="50" dirty="0"/>
              <a:t> </a:t>
            </a:r>
            <a:r>
              <a:rPr spc="-15" dirty="0"/>
              <a:t>Federal</a:t>
            </a:r>
            <a:r>
              <a:rPr spc="15" dirty="0"/>
              <a:t> </a:t>
            </a:r>
            <a:r>
              <a:rPr spc="-10" dirty="0"/>
              <a:t>1988</a:t>
            </a:r>
            <a:r>
              <a:rPr spc="-5" dirty="0"/>
              <a:t> </a:t>
            </a:r>
            <a:r>
              <a:rPr spc="-15" dirty="0"/>
              <a:t>-Artigos</a:t>
            </a:r>
            <a:r>
              <a:rPr spc="50" dirty="0"/>
              <a:t> </a:t>
            </a:r>
            <a:r>
              <a:rPr spc="-10" dirty="0"/>
              <a:t>205</a:t>
            </a:r>
            <a:r>
              <a:rPr spc="-15" dirty="0"/>
              <a:t> </a:t>
            </a:r>
            <a:r>
              <a:rPr spc="-5" dirty="0"/>
              <a:t>e 206;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>
                <a:solidFill>
                  <a:srgbClr val="000000"/>
                </a:solidFill>
              </a:rPr>
              <a:t>Comunicado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10/03/93;</a:t>
            </a:r>
          </a:p>
          <a:p>
            <a:pPr marL="976630" marR="5080" indent="-342265">
              <a:lnSpc>
                <a:spcPct val="150000"/>
              </a:lnSpc>
              <a:spcBef>
                <a:spcPts val="5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Lei</a:t>
            </a:r>
            <a:r>
              <a:rPr spc="10" dirty="0"/>
              <a:t> </a:t>
            </a:r>
            <a:r>
              <a:rPr spc="-10" dirty="0"/>
              <a:t>de Diretrizes</a:t>
            </a:r>
            <a:r>
              <a:rPr spc="55" dirty="0"/>
              <a:t> </a:t>
            </a:r>
            <a:r>
              <a:rPr spc="-5" dirty="0"/>
              <a:t>e Bases</a:t>
            </a:r>
            <a:r>
              <a:rPr spc="5" dirty="0"/>
              <a:t> </a:t>
            </a:r>
            <a:r>
              <a:rPr spc="-10" dirty="0"/>
              <a:t>da</a:t>
            </a:r>
            <a:r>
              <a:rPr spc="10" dirty="0"/>
              <a:t> </a:t>
            </a:r>
            <a:r>
              <a:rPr spc="-10" dirty="0"/>
              <a:t>Educação</a:t>
            </a:r>
            <a:r>
              <a:rPr spc="5" dirty="0"/>
              <a:t> </a:t>
            </a:r>
            <a:r>
              <a:rPr spc="-10" dirty="0"/>
              <a:t>Nacional</a:t>
            </a:r>
            <a:r>
              <a:rPr spc="95" dirty="0"/>
              <a:t> </a:t>
            </a:r>
            <a:r>
              <a:rPr spc="-10" dirty="0"/>
              <a:t>–LDB</a:t>
            </a:r>
            <a:r>
              <a:rPr spc="-5" dirty="0"/>
              <a:t> </a:t>
            </a:r>
            <a:r>
              <a:rPr spc="-10" dirty="0"/>
              <a:t>de</a:t>
            </a:r>
            <a:r>
              <a:rPr spc="15" dirty="0"/>
              <a:t> </a:t>
            </a:r>
            <a:r>
              <a:rPr spc="-5" dirty="0"/>
              <a:t>1996-</a:t>
            </a:r>
            <a:r>
              <a:rPr dirty="0"/>
              <a:t> </a:t>
            </a:r>
            <a:r>
              <a:rPr spc="-10" dirty="0"/>
              <a:t>Artigo</a:t>
            </a:r>
            <a:r>
              <a:rPr spc="30" dirty="0"/>
              <a:t> </a:t>
            </a:r>
            <a:r>
              <a:rPr spc="-5" dirty="0"/>
              <a:t>2º,</a:t>
            </a:r>
            <a:r>
              <a:rPr spc="-15" dirty="0"/>
              <a:t> inciso</a:t>
            </a:r>
            <a:r>
              <a:rPr spc="80" dirty="0"/>
              <a:t> </a:t>
            </a:r>
            <a:r>
              <a:rPr spc="-10" dirty="0"/>
              <a:t>VII</a:t>
            </a:r>
            <a:r>
              <a:rPr dirty="0"/>
              <a:t> </a:t>
            </a:r>
            <a:r>
              <a:rPr spc="-10" dirty="0"/>
              <a:t>do </a:t>
            </a:r>
            <a:r>
              <a:rPr spc="-475" dirty="0"/>
              <a:t> </a:t>
            </a:r>
            <a:r>
              <a:rPr spc="-10" dirty="0"/>
              <a:t>Artigo</a:t>
            </a:r>
            <a:r>
              <a:rPr spc="20" dirty="0"/>
              <a:t> </a:t>
            </a:r>
            <a:r>
              <a:rPr spc="-5" dirty="0"/>
              <a:t>3º e</a:t>
            </a:r>
            <a:r>
              <a:rPr spc="15" dirty="0"/>
              <a:t> </a:t>
            </a:r>
            <a:r>
              <a:rPr spc="-15" dirty="0"/>
              <a:t>inciso</a:t>
            </a:r>
            <a:r>
              <a:rPr spc="50" dirty="0"/>
              <a:t> </a:t>
            </a:r>
            <a:r>
              <a:rPr spc="-10" dirty="0"/>
              <a:t>II</a:t>
            </a:r>
            <a:r>
              <a:rPr dirty="0"/>
              <a:t> </a:t>
            </a:r>
            <a:r>
              <a:rPr spc="-10" dirty="0"/>
              <a:t>do</a:t>
            </a:r>
            <a:r>
              <a:rPr spc="25" dirty="0"/>
              <a:t> </a:t>
            </a:r>
            <a:r>
              <a:rPr spc="-10" dirty="0"/>
              <a:t>Artigo</a:t>
            </a:r>
            <a:r>
              <a:rPr spc="25" dirty="0"/>
              <a:t> </a:t>
            </a:r>
            <a:r>
              <a:rPr spc="-10" dirty="0"/>
              <a:t>14</a:t>
            </a:r>
            <a:r>
              <a:rPr spc="-15" dirty="0"/>
              <a:t> </a:t>
            </a:r>
            <a:r>
              <a:rPr spc="-5" dirty="0"/>
              <a:t>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Parecer</a:t>
            </a:r>
            <a:r>
              <a:rPr spc="-25" dirty="0"/>
              <a:t> </a:t>
            </a:r>
            <a:r>
              <a:rPr spc="-5" dirty="0"/>
              <a:t>CEE</a:t>
            </a:r>
            <a:r>
              <a:rPr spc="-25" dirty="0"/>
              <a:t> </a:t>
            </a:r>
            <a:r>
              <a:rPr spc="-10" dirty="0"/>
              <a:t>67/98;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Comunicado</a:t>
            </a:r>
            <a:r>
              <a:rPr spc="50" dirty="0"/>
              <a:t> </a:t>
            </a:r>
            <a:r>
              <a:rPr spc="-5" dirty="0"/>
              <a:t>Conjunto</a:t>
            </a:r>
            <a:r>
              <a:rPr dirty="0"/>
              <a:t> </a:t>
            </a:r>
            <a:r>
              <a:rPr spc="-5" dirty="0"/>
              <a:t>CEI/COGSP-</a:t>
            </a:r>
            <a:r>
              <a:rPr spc="20" dirty="0"/>
              <a:t> </a:t>
            </a:r>
            <a:r>
              <a:rPr spc="-10" dirty="0"/>
              <a:t>29/01/09;</a:t>
            </a:r>
          </a:p>
          <a:p>
            <a:pPr marL="976630" indent="-342265">
              <a:lnSpc>
                <a:spcPct val="100000"/>
              </a:lnSpc>
              <a:spcBef>
                <a:spcPts val="844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Lei</a:t>
            </a:r>
            <a:r>
              <a:rPr spc="10" dirty="0"/>
              <a:t> </a:t>
            </a:r>
            <a:r>
              <a:rPr spc="-5" dirty="0"/>
              <a:t>nº</a:t>
            </a:r>
            <a:r>
              <a:rPr dirty="0"/>
              <a:t> </a:t>
            </a:r>
            <a:r>
              <a:rPr spc="-5" dirty="0"/>
              <a:t>13.005 </a:t>
            </a:r>
            <a:r>
              <a:rPr spc="-10" dirty="0"/>
              <a:t>de</a:t>
            </a:r>
            <a:r>
              <a:rPr spc="20" dirty="0"/>
              <a:t> </a:t>
            </a:r>
            <a:r>
              <a:rPr spc="-10" dirty="0"/>
              <a:t>25-06-2014</a:t>
            </a:r>
            <a:r>
              <a:rPr spc="15" dirty="0"/>
              <a:t> </a:t>
            </a:r>
            <a:r>
              <a:rPr spc="-10" dirty="0"/>
              <a:t>-Meta</a:t>
            </a:r>
            <a:r>
              <a:rPr spc="20" dirty="0"/>
              <a:t> </a:t>
            </a:r>
            <a:r>
              <a:rPr spc="-10" dirty="0"/>
              <a:t>19</a:t>
            </a:r>
            <a:r>
              <a:rPr spc="-5" dirty="0"/>
              <a:t> </a:t>
            </a:r>
            <a:r>
              <a:rPr spc="-10" dirty="0"/>
              <a:t>do</a:t>
            </a:r>
            <a:r>
              <a:rPr spc="5" dirty="0"/>
              <a:t> </a:t>
            </a:r>
            <a:r>
              <a:rPr spc="-10" dirty="0"/>
              <a:t>Plano</a:t>
            </a:r>
            <a:r>
              <a:rPr spc="30" dirty="0"/>
              <a:t> </a:t>
            </a:r>
            <a:r>
              <a:rPr spc="-10" dirty="0"/>
              <a:t>Nacional</a:t>
            </a:r>
            <a:r>
              <a:rPr spc="70" dirty="0"/>
              <a:t> </a:t>
            </a:r>
            <a:r>
              <a:rPr spc="-10" dirty="0"/>
              <a:t>de</a:t>
            </a:r>
            <a:r>
              <a:rPr spc="15" dirty="0"/>
              <a:t> </a:t>
            </a:r>
            <a:r>
              <a:rPr spc="-10" dirty="0"/>
              <a:t>Educação;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spc="-10" dirty="0"/>
              <a:t>Lei</a:t>
            </a:r>
            <a:r>
              <a:rPr spc="15" dirty="0"/>
              <a:t> </a:t>
            </a:r>
            <a:r>
              <a:rPr spc="-5" dirty="0"/>
              <a:t>16.279</a:t>
            </a:r>
            <a:r>
              <a:rPr dirty="0"/>
              <a:t> </a:t>
            </a:r>
            <a:r>
              <a:rPr spc="-10" dirty="0"/>
              <a:t>de</a:t>
            </a:r>
            <a:r>
              <a:rPr spc="20" dirty="0"/>
              <a:t> </a:t>
            </a:r>
            <a:r>
              <a:rPr spc="-10" dirty="0"/>
              <a:t>08-07-2016-Meta</a:t>
            </a:r>
            <a:r>
              <a:rPr spc="25" dirty="0"/>
              <a:t> </a:t>
            </a:r>
            <a:r>
              <a:rPr spc="-10" dirty="0"/>
              <a:t>19</a:t>
            </a:r>
            <a:r>
              <a:rPr spc="15" dirty="0"/>
              <a:t> </a:t>
            </a:r>
            <a:r>
              <a:rPr spc="-10" dirty="0"/>
              <a:t>do</a:t>
            </a:r>
            <a:r>
              <a:rPr spc="10" dirty="0"/>
              <a:t> </a:t>
            </a:r>
            <a:r>
              <a:rPr spc="-10" dirty="0"/>
              <a:t>Plano</a:t>
            </a:r>
            <a:r>
              <a:rPr spc="30" dirty="0"/>
              <a:t> </a:t>
            </a:r>
            <a:r>
              <a:rPr spc="-10" dirty="0"/>
              <a:t>Estadual</a:t>
            </a:r>
            <a:r>
              <a:rPr spc="20" dirty="0"/>
              <a:t> </a:t>
            </a:r>
            <a:r>
              <a:rPr spc="-10" dirty="0"/>
              <a:t>de</a:t>
            </a:r>
            <a:r>
              <a:rPr dirty="0"/>
              <a:t> </a:t>
            </a:r>
            <a:r>
              <a:rPr spc="-10" dirty="0"/>
              <a:t>Educação;</a:t>
            </a:r>
          </a:p>
          <a:p>
            <a:pPr marL="976630" indent="-34226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b="1" spc="-15" dirty="0"/>
              <a:t>Resolução</a:t>
            </a:r>
            <a:r>
              <a:rPr b="1" spc="60" dirty="0"/>
              <a:t> </a:t>
            </a:r>
            <a:r>
              <a:rPr b="1" spc="-10" dirty="0"/>
              <a:t>SEDUC</a:t>
            </a:r>
            <a:r>
              <a:rPr b="1" spc="-5" dirty="0"/>
              <a:t> nº 19</a:t>
            </a:r>
            <a:r>
              <a:rPr b="1" spc="15" dirty="0"/>
              <a:t> </a:t>
            </a:r>
            <a:r>
              <a:rPr b="1" spc="-10" dirty="0"/>
              <a:t>de</a:t>
            </a:r>
            <a:r>
              <a:rPr b="1" spc="-5" dirty="0"/>
              <a:t> </a:t>
            </a:r>
            <a:r>
              <a:rPr b="1" spc="-10" dirty="0"/>
              <a:t>08/03/2022</a:t>
            </a:r>
            <a:r>
              <a:rPr b="1" spc="15" dirty="0"/>
              <a:t> </a:t>
            </a:r>
            <a:r>
              <a:rPr b="1" spc="-10" dirty="0"/>
              <a:t>do</a:t>
            </a:r>
            <a:r>
              <a:rPr b="1" spc="30" dirty="0"/>
              <a:t> </a:t>
            </a:r>
            <a:r>
              <a:rPr b="1" spc="-5" dirty="0"/>
              <a:t>Estatuto</a:t>
            </a:r>
            <a:r>
              <a:rPr b="1" spc="-15" dirty="0"/>
              <a:t> </a:t>
            </a:r>
            <a:r>
              <a:rPr b="1" spc="-10" dirty="0"/>
              <a:t>Padrão</a:t>
            </a:r>
            <a:r>
              <a:rPr b="1" spc="10" dirty="0"/>
              <a:t> </a:t>
            </a:r>
            <a:r>
              <a:rPr b="1" spc="-10" dirty="0"/>
              <a:t>do</a:t>
            </a:r>
            <a:r>
              <a:rPr b="1" spc="5" dirty="0"/>
              <a:t> </a:t>
            </a:r>
            <a:r>
              <a:rPr b="1" spc="-10" dirty="0"/>
              <a:t>Conselho</a:t>
            </a:r>
            <a:r>
              <a:rPr b="1" spc="30" dirty="0"/>
              <a:t> </a:t>
            </a:r>
            <a:r>
              <a:rPr b="1" spc="-10" dirty="0"/>
              <a:t>de</a:t>
            </a:r>
            <a:r>
              <a:rPr b="1" spc="20" dirty="0"/>
              <a:t> </a:t>
            </a:r>
            <a:r>
              <a:rPr b="1" spc="-10" dirty="0"/>
              <a:t>Escola.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312" cy="7894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0" y="166751"/>
            <a:ext cx="731520" cy="786384"/>
          </a:xfrm>
          <a:prstGeom prst="rect">
            <a:avLst/>
          </a:prstGeom>
        </p:spPr>
      </p:pic>
      <p:pic>
        <p:nvPicPr>
          <p:cNvPr id="6" name="Imagem 5" descr="C:\Users\Usuario\Downloads\LOGO FINAL DE 2.jpg">
            <a:extLst>
              <a:ext uri="{FF2B5EF4-FFF2-40B4-BE49-F238E27FC236}">
                <a16:creationId xmlns:a16="http://schemas.microsoft.com/office/drawing/2014/main" xmlns="" id="{36C46E9E-9B46-45D0-B27D-D13E13D4FBD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519285" cy="6705600"/>
            <a:chOff x="0" y="0"/>
            <a:chExt cx="951928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2312" cy="789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272" y="33528"/>
              <a:ext cx="6580632" cy="145694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600" y="217792"/>
            <a:ext cx="731520" cy="786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9464" y="1667255"/>
            <a:ext cx="8659368" cy="4078224"/>
          </a:xfrm>
          <a:prstGeom prst="rect">
            <a:avLst/>
          </a:prstGeom>
        </p:spPr>
      </p:pic>
      <p:pic>
        <p:nvPicPr>
          <p:cNvPr id="7" name="Imagem 6" descr="C:\Users\Usuario\Downloads\LOGO FINAL DE 2.jpg">
            <a:extLst>
              <a:ext uri="{FF2B5EF4-FFF2-40B4-BE49-F238E27FC236}">
                <a16:creationId xmlns:a16="http://schemas.microsoft.com/office/drawing/2014/main" xmlns="" id="{076EF14D-8132-4C4C-8B72-EB3B4D93CEE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519285" cy="6705600"/>
            <a:chOff x="0" y="0"/>
            <a:chExt cx="951928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2312" cy="789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272" y="33528"/>
              <a:ext cx="6580632" cy="145694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400" y="228600"/>
            <a:ext cx="731520" cy="786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2344" y="1490472"/>
            <a:ext cx="6687311" cy="4858512"/>
          </a:xfrm>
          <a:prstGeom prst="rect">
            <a:avLst/>
          </a:prstGeom>
        </p:spPr>
      </p:pic>
      <p:pic>
        <p:nvPicPr>
          <p:cNvPr id="7" name="Imagem 6" descr="C:\Users\Usuario\Downloads\LOGO FINAL DE 2.jpg">
            <a:extLst>
              <a:ext uri="{FF2B5EF4-FFF2-40B4-BE49-F238E27FC236}">
                <a16:creationId xmlns:a16="http://schemas.microsoft.com/office/drawing/2014/main" xmlns="" id="{8A095609-5E24-4FF5-8652-31D6E791B49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463" y="704126"/>
            <a:ext cx="5598795" cy="382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7991"/>
                </a:solidFill>
                <a:latin typeface="Verdana"/>
                <a:cs typeface="Verdana"/>
              </a:rPr>
              <a:t>Resolução</a:t>
            </a:r>
            <a:r>
              <a:rPr sz="28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007991"/>
                </a:solidFill>
                <a:latin typeface="Verdana"/>
                <a:cs typeface="Verdana"/>
              </a:rPr>
              <a:t>SEDUC</a:t>
            </a:r>
            <a:r>
              <a:rPr sz="2800" b="1" spc="-4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007991"/>
                </a:solidFill>
                <a:latin typeface="Verdana"/>
                <a:cs typeface="Verdana"/>
              </a:rPr>
              <a:t>19/2022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39" y="0"/>
            <a:ext cx="5968365" cy="6019800"/>
            <a:chOff x="91439" y="0"/>
            <a:chExt cx="5968365" cy="601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0"/>
              <a:ext cx="972312" cy="789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1246632"/>
              <a:ext cx="5666232" cy="477316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4446" y="1317146"/>
            <a:ext cx="3595151" cy="511513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41694" y="361899"/>
            <a:ext cx="5583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4F81BC"/>
                </a:solidFill>
                <a:latin typeface="Calibri"/>
                <a:cs typeface="Calibri"/>
              </a:rPr>
              <a:t>Documento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Orientador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do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Estatuto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do Conselho de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Escola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Boletim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 Semanal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COPED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 -n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19/de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 13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 a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15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F81BC"/>
                </a:solidFill>
                <a:latin typeface="Calibri"/>
                <a:cs typeface="Calibri"/>
              </a:rPr>
              <a:t>de</a:t>
            </a:r>
            <a:r>
              <a:rPr sz="1800" b="1" spc="3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junho</a:t>
            </a:r>
            <a:r>
              <a:rPr sz="1800" b="1" spc="38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4F81BC"/>
                </a:solidFill>
                <a:latin typeface="Calibri"/>
                <a:cs typeface="Calibri"/>
              </a:rPr>
              <a:t> 2022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pág.</a:t>
            </a:r>
            <a:r>
              <a:rPr sz="1800" b="1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F81BC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640C90C-BFCC-4A50-B949-13655723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11125200" cy="429624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rtigo 11 - O Conselho de Escola será constituído por representantes de todos os segmentos da comunidade escolar, escolhidos entre seus pares, mediante </a:t>
            </a:r>
            <a:r>
              <a:rPr lang="pt-B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Assembleia específica </a:t>
            </a: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observando os princípios da representatividade democrática, legitimidade e coletividade.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Parágrafo único: Os segmentos representativos deverão contemplar todos os níveis e modalidades de ensino.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Artigo 12 - </a:t>
            </a:r>
            <a:r>
              <a:rPr lang="pt-B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Diretor de Escola é membro nato e presidente do Conselho de Escola</a:t>
            </a: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e poderá participar das reuniões intervindo nos debates, prestando orientação ou esclarecimento, ou fazendo registrar em Ata seu ponto de vista, </a:t>
            </a:r>
            <a:r>
              <a:rPr lang="pt-B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 direito a voto</a:t>
            </a: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Parágrafo único – O vice-diretor em exercício na função de Diretor de Escola nas unidades escolares que não comportam o cargo, terá as mesmas atribuições do Diretor de Escola, como presidente do Conselho de Escola.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6616FF4-0A12-4FD8-8211-62E6C5E58969}"/>
              </a:ext>
            </a:extLst>
          </p:cNvPr>
          <p:cNvSpPr txBox="1"/>
          <p:nvPr/>
        </p:nvSpPr>
        <p:spPr>
          <a:xfrm>
            <a:off x="1066800" y="381000"/>
            <a:ext cx="102108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Co</a:t>
            </a:r>
            <a:r>
              <a:rPr lang="pt-BR" sz="3500" b="1" spc="-15" dirty="0">
                <a:solidFill>
                  <a:srgbClr val="007991"/>
                </a:solidFill>
                <a:latin typeface="Verdana"/>
                <a:cs typeface="Verdana"/>
              </a:rPr>
              <a:t>m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p</a:t>
            </a:r>
            <a:r>
              <a:rPr lang="pt-BR" sz="3500" b="1" spc="-15" dirty="0">
                <a:solidFill>
                  <a:srgbClr val="007991"/>
                </a:solidFill>
                <a:latin typeface="Verdana"/>
                <a:cs typeface="Verdana"/>
              </a:rPr>
              <a:t>o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s</a:t>
            </a:r>
            <a:r>
              <a:rPr lang="pt-BR" sz="3500" b="1" spc="30" dirty="0">
                <a:solidFill>
                  <a:srgbClr val="007991"/>
                </a:solidFill>
                <a:latin typeface="Verdana"/>
                <a:cs typeface="Verdana"/>
              </a:rPr>
              <a:t>i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ç</a:t>
            </a:r>
            <a:r>
              <a:rPr lang="pt-BR" sz="3500" b="1" spc="5" dirty="0">
                <a:solidFill>
                  <a:srgbClr val="007991"/>
                </a:solidFill>
                <a:latin typeface="Verdana"/>
                <a:cs typeface="Verdana"/>
              </a:rPr>
              <a:t>ã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o	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d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o	Conselho	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d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e	</a:t>
            </a:r>
            <a:r>
              <a:rPr lang="pt-BR" sz="3500" b="1" spc="-95" dirty="0">
                <a:solidFill>
                  <a:srgbClr val="007991"/>
                </a:solidFill>
                <a:latin typeface="Verdana"/>
                <a:cs typeface="Verdana"/>
              </a:rPr>
              <a:t>E</a:t>
            </a:r>
            <a:r>
              <a:rPr lang="pt-BR" sz="3500" b="1" spc="5" dirty="0">
                <a:solidFill>
                  <a:srgbClr val="007991"/>
                </a:solidFill>
                <a:latin typeface="Verdana"/>
                <a:cs typeface="Verdana"/>
              </a:rPr>
              <a:t>s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col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a	</a:t>
            </a:r>
            <a:r>
              <a:rPr lang="pt-BR" sz="3500" b="1" spc="-5" dirty="0">
                <a:solidFill>
                  <a:srgbClr val="007991"/>
                </a:solidFill>
                <a:latin typeface="Verdana"/>
                <a:cs typeface="Verdana"/>
              </a:rPr>
              <a:t>de  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acordo</a:t>
            </a:r>
            <a:r>
              <a:rPr lang="pt-BR"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com</a:t>
            </a:r>
            <a:r>
              <a:rPr lang="pt-BR" sz="3500" b="1" spc="-2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a</a:t>
            </a:r>
            <a:r>
              <a:rPr lang="pt-BR" sz="3500" b="1" spc="-1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Resolução</a:t>
            </a:r>
            <a:r>
              <a:rPr lang="pt-BR"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500" b="1" dirty="0">
                <a:solidFill>
                  <a:srgbClr val="007991"/>
                </a:solidFill>
                <a:latin typeface="Verdana"/>
                <a:cs typeface="Verdana"/>
              </a:rPr>
              <a:t>SEDUC</a:t>
            </a:r>
            <a:r>
              <a:rPr lang="pt-BR"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500" b="1" spc="5" dirty="0">
                <a:solidFill>
                  <a:srgbClr val="007991"/>
                </a:solidFill>
                <a:latin typeface="Verdana"/>
                <a:cs typeface="Verdana"/>
              </a:rPr>
              <a:t>19/2022?</a:t>
            </a:r>
            <a:endParaRPr lang="pt-BR" sz="3500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xmlns="" id="{6E708907-7778-4984-A0B3-CB9E325284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972312" cy="789432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D41D656D-1A5D-454B-B8E8-C2658B2900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1393151"/>
            <a:ext cx="731520" cy="786384"/>
          </a:xfrm>
          <a:prstGeom prst="rect">
            <a:avLst/>
          </a:prstGeom>
        </p:spPr>
      </p:pic>
      <p:pic>
        <p:nvPicPr>
          <p:cNvPr id="7" name="Imagem 6" descr="C:\Users\Usuario\Downloads\LOGO FINAL DE 2.jpg">
            <a:extLst>
              <a:ext uri="{FF2B5EF4-FFF2-40B4-BE49-F238E27FC236}">
                <a16:creationId xmlns:a16="http://schemas.microsoft.com/office/drawing/2014/main" xmlns="" id="{7D44CF2A-F202-4F20-B187-A59B59E50CF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4699" y="200597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24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442" y="0"/>
            <a:ext cx="1072642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300"/>
              </a:lnSpc>
              <a:spcBef>
                <a:spcPts val="100"/>
              </a:spcBef>
              <a:tabLst>
                <a:tab pos="3350260" algn="l"/>
                <a:tab pos="4301490" algn="l"/>
                <a:tab pos="7252970" algn="l"/>
                <a:tab pos="8194675" algn="l"/>
                <a:tab pos="10106660" algn="l"/>
              </a:tabLst>
            </a:pP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Co</a:t>
            </a:r>
            <a:r>
              <a:rPr sz="3500" b="1" spc="-15" dirty="0">
                <a:solidFill>
                  <a:srgbClr val="007991"/>
                </a:solidFill>
                <a:latin typeface="Verdana"/>
                <a:cs typeface="Verdana"/>
              </a:rPr>
              <a:t>m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p</a:t>
            </a:r>
            <a:r>
              <a:rPr sz="3500" b="1" spc="-15" dirty="0">
                <a:solidFill>
                  <a:srgbClr val="007991"/>
                </a:solidFill>
                <a:latin typeface="Verdana"/>
                <a:cs typeface="Verdana"/>
              </a:rPr>
              <a:t>o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s</a:t>
            </a:r>
            <a:r>
              <a:rPr sz="3500" b="1" spc="30" dirty="0">
                <a:solidFill>
                  <a:srgbClr val="007991"/>
                </a:solidFill>
                <a:latin typeface="Verdana"/>
                <a:cs typeface="Verdana"/>
              </a:rPr>
              <a:t>i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ç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ã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o	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d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o	Conselho	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d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e	</a:t>
            </a:r>
            <a:r>
              <a:rPr sz="3500" b="1" spc="-95" dirty="0">
                <a:solidFill>
                  <a:srgbClr val="007991"/>
                </a:solidFill>
                <a:latin typeface="Verdana"/>
                <a:cs typeface="Verdana"/>
              </a:rPr>
              <a:t>E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s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col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a	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de 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acordo</a:t>
            </a:r>
            <a:r>
              <a:rPr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com</a:t>
            </a:r>
            <a:r>
              <a:rPr sz="3500" b="1" spc="-2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a</a:t>
            </a:r>
            <a:r>
              <a:rPr sz="3500" b="1" spc="-1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Resolução</a:t>
            </a:r>
            <a:r>
              <a:rPr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SEDUC</a:t>
            </a:r>
            <a:r>
              <a:rPr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19/2022?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3250" y="1783206"/>
            <a:ext cx="10281285" cy="48949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Qual é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critério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delimitar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quantidade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membros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Conselho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uma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UE?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ct val="150100"/>
              </a:lnSpc>
              <a:spcBef>
                <a:spcPts val="795"/>
              </a:spcBef>
            </a:pPr>
            <a:r>
              <a:rPr sz="1400" b="1" spc="-10" dirty="0">
                <a:latin typeface="Verdana"/>
                <a:cs typeface="Verdana"/>
              </a:rPr>
              <a:t>A</a:t>
            </a:r>
            <a:r>
              <a:rPr sz="1400" b="1" spc="2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Comunidade</a:t>
            </a:r>
            <a:r>
              <a:rPr sz="1400" b="1" spc="2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Escolar</a:t>
            </a:r>
            <a:r>
              <a:rPr sz="1400" b="1" spc="2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tem</a:t>
            </a:r>
            <a:r>
              <a:rPr sz="1400" b="1" spc="22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autonomia</a:t>
            </a:r>
            <a:r>
              <a:rPr sz="1400" b="1" spc="27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para</a:t>
            </a:r>
            <a:r>
              <a:rPr sz="1400" b="1" spc="229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decidir</a:t>
            </a:r>
            <a:r>
              <a:rPr sz="1400" b="1" spc="2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2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quantidade</a:t>
            </a:r>
            <a:r>
              <a:rPr sz="1400" b="1" spc="250" dirty="0">
                <a:latin typeface="Verdana"/>
                <a:cs typeface="Verdana"/>
              </a:rPr>
              <a:t> </a:t>
            </a:r>
            <a:r>
              <a:rPr sz="1400" b="1" spc="5" dirty="0">
                <a:latin typeface="Verdana"/>
                <a:cs typeface="Verdana"/>
              </a:rPr>
              <a:t>de</a:t>
            </a:r>
            <a:r>
              <a:rPr sz="1400" b="1" spc="2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membros</a:t>
            </a:r>
            <a:r>
              <a:rPr sz="1400" b="1" spc="25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que</a:t>
            </a:r>
            <a:r>
              <a:rPr sz="1400" b="1" spc="24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irão</a:t>
            </a:r>
            <a:r>
              <a:rPr sz="1400" b="1" spc="2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compor</a:t>
            </a:r>
            <a:r>
              <a:rPr sz="1400" b="1" spc="2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o</a:t>
            </a:r>
            <a:r>
              <a:rPr sz="1400" b="1" spc="2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Conselho</a:t>
            </a:r>
            <a:r>
              <a:rPr sz="1400" b="1" spc="23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de </a:t>
            </a:r>
            <a:r>
              <a:rPr sz="1400" b="1" spc="-48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Escola </a:t>
            </a:r>
            <a:r>
              <a:rPr sz="1400" b="1" spc="-5" dirty="0">
                <a:latin typeface="Verdana"/>
                <a:cs typeface="Verdana"/>
              </a:rPr>
              <a:t>entre o </a:t>
            </a:r>
            <a:r>
              <a:rPr sz="1400" b="1" spc="-10" dirty="0">
                <a:latin typeface="Verdana"/>
                <a:cs typeface="Verdana"/>
              </a:rPr>
              <a:t>mínimo (20) </a:t>
            </a:r>
            <a:r>
              <a:rPr sz="1400" b="1" spc="-5" dirty="0">
                <a:latin typeface="Verdana"/>
                <a:cs typeface="Verdana"/>
              </a:rPr>
              <a:t>e o </a:t>
            </a:r>
            <a:r>
              <a:rPr sz="1400" b="1" spc="-10" dirty="0">
                <a:latin typeface="Verdana"/>
                <a:cs typeface="Verdana"/>
              </a:rPr>
              <a:t>máximo </a:t>
            </a:r>
            <a:r>
              <a:rPr sz="1400" b="1" dirty="0">
                <a:latin typeface="Verdana"/>
                <a:cs typeface="Verdana"/>
              </a:rPr>
              <a:t>(40) </a:t>
            </a:r>
            <a:r>
              <a:rPr sz="1400" b="1" spc="-10" dirty="0">
                <a:latin typeface="Verdana"/>
                <a:cs typeface="Verdana"/>
              </a:rPr>
              <a:t>de </a:t>
            </a:r>
            <a:r>
              <a:rPr sz="1400" b="1" spc="-5" dirty="0">
                <a:latin typeface="Verdana"/>
                <a:cs typeface="Verdana"/>
              </a:rPr>
              <a:t>membros</a:t>
            </a:r>
            <a:r>
              <a:rPr sz="1400" spc="-5" dirty="0">
                <a:latin typeface="Verdana"/>
                <a:cs typeface="Verdana"/>
              </a:rPr>
              <a:t>, conforme o disposto </a:t>
            </a:r>
            <a:r>
              <a:rPr sz="1400" spc="5" dirty="0">
                <a:latin typeface="Verdana"/>
                <a:cs typeface="Verdana"/>
              </a:rPr>
              <a:t>no </a:t>
            </a:r>
            <a:r>
              <a:rPr sz="1400" spc="-10" dirty="0">
                <a:latin typeface="Verdana"/>
                <a:cs typeface="Verdana"/>
              </a:rPr>
              <a:t>caput do </a:t>
            </a:r>
            <a:r>
              <a:rPr sz="1400" dirty="0">
                <a:latin typeface="Verdana"/>
                <a:cs typeface="Verdana"/>
              </a:rPr>
              <a:t>artigo </a:t>
            </a:r>
            <a:r>
              <a:rPr sz="1400" spc="-5" dirty="0">
                <a:latin typeface="Verdana"/>
                <a:cs typeface="Verdana"/>
              </a:rPr>
              <a:t>95 </a:t>
            </a:r>
            <a:r>
              <a:rPr sz="1400" spc="-10" dirty="0">
                <a:latin typeface="Verdana"/>
                <a:cs typeface="Verdana"/>
              </a:rPr>
              <a:t>da </a:t>
            </a:r>
            <a:r>
              <a:rPr sz="1400" spc="10" dirty="0">
                <a:latin typeface="Verdana"/>
                <a:cs typeface="Verdana"/>
              </a:rPr>
              <a:t>Lei 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Complementar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nº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444/1985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no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artigo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13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Resolução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SEDUC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19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08/03/2022,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que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deverá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ser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proporcional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ao número </a:t>
            </a:r>
            <a:r>
              <a:rPr sz="1400" spc="-10" dirty="0">
                <a:latin typeface="Verdana"/>
                <a:cs typeface="Verdana"/>
              </a:rPr>
              <a:t>de classes da </a:t>
            </a:r>
            <a:r>
              <a:rPr sz="1400" spc="-5" dirty="0">
                <a:latin typeface="Verdana"/>
                <a:cs typeface="Verdana"/>
              </a:rPr>
              <a:t>unidade </a:t>
            </a:r>
            <a:r>
              <a:rPr sz="1400" spc="-30" dirty="0">
                <a:latin typeface="Verdana"/>
                <a:cs typeface="Verdana"/>
              </a:rPr>
              <a:t>escolar, </a:t>
            </a:r>
            <a:r>
              <a:rPr sz="1400" spc="-5" dirty="0">
                <a:latin typeface="Verdana"/>
                <a:cs typeface="Verdana"/>
              </a:rPr>
              <a:t>conforme o Comunicado </a:t>
            </a:r>
            <a:r>
              <a:rPr sz="1400" spc="10" dirty="0">
                <a:latin typeface="Verdana"/>
                <a:cs typeface="Verdana"/>
              </a:rPr>
              <a:t>SE </a:t>
            </a:r>
            <a:r>
              <a:rPr sz="1400" spc="-10" dirty="0">
                <a:latin typeface="Verdana"/>
                <a:cs typeface="Verdana"/>
              </a:rPr>
              <a:t>de </a:t>
            </a:r>
            <a:r>
              <a:rPr sz="1400" spc="-5" dirty="0">
                <a:latin typeface="Verdana"/>
                <a:cs typeface="Verdana"/>
              </a:rPr>
              <a:t>31 </a:t>
            </a:r>
            <a:r>
              <a:rPr sz="1400" spc="-10" dirty="0">
                <a:latin typeface="Verdana"/>
                <a:cs typeface="Verdana"/>
              </a:rPr>
              <a:t>de março de </a:t>
            </a:r>
            <a:r>
              <a:rPr sz="1400" spc="-5" dirty="0">
                <a:latin typeface="Verdana"/>
                <a:cs typeface="Verdana"/>
              </a:rPr>
              <a:t>1986 </a:t>
            </a:r>
            <a:r>
              <a:rPr sz="1400" spc="-10" dirty="0">
                <a:latin typeface="Verdana"/>
                <a:cs typeface="Verdana"/>
              </a:rPr>
              <a:t>que </a:t>
            </a:r>
            <a:r>
              <a:rPr sz="1400" spc="-5" dirty="0">
                <a:latin typeface="Verdana"/>
                <a:cs typeface="Verdana"/>
              </a:rPr>
              <a:t>traz sugestões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dessa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proporcionalidade.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400" i="1" spc="-5" dirty="0">
                <a:latin typeface="Verdana"/>
                <a:cs typeface="Verdana"/>
              </a:rPr>
              <a:t>Artigo</a:t>
            </a:r>
            <a:r>
              <a:rPr sz="1400" i="1" spc="19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13</a:t>
            </a:r>
            <a:r>
              <a:rPr sz="1400" i="1" spc="229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–</a:t>
            </a:r>
            <a:r>
              <a:rPr sz="1400" i="1" spc="21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O</a:t>
            </a:r>
            <a:r>
              <a:rPr sz="1400" i="1" spc="2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Conselho</a:t>
            </a:r>
            <a:r>
              <a:rPr sz="1400" i="1" spc="229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24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Escola</a:t>
            </a:r>
            <a:r>
              <a:rPr sz="1400" i="1" spc="2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em</a:t>
            </a:r>
            <a:r>
              <a:rPr sz="1400" i="1" spc="22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sua</a:t>
            </a:r>
            <a:r>
              <a:rPr sz="1400" i="1" spc="229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composição</a:t>
            </a:r>
            <a:r>
              <a:rPr sz="1400" i="1" spc="204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terá</a:t>
            </a:r>
            <a:r>
              <a:rPr sz="1400" i="1" spc="215" dirty="0">
                <a:latin typeface="Verdana"/>
                <a:cs typeface="Verdana"/>
              </a:rPr>
              <a:t> </a:t>
            </a:r>
            <a:r>
              <a:rPr sz="1400" i="1" spc="5" dirty="0">
                <a:latin typeface="Verdana"/>
                <a:cs typeface="Verdana"/>
              </a:rPr>
              <a:t>no</a:t>
            </a:r>
            <a:r>
              <a:rPr sz="1400" i="1" spc="22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mínimo</a:t>
            </a:r>
            <a:r>
              <a:rPr sz="1400" i="1" spc="229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20</a:t>
            </a:r>
            <a:r>
              <a:rPr sz="1400" i="1" spc="229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(vinte)</a:t>
            </a:r>
            <a:r>
              <a:rPr sz="1400" i="1" spc="204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</a:t>
            </a:r>
            <a:r>
              <a:rPr sz="1400" i="1" spc="24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no</a:t>
            </a:r>
            <a:r>
              <a:rPr sz="1400" i="1" spc="25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máximo</a:t>
            </a:r>
            <a:r>
              <a:rPr sz="1400" i="1" spc="22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40</a:t>
            </a:r>
            <a:r>
              <a:rPr sz="1400" i="1" spc="229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(quarenta)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i="1" spc="-10" dirty="0">
                <a:latin typeface="Verdana"/>
                <a:cs typeface="Verdana"/>
              </a:rPr>
              <a:t>membros</a:t>
            </a:r>
            <a:r>
              <a:rPr sz="1400" i="1" spc="5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todos</a:t>
            </a:r>
            <a:r>
              <a:rPr sz="1400" i="1" spc="35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com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direito</a:t>
            </a:r>
            <a:r>
              <a:rPr sz="1400" i="1" spc="4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 </a:t>
            </a:r>
            <a:r>
              <a:rPr sz="1400" i="1" spc="-15" dirty="0">
                <a:latin typeface="Verdana"/>
                <a:cs typeface="Verdana"/>
              </a:rPr>
              <a:t>voto,</a:t>
            </a:r>
            <a:r>
              <a:rPr sz="1400" i="1" spc="3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exceto</a:t>
            </a:r>
            <a:r>
              <a:rPr sz="1400" i="1" spc="2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o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Presidente</a:t>
            </a:r>
            <a:r>
              <a:rPr sz="1400" i="1" spc="4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do</a:t>
            </a:r>
            <a:r>
              <a:rPr sz="1400" i="1" spc="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Conselho</a:t>
            </a:r>
            <a:r>
              <a:rPr sz="1400" i="1" spc="2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Escola.</a:t>
            </a:r>
            <a:endParaRPr sz="1400" dirty="0">
              <a:latin typeface="Verdana"/>
              <a:cs typeface="Verdana"/>
            </a:endParaRPr>
          </a:p>
          <a:p>
            <a:pPr marL="12700" marR="8255" algn="just">
              <a:lnSpc>
                <a:spcPct val="150100"/>
              </a:lnSpc>
              <a:spcBef>
                <a:spcPts val="790"/>
              </a:spcBef>
            </a:pPr>
            <a:r>
              <a:rPr sz="1400" i="1" spc="-10" dirty="0">
                <a:latin typeface="Verdana"/>
                <a:cs typeface="Verdana"/>
              </a:rPr>
              <a:t>§ </a:t>
            </a:r>
            <a:r>
              <a:rPr sz="1400" i="1" spc="-5" dirty="0">
                <a:latin typeface="Verdana"/>
                <a:cs typeface="Verdana"/>
              </a:rPr>
              <a:t>2º </a:t>
            </a:r>
            <a:r>
              <a:rPr sz="1400" i="1" spc="-10" dirty="0">
                <a:latin typeface="Verdana"/>
                <a:cs typeface="Verdana"/>
              </a:rPr>
              <a:t>– </a:t>
            </a:r>
            <a:r>
              <a:rPr sz="1400" i="1" spc="-5" dirty="0">
                <a:latin typeface="Verdana"/>
                <a:cs typeface="Verdana"/>
              </a:rPr>
              <a:t>Para </a:t>
            </a:r>
            <a:r>
              <a:rPr sz="1400" i="1" spc="-10" dirty="0">
                <a:latin typeface="Verdana"/>
                <a:cs typeface="Verdana"/>
              </a:rPr>
              <a:t>se </a:t>
            </a:r>
            <a:r>
              <a:rPr sz="1400" i="1" spc="-5" dirty="0">
                <a:latin typeface="Verdana"/>
                <a:cs typeface="Verdana"/>
              </a:rPr>
              <a:t>estabelecer a proporcionalidade entre o número </a:t>
            </a:r>
            <a:r>
              <a:rPr sz="1400" i="1" spc="-10" dirty="0">
                <a:latin typeface="Verdana"/>
                <a:cs typeface="Verdana"/>
              </a:rPr>
              <a:t>de </a:t>
            </a:r>
            <a:r>
              <a:rPr sz="1400" i="1" spc="-5" dirty="0">
                <a:latin typeface="Verdana"/>
                <a:cs typeface="Verdana"/>
              </a:rPr>
              <a:t>membros </a:t>
            </a:r>
            <a:r>
              <a:rPr sz="1400" i="1" spc="-10" dirty="0">
                <a:latin typeface="Verdana"/>
                <a:cs typeface="Verdana"/>
              </a:rPr>
              <a:t>do </a:t>
            </a:r>
            <a:r>
              <a:rPr sz="1400" i="1" spc="-5" dirty="0">
                <a:latin typeface="Verdana"/>
                <a:cs typeface="Verdana"/>
              </a:rPr>
              <a:t>Conselho </a:t>
            </a:r>
            <a:r>
              <a:rPr sz="1400" i="1" spc="-10" dirty="0">
                <a:latin typeface="Verdana"/>
                <a:cs typeface="Verdana"/>
              </a:rPr>
              <a:t>de </a:t>
            </a:r>
            <a:r>
              <a:rPr sz="1400" i="1" spc="-5" dirty="0">
                <a:latin typeface="Verdana"/>
                <a:cs typeface="Verdana"/>
              </a:rPr>
              <a:t>Escola e o número </a:t>
            </a:r>
            <a:r>
              <a:rPr sz="1400" i="1" spc="-10" dirty="0">
                <a:latin typeface="Verdana"/>
                <a:cs typeface="Verdana"/>
              </a:rPr>
              <a:t>de 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classes, </a:t>
            </a:r>
            <a:r>
              <a:rPr sz="1400" i="1" spc="-5" dirty="0">
                <a:latin typeface="Verdana"/>
                <a:cs typeface="Verdana"/>
              </a:rPr>
              <a:t>a </a:t>
            </a:r>
            <a:r>
              <a:rPr sz="1400" i="1" spc="-10" dirty="0">
                <a:latin typeface="Verdana"/>
                <a:cs typeface="Verdana"/>
              </a:rPr>
              <a:t>escola </a:t>
            </a:r>
            <a:r>
              <a:rPr sz="1400" i="1" spc="-5" dirty="0">
                <a:latin typeface="Verdana"/>
                <a:cs typeface="Verdana"/>
              </a:rPr>
              <a:t>é soberana para escolher o </a:t>
            </a:r>
            <a:r>
              <a:rPr sz="1400" i="1" spc="-10" dirty="0">
                <a:latin typeface="Verdana"/>
                <a:cs typeface="Verdana"/>
              </a:rPr>
              <a:t>critério que </a:t>
            </a:r>
            <a:r>
              <a:rPr sz="1400" i="1" spc="-5" dirty="0">
                <a:latin typeface="Verdana"/>
                <a:cs typeface="Verdana"/>
              </a:rPr>
              <a:t>julgar </a:t>
            </a:r>
            <a:r>
              <a:rPr sz="1400" i="1" spc="-10" dirty="0">
                <a:latin typeface="Verdana"/>
                <a:cs typeface="Verdana"/>
              </a:rPr>
              <a:t>mais </a:t>
            </a:r>
            <a:r>
              <a:rPr sz="1400" i="1" spc="-5" dirty="0">
                <a:latin typeface="Verdana"/>
                <a:cs typeface="Verdana"/>
              </a:rPr>
              <a:t>adequado à </a:t>
            </a:r>
            <a:r>
              <a:rPr sz="1400" i="1" spc="-10" dirty="0">
                <a:latin typeface="Verdana"/>
                <a:cs typeface="Verdana"/>
              </a:rPr>
              <a:t>sua </a:t>
            </a:r>
            <a:r>
              <a:rPr sz="1400" i="1" spc="-5" dirty="0">
                <a:latin typeface="Verdana"/>
                <a:cs typeface="Verdana"/>
              </a:rPr>
              <a:t>realidade, respeitando a 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paridade</a:t>
            </a:r>
            <a:r>
              <a:rPr sz="1400" i="1" spc="5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entre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o</a:t>
            </a:r>
            <a:r>
              <a:rPr sz="1400" i="1" spc="-2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mínimo</a:t>
            </a:r>
            <a:r>
              <a:rPr sz="1400" i="1" spc="5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máximo</a:t>
            </a:r>
            <a:r>
              <a:rPr sz="1400" i="1" spc="5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-5" dirty="0">
                <a:latin typeface="Verdana"/>
                <a:cs typeface="Verdana"/>
              </a:rPr>
              <a:t> integrantes</a:t>
            </a:r>
            <a:r>
              <a:rPr sz="1400" i="1" spc="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determinadas</a:t>
            </a:r>
            <a:r>
              <a:rPr sz="1400" i="1" spc="4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pelas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normas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vigentes</a:t>
            </a:r>
            <a:r>
              <a:rPr sz="1400" i="1" spc="-5" dirty="0">
                <a:latin typeface="Verdana"/>
                <a:cs typeface="Verdana"/>
              </a:rPr>
              <a:t>.</a:t>
            </a:r>
            <a:endParaRPr lang="pt-BR" sz="1400" i="1" spc="-5" dirty="0">
              <a:latin typeface="Verdana"/>
              <a:cs typeface="Verdana"/>
            </a:endParaRPr>
          </a:p>
          <a:p>
            <a:pPr marL="12700" marR="8255" algn="just">
              <a:lnSpc>
                <a:spcPct val="150100"/>
              </a:lnSpc>
              <a:spcBef>
                <a:spcPts val="790"/>
              </a:spcBef>
            </a:pP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Cada segmento representado no Conselho de Escola elegerá também 2 (dois) suplentes, que substituirão os membros titulares em suas ausências e impedimentos, os quais </a:t>
            </a:r>
            <a:r>
              <a:rPr lang="pt-BR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NÃO</a:t>
            </a: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serão cadastrados no SGCE.</a:t>
            </a:r>
            <a:endParaRPr lang="pt-BR" sz="1400" i="1" spc="-5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8255" algn="just">
              <a:lnSpc>
                <a:spcPct val="150100"/>
              </a:lnSpc>
              <a:spcBef>
                <a:spcPts val="790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972312" cy="7894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932" y="345268"/>
            <a:ext cx="108419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51810" algn="l"/>
                <a:tab pos="6143625" algn="l"/>
              </a:tabLst>
            </a:pPr>
            <a:r>
              <a:rPr sz="3200" b="1" spc="-5" dirty="0">
                <a:solidFill>
                  <a:srgbClr val="007991"/>
                </a:solidFill>
                <a:latin typeface="Verdana"/>
                <a:cs typeface="Verdana"/>
              </a:rPr>
              <a:t>Composição	</a:t>
            </a:r>
            <a:r>
              <a:rPr sz="3200" b="1" spc="-10" dirty="0">
                <a:solidFill>
                  <a:srgbClr val="007991"/>
                </a:solidFill>
                <a:latin typeface="Verdana"/>
                <a:cs typeface="Verdana"/>
              </a:rPr>
              <a:t>do</a:t>
            </a:r>
            <a:r>
              <a:rPr sz="3200" b="1" spc="10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007991"/>
                </a:solidFill>
                <a:latin typeface="Verdana"/>
                <a:cs typeface="Verdana"/>
              </a:rPr>
              <a:t>Conselho	de</a:t>
            </a:r>
            <a:r>
              <a:rPr sz="3200" b="1" spc="5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007991"/>
                </a:solidFill>
                <a:latin typeface="Verdana"/>
                <a:cs typeface="Verdana"/>
              </a:rPr>
              <a:t>Escola</a:t>
            </a:r>
            <a:r>
              <a:rPr sz="3200" b="1" spc="7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007991"/>
                </a:solidFill>
                <a:latin typeface="Verdana"/>
                <a:cs typeface="Verdana"/>
              </a:rPr>
              <a:t>no</a:t>
            </a:r>
            <a:r>
              <a:rPr sz="3200" b="1" spc="10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007991"/>
                </a:solidFill>
                <a:latin typeface="Verdana"/>
                <a:cs typeface="Verdana"/>
              </a:rPr>
              <a:t>apoio</a:t>
            </a:r>
            <a:r>
              <a:rPr sz="3200" b="1" spc="6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007991"/>
                </a:solidFill>
                <a:latin typeface="Verdana"/>
                <a:cs typeface="Verdana"/>
              </a:rPr>
              <a:t>à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7932" y="1088847"/>
            <a:ext cx="15989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007991"/>
                </a:solidFill>
                <a:latin typeface="Verdana"/>
                <a:cs typeface="Verdana"/>
              </a:rPr>
              <a:t>Gestão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75" y="1290015"/>
            <a:ext cx="371030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007991"/>
                </a:solidFill>
                <a:latin typeface="Verdana"/>
                <a:cs typeface="Verdana"/>
              </a:rPr>
              <a:t>(Art</a:t>
            </a:r>
            <a:r>
              <a:rPr sz="1600" b="1" spc="-2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1600" b="1" spc="5" dirty="0">
                <a:solidFill>
                  <a:srgbClr val="007991"/>
                </a:solidFill>
                <a:latin typeface="Verdana"/>
                <a:cs typeface="Verdana"/>
              </a:rPr>
              <a:t>14</a:t>
            </a:r>
            <a:r>
              <a:rPr sz="1600" b="1" spc="-2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1600" b="1" spc="5" dirty="0">
                <a:solidFill>
                  <a:srgbClr val="007991"/>
                </a:solidFill>
                <a:latin typeface="Verdana"/>
                <a:cs typeface="Verdana"/>
              </a:rPr>
              <a:t>da</a:t>
            </a:r>
            <a:r>
              <a:rPr sz="1600" b="1" spc="-2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1600" b="1" spc="5" dirty="0">
                <a:solidFill>
                  <a:srgbClr val="007991"/>
                </a:solidFill>
                <a:latin typeface="Verdana"/>
                <a:cs typeface="Verdana"/>
              </a:rPr>
              <a:t>Res</a:t>
            </a:r>
            <a:r>
              <a:rPr sz="1600" b="1" spc="-2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1600" b="1" spc="5" dirty="0">
                <a:solidFill>
                  <a:srgbClr val="007991"/>
                </a:solidFill>
                <a:latin typeface="Verdana"/>
                <a:cs typeface="Verdana"/>
              </a:rPr>
              <a:t>SEDUC</a:t>
            </a:r>
            <a:r>
              <a:rPr sz="1600" b="1" spc="-4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1600" b="1" spc="5" dirty="0">
                <a:solidFill>
                  <a:srgbClr val="007991"/>
                </a:solidFill>
                <a:latin typeface="Verdana"/>
                <a:cs typeface="Verdana"/>
              </a:rPr>
              <a:t>19/2022)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913" y="1870733"/>
            <a:ext cx="10936605" cy="1057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52600"/>
              </a:lnSpc>
              <a:spcBef>
                <a:spcPts val="75"/>
              </a:spcBef>
            </a:pPr>
            <a:r>
              <a:rPr sz="1500" i="1" spc="-10" dirty="0">
                <a:latin typeface="Verdana"/>
                <a:cs typeface="Verdana"/>
              </a:rPr>
              <a:t>O </a:t>
            </a:r>
            <a:r>
              <a:rPr sz="1500" i="1" spc="-5" dirty="0">
                <a:latin typeface="Verdana"/>
                <a:cs typeface="Verdana"/>
              </a:rPr>
              <a:t>Conselho de </a:t>
            </a:r>
            <a:r>
              <a:rPr sz="1500" i="1" spc="-10" dirty="0">
                <a:latin typeface="Verdana"/>
                <a:cs typeface="Verdana"/>
              </a:rPr>
              <a:t>Escola terá assegurada </a:t>
            </a:r>
            <a:r>
              <a:rPr sz="1500" i="1" dirty="0">
                <a:latin typeface="Verdana"/>
                <a:cs typeface="Verdana"/>
              </a:rPr>
              <a:t>em </a:t>
            </a:r>
            <a:r>
              <a:rPr sz="1500" i="1" spc="-10" dirty="0">
                <a:latin typeface="Verdana"/>
                <a:cs typeface="Verdana"/>
              </a:rPr>
              <a:t>sua </a:t>
            </a:r>
            <a:r>
              <a:rPr sz="1500" i="1" spc="-5" dirty="0">
                <a:latin typeface="Verdana"/>
                <a:cs typeface="Verdana"/>
              </a:rPr>
              <a:t>constituição, </a:t>
            </a:r>
            <a:r>
              <a:rPr sz="1500" i="1" spc="-10" dirty="0">
                <a:latin typeface="Verdana"/>
                <a:cs typeface="Verdana"/>
              </a:rPr>
              <a:t>a</a:t>
            </a:r>
            <a:r>
              <a:rPr sz="1500" i="1" spc="505" dirty="0">
                <a:latin typeface="Verdana"/>
                <a:cs typeface="Verdana"/>
              </a:rPr>
              <a:t> </a:t>
            </a:r>
            <a:r>
              <a:rPr sz="1500" i="1" spc="-10" dirty="0">
                <a:latin typeface="Verdana"/>
                <a:cs typeface="Verdana"/>
              </a:rPr>
              <a:t>paridade </a:t>
            </a:r>
            <a:r>
              <a:rPr sz="1500" i="1" spc="5" dirty="0">
                <a:latin typeface="Verdana"/>
                <a:cs typeface="Verdana"/>
              </a:rPr>
              <a:t>dos </a:t>
            </a:r>
            <a:r>
              <a:rPr sz="1500" i="1" spc="-5" dirty="0">
                <a:latin typeface="Verdana"/>
                <a:cs typeface="Verdana"/>
              </a:rPr>
              <a:t>segmentos da comunidade escolar, </a:t>
            </a:r>
            <a:r>
              <a:rPr sz="1500" i="1" dirty="0">
                <a:latin typeface="Verdana"/>
                <a:cs typeface="Verdana"/>
              </a:rPr>
              <a:t> </a:t>
            </a:r>
            <a:r>
              <a:rPr sz="1450" i="1" spc="5" dirty="0">
                <a:latin typeface="Verdana"/>
                <a:cs typeface="Verdana"/>
              </a:rPr>
              <a:t>isto </a:t>
            </a:r>
            <a:r>
              <a:rPr sz="1450" i="1" spc="15" dirty="0">
                <a:latin typeface="Verdana"/>
                <a:cs typeface="Verdana"/>
              </a:rPr>
              <a:t>é, </a:t>
            </a:r>
            <a:r>
              <a:rPr sz="1450" i="1" spc="25" dirty="0">
                <a:latin typeface="Verdana"/>
                <a:cs typeface="Verdana"/>
              </a:rPr>
              <a:t>50% </a:t>
            </a:r>
            <a:r>
              <a:rPr sz="1450" i="1" spc="20" dirty="0">
                <a:latin typeface="Verdana"/>
                <a:cs typeface="Verdana"/>
              </a:rPr>
              <a:t>(cinquenta </a:t>
            </a:r>
            <a:r>
              <a:rPr sz="1450" i="1" spc="30" dirty="0">
                <a:latin typeface="Verdana"/>
                <a:cs typeface="Verdana"/>
              </a:rPr>
              <a:t>por </a:t>
            </a:r>
            <a:r>
              <a:rPr sz="1450" i="1" spc="20" dirty="0">
                <a:latin typeface="Verdana"/>
                <a:cs typeface="Verdana"/>
              </a:rPr>
              <a:t>cento) </a:t>
            </a:r>
            <a:r>
              <a:rPr sz="1450" i="1" spc="25" dirty="0">
                <a:latin typeface="Verdana"/>
                <a:cs typeface="Verdana"/>
              </a:rPr>
              <a:t>dos membros </a:t>
            </a:r>
            <a:r>
              <a:rPr sz="1450" i="1" spc="15" dirty="0">
                <a:latin typeface="Verdana"/>
                <a:cs typeface="Verdana"/>
              </a:rPr>
              <a:t>são </a:t>
            </a:r>
            <a:r>
              <a:rPr sz="1450" i="1" spc="20" dirty="0">
                <a:latin typeface="Verdana"/>
                <a:cs typeface="Verdana"/>
              </a:rPr>
              <a:t>estudantes e pais </a:t>
            </a:r>
            <a:r>
              <a:rPr sz="1450" i="1" spc="25" dirty="0">
                <a:latin typeface="Verdana"/>
                <a:cs typeface="Verdana"/>
              </a:rPr>
              <a:t>de </a:t>
            </a:r>
            <a:r>
              <a:rPr sz="1450" i="1" spc="20" dirty="0">
                <a:latin typeface="Verdana"/>
                <a:cs typeface="Verdana"/>
              </a:rPr>
              <a:t>estudantes, os outros </a:t>
            </a:r>
            <a:r>
              <a:rPr sz="1450" i="1" spc="25" dirty="0">
                <a:latin typeface="Verdana"/>
                <a:cs typeface="Verdana"/>
              </a:rPr>
              <a:t>50% </a:t>
            </a:r>
            <a:r>
              <a:rPr sz="1450" i="1" spc="20" dirty="0">
                <a:latin typeface="Verdana"/>
                <a:cs typeface="Verdana"/>
              </a:rPr>
              <a:t>(cinquenta </a:t>
            </a:r>
            <a:r>
              <a:rPr sz="1450" i="1" spc="25" dirty="0">
                <a:latin typeface="Verdana"/>
                <a:cs typeface="Verdana"/>
              </a:rPr>
              <a:t> </a:t>
            </a:r>
            <a:r>
              <a:rPr sz="1500" i="1" spc="-5" dirty="0">
                <a:latin typeface="Verdana"/>
                <a:cs typeface="Verdana"/>
              </a:rPr>
              <a:t>por</a:t>
            </a:r>
            <a:r>
              <a:rPr sz="1500" i="1" spc="15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cento)</a:t>
            </a:r>
            <a:r>
              <a:rPr sz="1500" i="1" spc="25" dirty="0">
                <a:latin typeface="Verdana"/>
                <a:cs typeface="Verdana"/>
              </a:rPr>
              <a:t> </a:t>
            </a:r>
            <a:r>
              <a:rPr sz="1500" i="1" spc="-10" dirty="0">
                <a:latin typeface="Verdana"/>
                <a:cs typeface="Verdana"/>
              </a:rPr>
              <a:t>compostos</a:t>
            </a:r>
            <a:r>
              <a:rPr sz="1500" i="1" spc="50" dirty="0">
                <a:latin typeface="Verdana"/>
                <a:cs typeface="Verdana"/>
              </a:rPr>
              <a:t> </a:t>
            </a:r>
            <a:r>
              <a:rPr sz="1500" i="1" spc="-5" dirty="0">
                <a:latin typeface="Verdana"/>
                <a:cs typeface="Verdana"/>
              </a:rPr>
              <a:t>por</a:t>
            </a:r>
            <a:r>
              <a:rPr sz="1500" i="1" spc="15" dirty="0">
                <a:latin typeface="Verdana"/>
                <a:cs typeface="Verdana"/>
              </a:rPr>
              <a:t> </a:t>
            </a:r>
            <a:r>
              <a:rPr sz="1500" i="1" spc="-10" dirty="0">
                <a:latin typeface="Verdana"/>
                <a:cs typeface="Verdana"/>
              </a:rPr>
              <a:t>docentes,</a:t>
            </a:r>
            <a:r>
              <a:rPr sz="1500" i="1" spc="40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especialistas</a:t>
            </a:r>
            <a:r>
              <a:rPr sz="1500" i="1" spc="70" dirty="0">
                <a:latin typeface="Verdana"/>
                <a:cs typeface="Verdana"/>
              </a:rPr>
              <a:t> </a:t>
            </a:r>
            <a:r>
              <a:rPr sz="1500" i="1" spc="-10" dirty="0">
                <a:latin typeface="Verdana"/>
                <a:cs typeface="Verdana"/>
              </a:rPr>
              <a:t>e</a:t>
            </a:r>
            <a:r>
              <a:rPr sz="1500" i="1" spc="5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funcionários,</a:t>
            </a:r>
            <a:r>
              <a:rPr sz="1500" i="1" spc="114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na</a:t>
            </a:r>
            <a:r>
              <a:rPr sz="1500" i="1" spc="20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seguinte</a:t>
            </a:r>
            <a:r>
              <a:rPr sz="1500" i="1" spc="55" dirty="0">
                <a:latin typeface="Verdana"/>
                <a:cs typeface="Verdana"/>
              </a:rPr>
              <a:t> </a:t>
            </a:r>
            <a:r>
              <a:rPr sz="1500" i="1" spc="-10" dirty="0">
                <a:latin typeface="Verdana"/>
                <a:cs typeface="Verdana"/>
              </a:rPr>
              <a:t>proporcionalidade: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4976" y="3610101"/>
            <a:ext cx="207391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i="1" spc="-10" dirty="0">
                <a:latin typeface="Verdana"/>
                <a:cs typeface="Verdana"/>
              </a:rPr>
              <a:t>40%</a:t>
            </a:r>
            <a:r>
              <a:rPr sz="1400" i="1" spc="-4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-2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docentes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44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i="1" spc="-10" dirty="0">
                <a:latin typeface="Verdana"/>
                <a:cs typeface="Verdana"/>
              </a:rPr>
              <a:t>5%</a:t>
            </a:r>
            <a:r>
              <a:rPr sz="1400" i="1" spc="-4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especialistas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976" y="4402658"/>
            <a:ext cx="45739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i="1" spc="-5" dirty="0">
                <a:latin typeface="Verdana"/>
                <a:cs typeface="Verdana"/>
              </a:rPr>
              <a:t>5%</a:t>
            </a:r>
            <a:r>
              <a:rPr sz="1400" i="1" spc="-4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-4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funcionários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299085" algn="l"/>
                <a:tab pos="299720" algn="l"/>
                <a:tab pos="1174115" algn="l"/>
                <a:tab pos="1792605" algn="l"/>
              </a:tabLst>
            </a:pPr>
            <a:r>
              <a:rPr sz="1400" i="1" spc="-10" dirty="0">
                <a:latin typeface="Verdana"/>
                <a:cs typeface="Verdana"/>
              </a:rPr>
              <a:t>25%	de	pais/responsáveis</a:t>
            </a:r>
            <a:r>
              <a:rPr sz="1400" i="1" spc="4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pelos</a:t>
            </a:r>
            <a:r>
              <a:rPr sz="1400" i="1" spc="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alunos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44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i="1" spc="-10" dirty="0">
                <a:latin typeface="Verdana"/>
                <a:cs typeface="Verdana"/>
              </a:rPr>
              <a:t>25%</a:t>
            </a:r>
            <a:r>
              <a:rPr sz="1400" i="1" spc="-5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-5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alunos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823" y="0"/>
            <a:ext cx="3182620" cy="4700270"/>
            <a:chOff x="115823" y="0"/>
            <a:chExt cx="3182620" cy="47002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" y="0"/>
              <a:ext cx="972312" cy="7894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08147" y="3598164"/>
              <a:ext cx="585470" cy="1097280"/>
            </a:xfrm>
            <a:custGeom>
              <a:avLst/>
              <a:gdLst/>
              <a:ahLst/>
              <a:cxnLst/>
              <a:rect l="l" t="t" r="r" b="b"/>
              <a:pathLst>
                <a:path w="585470" h="1097279">
                  <a:moveTo>
                    <a:pt x="585215" y="1097280"/>
                  </a:moveTo>
                  <a:lnTo>
                    <a:pt x="507449" y="1095537"/>
                  </a:lnTo>
                  <a:lnTo>
                    <a:pt x="437557" y="1090619"/>
                  </a:lnTo>
                  <a:lnTo>
                    <a:pt x="378332" y="1082992"/>
                  </a:lnTo>
                  <a:lnTo>
                    <a:pt x="332570" y="1073121"/>
                  </a:lnTo>
                  <a:lnTo>
                    <a:pt x="292607" y="1048512"/>
                  </a:lnTo>
                  <a:lnTo>
                    <a:pt x="292607" y="597408"/>
                  </a:lnTo>
                  <a:lnTo>
                    <a:pt x="282151" y="584446"/>
                  </a:lnTo>
                  <a:lnTo>
                    <a:pt x="206883" y="562927"/>
                  </a:lnTo>
                  <a:lnTo>
                    <a:pt x="147658" y="555300"/>
                  </a:lnTo>
                  <a:lnTo>
                    <a:pt x="77766" y="550382"/>
                  </a:lnTo>
                  <a:lnTo>
                    <a:pt x="0" y="548640"/>
                  </a:lnTo>
                  <a:lnTo>
                    <a:pt x="77766" y="546897"/>
                  </a:lnTo>
                  <a:lnTo>
                    <a:pt x="147658" y="541979"/>
                  </a:lnTo>
                  <a:lnTo>
                    <a:pt x="206882" y="534352"/>
                  </a:lnTo>
                  <a:lnTo>
                    <a:pt x="252645" y="524481"/>
                  </a:lnTo>
                  <a:lnTo>
                    <a:pt x="292607" y="499872"/>
                  </a:lnTo>
                  <a:lnTo>
                    <a:pt x="292607" y="48768"/>
                  </a:lnTo>
                  <a:lnTo>
                    <a:pt x="303064" y="35806"/>
                  </a:lnTo>
                  <a:lnTo>
                    <a:pt x="332570" y="24158"/>
                  </a:lnTo>
                  <a:lnTo>
                    <a:pt x="378332" y="14287"/>
                  </a:lnTo>
                  <a:lnTo>
                    <a:pt x="437557" y="6660"/>
                  </a:lnTo>
                  <a:lnTo>
                    <a:pt x="507449" y="1742"/>
                  </a:lnTo>
                  <a:lnTo>
                    <a:pt x="585215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953756" y="4631435"/>
            <a:ext cx="515620" cy="1005840"/>
          </a:xfrm>
          <a:custGeom>
            <a:avLst/>
            <a:gdLst/>
            <a:ahLst/>
            <a:cxnLst/>
            <a:rect l="l" t="t" r="r" b="b"/>
            <a:pathLst>
              <a:path w="515620" h="1005839">
                <a:moveTo>
                  <a:pt x="0" y="0"/>
                </a:moveTo>
                <a:lnTo>
                  <a:pt x="68467" y="1530"/>
                </a:lnTo>
                <a:lnTo>
                  <a:pt x="129991" y="5851"/>
                </a:lnTo>
                <a:lnTo>
                  <a:pt x="182118" y="12557"/>
                </a:lnTo>
                <a:lnTo>
                  <a:pt x="222391" y="21241"/>
                </a:lnTo>
                <a:lnTo>
                  <a:pt x="257555" y="42925"/>
                </a:lnTo>
                <a:lnTo>
                  <a:pt x="257555" y="459994"/>
                </a:lnTo>
                <a:lnTo>
                  <a:pt x="266756" y="471419"/>
                </a:lnTo>
                <a:lnTo>
                  <a:pt x="332994" y="490362"/>
                </a:lnTo>
                <a:lnTo>
                  <a:pt x="385120" y="497068"/>
                </a:lnTo>
                <a:lnTo>
                  <a:pt x="446644" y="501389"/>
                </a:lnTo>
                <a:lnTo>
                  <a:pt x="515112" y="502919"/>
                </a:lnTo>
                <a:lnTo>
                  <a:pt x="446644" y="504450"/>
                </a:lnTo>
                <a:lnTo>
                  <a:pt x="385120" y="508771"/>
                </a:lnTo>
                <a:lnTo>
                  <a:pt x="332994" y="515477"/>
                </a:lnTo>
                <a:lnTo>
                  <a:pt x="292720" y="524161"/>
                </a:lnTo>
                <a:lnTo>
                  <a:pt x="257555" y="545845"/>
                </a:lnTo>
                <a:lnTo>
                  <a:pt x="257555" y="962913"/>
                </a:lnTo>
                <a:lnTo>
                  <a:pt x="248355" y="974326"/>
                </a:lnTo>
                <a:lnTo>
                  <a:pt x="222391" y="984581"/>
                </a:lnTo>
                <a:lnTo>
                  <a:pt x="182117" y="993268"/>
                </a:lnTo>
                <a:lnTo>
                  <a:pt x="129991" y="999980"/>
                </a:lnTo>
                <a:lnTo>
                  <a:pt x="68467" y="1004306"/>
                </a:lnTo>
                <a:lnTo>
                  <a:pt x="0" y="1005839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38158" y="5020436"/>
            <a:ext cx="1086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Comunidade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9394" y="4002404"/>
            <a:ext cx="566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E</a:t>
            </a:r>
            <a:r>
              <a:rPr sz="1200" b="1" spc="5" dirty="0">
                <a:latin typeface="Verdana"/>
                <a:cs typeface="Verdana"/>
              </a:rPr>
              <a:t>s</a:t>
            </a:r>
            <a:r>
              <a:rPr sz="1200" b="1" spc="-15" dirty="0">
                <a:latin typeface="Verdana"/>
                <a:cs typeface="Verdana"/>
              </a:rPr>
              <a:t>c</a:t>
            </a:r>
            <a:r>
              <a:rPr sz="1200" b="1" spc="-10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la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2368" y="5352286"/>
            <a:ext cx="2389631" cy="15057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245" y="796706"/>
            <a:ext cx="4805045" cy="2428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50100"/>
              </a:lnSpc>
              <a:spcBef>
                <a:spcPts val="105"/>
              </a:spcBef>
            </a:pP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Especialistas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de </a:t>
            </a:r>
            <a:r>
              <a:rPr sz="3500" b="1" spc="-118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acordo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 com</a:t>
            </a:r>
            <a:r>
              <a:rPr sz="3500" b="1" spc="1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a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LC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 1374/2022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0023" y="443534"/>
            <a:ext cx="6085840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Observação: A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nova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Lei </a:t>
            </a:r>
            <a:r>
              <a:rPr sz="1400" spc="-5" dirty="0">
                <a:latin typeface="Verdana"/>
                <a:cs typeface="Verdana"/>
              </a:rPr>
              <a:t>Complementar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que</a:t>
            </a:r>
            <a:r>
              <a:rPr sz="1400" spc="-5" dirty="0">
                <a:latin typeface="Verdana"/>
                <a:cs typeface="Verdana"/>
              </a:rPr>
              <a:t> institui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Plano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Carreira </a:t>
            </a:r>
            <a:r>
              <a:rPr sz="1400" spc="-15" dirty="0">
                <a:latin typeface="Verdana"/>
                <a:cs typeface="Verdana"/>
              </a:rPr>
              <a:t>para </a:t>
            </a:r>
            <a:r>
              <a:rPr sz="1400" spc="-5" dirty="0">
                <a:latin typeface="Verdana"/>
                <a:cs typeface="Verdana"/>
              </a:rPr>
              <a:t>o </a:t>
            </a:r>
            <a:r>
              <a:rPr sz="1400" dirty="0">
                <a:latin typeface="Verdana"/>
                <a:cs typeface="Verdana"/>
              </a:rPr>
              <a:t>Quadro </a:t>
            </a:r>
            <a:r>
              <a:rPr sz="1400" spc="-10" dirty="0">
                <a:latin typeface="Verdana"/>
                <a:cs typeface="Verdana"/>
              </a:rPr>
              <a:t>do </a:t>
            </a:r>
            <a:r>
              <a:rPr sz="1400" spc="-5" dirty="0">
                <a:latin typeface="Verdana"/>
                <a:cs typeface="Verdana"/>
              </a:rPr>
              <a:t>Magistério, </a:t>
            </a:r>
            <a:r>
              <a:rPr sz="1400" spc="-10" dirty="0">
                <a:latin typeface="Verdana"/>
                <a:cs typeface="Verdana"/>
              </a:rPr>
              <a:t>cria </a:t>
            </a:r>
            <a:r>
              <a:rPr sz="1400" spc="-5" dirty="0">
                <a:latin typeface="Verdana"/>
                <a:cs typeface="Verdana"/>
              </a:rPr>
              <a:t>Funções </a:t>
            </a:r>
            <a:r>
              <a:rPr sz="1400" spc="-10" dirty="0">
                <a:latin typeface="Verdana"/>
                <a:cs typeface="Verdana"/>
              </a:rPr>
              <a:t>de </a:t>
            </a:r>
            <a:r>
              <a:rPr sz="1400" spc="-5" dirty="0">
                <a:latin typeface="Verdana"/>
                <a:cs typeface="Verdana"/>
              </a:rPr>
              <a:t>Especialista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em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Educação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Gestão</a:t>
            </a:r>
            <a:r>
              <a:rPr sz="1400" spc="-5" dirty="0">
                <a:latin typeface="Verdana"/>
                <a:cs typeface="Verdana"/>
              </a:rPr>
              <a:t> Educacional,</a:t>
            </a:r>
            <a:r>
              <a:rPr sz="1400" dirty="0">
                <a:latin typeface="Verdana"/>
                <a:cs typeface="Verdana"/>
              </a:rPr>
              <a:t> como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segue:</a:t>
            </a:r>
            <a:r>
              <a:rPr sz="1400" spc="49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Lei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Complementar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nº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1.374,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30</a:t>
            </a:r>
            <a:r>
              <a:rPr sz="1400" spc="13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de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março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2022,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Institui</a:t>
            </a:r>
            <a:r>
              <a:rPr sz="1400" spc="1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Planos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Carreira</a:t>
            </a:r>
            <a:r>
              <a:rPr sz="1400" spc="-5" dirty="0">
                <a:latin typeface="Verdana"/>
                <a:cs typeface="Verdana"/>
              </a:rPr>
              <a:t> 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Remuneração</a:t>
            </a:r>
            <a:r>
              <a:rPr sz="1400" spc="-5" dirty="0">
                <a:latin typeface="Verdana"/>
                <a:cs typeface="Verdana"/>
              </a:rPr>
              <a:t> para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os</a:t>
            </a:r>
            <a:r>
              <a:rPr sz="1400" spc="-5" dirty="0">
                <a:latin typeface="Verdana"/>
                <a:cs typeface="Verdana"/>
              </a:rPr>
              <a:t> Professores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-5" dirty="0">
                <a:latin typeface="Verdana"/>
                <a:cs typeface="Verdana"/>
              </a:rPr>
              <a:t> Ensino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Fundamental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Médio,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-10" dirty="0">
                <a:latin typeface="Verdana"/>
                <a:cs typeface="Verdana"/>
              </a:rPr>
              <a:t> os</a:t>
            </a:r>
            <a:r>
              <a:rPr sz="1400" spc="-5" dirty="0">
                <a:latin typeface="Verdana"/>
                <a:cs typeface="Verdana"/>
              </a:rPr>
              <a:t> Diretores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Escolares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-10" dirty="0">
                <a:latin typeface="Verdana"/>
                <a:cs typeface="Verdana"/>
              </a:rPr>
              <a:t> os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Supervisores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Educacionais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Secretaria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Educação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(...)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023" y="2893313"/>
            <a:ext cx="8978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" dirty="0">
                <a:latin typeface="Verdana"/>
                <a:cs typeface="Verdana"/>
              </a:rPr>
              <a:t>SEÇÃO</a:t>
            </a:r>
            <a:r>
              <a:rPr sz="1400" i="1" spc="-90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IV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0023" y="3206292"/>
            <a:ext cx="6092190" cy="309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>
              <a:lnSpc>
                <a:spcPct val="150000"/>
              </a:lnSpc>
              <a:spcBef>
                <a:spcPts val="100"/>
              </a:spcBef>
            </a:pPr>
            <a:r>
              <a:rPr sz="1400" i="1" spc="-15" dirty="0">
                <a:latin typeface="Verdana"/>
                <a:cs typeface="Verdana"/>
              </a:rPr>
              <a:t>Da</a:t>
            </a:r>
            <a:r>
              <a:rPr sz="1400" i="1" spc="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Designação</a:t>
            </a:r>
            <a:r>
              <a:rPr sz="1400" i="1" spc="1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para</a:t>
            </a:r>
            <a:r>
              <a:rPr sz="1400" i="1" spc="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Funções</a:t>
            </a:r>
            <a:r>
              <a:rPr sz="1400" i="1" spc="2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Especialista</a:t>
            </a:r>
            <a:r>
              <a:rPr sz="1400" i="1" spc="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em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Educação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</a:t>
            </a:r>
            <a:r>
              <a:rPr sz="1400" i="1" spc="2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Gestão </a:t>
            </a:r>
            <a:r>
              <a:rPr sz="1400" i="1" spc="-48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Educacional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Verdana"/>
                <a:cs typeface="Verdana"/>
              </a:rPr>
              <a:t>Artigo</a:t>
            </a:r>
            <a:r>
              <a:rPr sz="1400" i="1" spc="12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7º</a:t>
            </a:r>
            <a:r>
              <a:rPr sz="1400" i="1" spc="16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-</a:t>
            </a:r>
            <a:r>
              <a:rPr sz="1400" i="1" spc="15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Ficam</a:t>
            </a:r>
            <a:r>
              <a:rPr sz="1400" i="1" spc="12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criadas</a:t>
            </a:r>
            <a:r>
              <a:rPr sz="1400" i="1" spc="13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as</a:t>
            </a:r>
            <a:r>
              <a:rPr sz="1400" i="1" spc="15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seguintes</a:t>
            </a:r>
            <a:r>
              <a:rPr sz="1400" i="1" spc="1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funções</a:t>
            </a:r>
            <a:r>
              <a:rPr sz="1400" i="1" spc="15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14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Especialista</a:t>
            </a:r>
            <a:r>
              <a:rPr sz="1400" i="1" spc="120" dirty="0">
                <a:latin typeface="Verdana"/>
                <a:cs typeface="Verdana"/>
              </a:rPr>
              <a:t> </a:t>
            </a:r>
            <a:r>
              <a:rPr sz="1400" i="1" spc="45" dirty="0">
                <a:latin typeface="Verdana"/>
                <a:cs typeface="Verdana"/>
              </a:rPr>
              <a:t>em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i="1" spc="-10" dirty="0">
                <a:latin typeface="Verdana"/>
                <a:cs typeface="Verdana"/>
              </a:rPr>
              <a:t>Educação</a:t>
            </a:r>
            <a:r>
              <a:rPr sz="1400" i="1" spc="-5" dirty="0">
                <a:latin typeface="Verdana"/>
                <a:cs typeface="Verdana"/>
              </a:rPr>
              <a:t> e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Gestão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Educacional:</a:t>
            </a:r>
            <a:endParaRPr sz="1400" dirty="0">
              <a:latin typeface="Verdana"/>
              <a:cs typeface="Verdana"/>
            </a:endParaRPr>
          </a:p>
          <a:p>
            <a:pPr marL="12700" marR="2506345">
              <a:lnSpc>
                <a:spcPct val="197300"/>
              </a:lnSpc>
              <a:spcBef>
                <a:spcPts val="5"/>
              </a:spcBef>
            </a:pPr>
            <a:r>
              <a:rPr sz="1400" i="1" spc="-5" dirty="0">
                <a:latin typeface="Verdana"/>
                <a:cs typeface="Verdana"/>
              </a:rPr>
              <a:t>I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-</a:t>
            </a:r>
            <a:r>
              <a:rPr sz="1400" i="1" spc="9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Coordenador</a:t>
            </a:r>
            <a:r>
              <a:rPr sz="1400" i="1" spc="13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Equipe</a:t>
            </a:r>
            <a:r>
              <a:rPr sz="1400" i="1" spc="11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Curricular; 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II </a:t>
            </a:r>
            <a:r>
              <a:rPr sz="1400" i="1" spc="-5" dirty="0">
                <a:latin typeface="Verdana"/>
                <a:cs typeface="Verdana"/>
              </a:rPr>
              <a:t>- </a:t>
            </a:r>
            <a:r>
              <a:rPr sz="1400" i="1" spc="-10" dirty="0">
                <a:latin typeface="Verdana"/>
                <a:cs typeface="Verdana"/>
              </a:rPr>
              <a:t>Professor</a:t>
            </a:r>
            <a:r>
              <a:rPr sz="1400" i="1" spc="40" dirty="0">
                <a:latin typeface="Verdana"/>
                <a:cs typeface="Verdana"/>
              </a:rPr>
              <a:t> </a:t>
            </a:r>
            <a:r>
              <a:rPr sz="1400" i="1" spc="-10" dirty="0" err="1">
                <a:latin typeface="Verdana"/>
                <a:cs typeface="Verdana"/>
              </a:rPr>
              <a:t>Especialista</a:t>
            </a:r>
            <a:r>
              <a:rPr sz="1400" i="1" spc="45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em</a:t>
            </a:r>
            <a:r>
              <a:rPr lang="pt-BR" sz="1400" i="1" spc="-5" dirty="0">
                <a:latin typeface="Verdana"/>
                <a:cs typeface="Verdana"/>
              </a:rPr>
              <a:t> </a:t>
            </a:r>
            <a:r>
              <a:rPr sz="1400" i="1" spc="-5" dirty="0" err="1">
                <a:latin typeface="Verdana"/>
                <a:cs typeface="Verdana"/>
              </a:rPr>
              <a:t>Currículo</a:t>
            </a:r>
            <a:r>
              <a:rPr sz="1400" i="1" spc="-5" dirty="0">
                <a:latin typeface="Verdana"/>
                <a:cs typeface="Verdana"/>
              </a:rPr>
              <a:t>;</a:t>
            </a:r>
            <a:endParaRPr sz="1400" dirty="0">
              <a:latin typeface="Verdana"/>
              <a:cs typeface="Verdana"/>
            </a:endParaRPr>
          </a:p>
          <a:p>
            <a:pPr marL="12700" marR="2317750">
              <a:lnSpc>
                <a:spcPct val="197300"/>
              </a:lnSpc>
              <a:spcBef>
                <a:spcPts val="20"/>
              </a:spcBef>
            </a:pPr>
            <a:r>
              <a:rPr sz="1400" i="1" spc="-10" dirty="0">
                <a:latin typeface="Verdana"/>
                <a:cs typeface="Verdana"/>
              </a:rPr>
              <a:t>III</a:t>
            </a:r>
            <a:r>
              <a:rPr sz="1400" i="1" spc="2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-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Coordenador</a:t>
            </a:r>
            <a:r>
              <a:rPr sz="1400" i="1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i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Gestão</a:t>
            </a:r>
            <a:r>
              <a:rPr sz="1400" i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Pedagógica; </a:t>
            </a:r>
            <a:r>
              <a:rPr sz="1400" i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IV </a:t>
            </a:r>
            <a:r>
              <a:rPr sz="1400" i="1" spc="-5" dirty="0">
                <a:latin typeface="Verdana"/>
                <a:cs typeface="Verdana"/>
              </a:rPr>
              <a:t>-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Coordenador</a:t>
            </a:r>
            <a:r>
              <a:rPr sz="1400" i="1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400" i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Verdana"/>
                <a:cs typeface="Verdana"/>
              </a:rPr>
              <a:t>Organização</a:t>
            </a:r>
            <a:r>
              <a:rPr sz="1400" i="1" spc="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Verdana"/>
                <a:cs typeface="Verdana"/>
              </a:rPr>
              <a:t>Escolar.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972312" cy="7894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3745992"/>
            <a:ext cx="2773679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4937DC9-6096-4BCD-AAB8-CC4FEA185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09710"/>
            <a:ext cx="8709659" cy="3908762"/>
          </a:xfrm>
        </p:spPr>
        <p:txBody>
          <a:bodyPr/>
          <a:lstStyle/>
          <a:p>
            <a:endParaRPr lang="pt-BR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endParaRPr lang="pt-BR" sz="20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Conselho de Escola </a:t>
            </a:r>
            <a:r>
              <a:rPr lang="pt-BR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deverá ser eleito anualmente no primeiro mês letivo </a:t>
            </a:r>
            <a:r>
              <a:rPr lang="pt-BR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(FEVEREIRO) com mandato até o ano subsequente.</a:t>
            </a:r>
          </a:p>
          <a:p>
            <a:pPr algn="just"/>
            <a:endParaRPr lang="pt-BR" sz="2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VIGÊNCIA: 04/03/2023 A 03/03/2024</a:t>
            </a:r>
          </a:p>
          <a:p>
            <a:pPr algn="just"/>
            <a:endParaRPr lang="pt-BR" sz="2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SGCE (Sistema de Gestão do Conselho de Escola): Inserção da nova Composição do Conselho de Escola/2023 a partir de 04/03/2023.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partir de 04/03/2023: Inserção do agendamento das reuniões ordinárias, Plano de Ação e Projetos e Ata de Assembleia de Composição do Conselho de Escola</a:t>
            </a:r>
            <a:r>
              <a:rPr lang="pt-BR" sz="2000" dirty="0"/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iretoria publica resoluções do conselho escolar — Portal IFRN">
            <a:extLst>
              <a:ext uri="{FF2B5EF4-FFF2-40B4-BE49-F238E27FC236}">
                <a16:creationId xmlns:a16="http://schemas.microsoft.com/office/drawing/2014/main" xmlns="" id="{7E826C43-7B07-4CFE-BDDB-ED0CDA6E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7859" y="4343400"/>
            <a:ext cx="242835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xmlns="" id="{3FAB81A9-DD60-400E-B4AA-8C1E060EEB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" y="0"/>
            <a:ext cx="972312" cy="789432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5474DEEB-34C7-4E78-9ECC-7F4EE03EC9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7859" y="274983"/>
            <a:ext cx="731520" cy="786384"/>
          </a:xfrm>
          <a:prstGeom prst="rect">
            <a:avLst/>
          </a:prstGeom>
        </p:spPr>
      </p:pic>
      <p:pic>
        <p:nvPicPr>
          <p:cNvPr id="7" name="Imagem 6" descr="C:\Users\Usuario\Downloads\LOGO FINAL DE 2.jpg">
            <a:extLst>
              <a:ext uri="{FF2B5EF4-FFF2-40B4-BE49-F238E27FC236}">
                <a16:creationId xmlns:a16="http://schemas.microsoft.com/office/drawing/2014/main" xmlns="" id="{5E99DD86-AD9F-4E4B-B1F7-705B1FEC9A8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173" y="14487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018141D-4ECE-4454-8D4C-805448650D5D}"/>
              </a:ext>
            </a:extLst>
          </p:cNvPr>
          <p:cNvSpPr txBox="1"/>
          <p:nvPr/>
        </p:nvSpPr>
        <p:spPr>
          <a:xfrm>
            <a:off x="2057400" y="66825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spc="-5" dirty="0">
                <a:solidFill>
                  <a:srgbClr val="007991"/>
                </a:solidFill>
                <a:latin typeface="Verdana"/>
                <a:cs typeface="Verdana"/>
              </a:rPr>
              <a:t>Eleição </a:t>
            </a:r>
            <a:r>
              <a:rPr lang="pt-BR" sz="3200" b="1" spc="-10" dirty="0">
                <a:solidFill>
                  <a:srgbClr val="007991"/>
                </a:solidFill>
                <a:latin typeface="Verdana"/>
                <a:cs typeface="Verdana"/>
              </a:rPr>
              <a:t>do</a:t>
            </a:r>
            <a:r>
              <a:rPr lang="pt-BR" sz="3200" b="1" spc="10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200" b="1" spc="-10" dirty="0">
                <a:solidFill>
                  <a:srgbClr val="007991"/>
                </a:solidFill>
                <a:latin typeface="Verdana"/>
                <a:cs typeface="Verdana"/>
              </a:rPr>
              <a:t>Conselho de</a:t>
            </a:r>
            <a:r>
              <a:rPr lang="pt-BR" sz="3200" b="1" spc="5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200" b="1" spc="-10" dirty="0">
                <a:solidFill>
                  <a:srgbClr val="007991"/>
                </a:solidFill>
                <a:latin typeface="Verdana"/>
                <a:cs typeface="Verdana"/>
              </a:rPr>
              <a:t>Escola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73314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5E2E78B-2CC3-45A0-B018-68AE467B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082217"/>
            <a:ext cx="9536429" cy="858055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Artigo 16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Parágrafo único - As Atas de Assembleia de Composição dos membros do Conselho de Escola e eventuais vacâncias e substituições assim como as Atas das reuniões ordinárias e extraordinárias, deverão ser lavradas em livro próprio como também inseridas em tempo real no Sistema de Gestão do Conselho de Escola (SGCE), na Secretaria Escolar Digital (SED).</a:t>
            </a:r>
          </a:p>
          <a:p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SGCE as reuniões devem ser primeiramente agendadas e somente após este agendamento  a escola conseguirá inserir as atas na SED.</a:t>
            </a:r>
          </a:p>
          <a:p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partir de 2023 não será possível fazer o agendamento retroativo de reunião. Fique atento!!</a:t>
            </a:r>
          </a:p>
          <a:p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</a:t>
            </a:r>
          </a:p>
          <a:p>
            <a:pPr algn="ctr"/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Usar nos registros a forma culta da Língua Portuguesa;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Respeitar o que consta nos artigos 20 e 21 da Resolução Seduc 19/2022 que trata sobre a periodicidade das reuniões e a garantia da paridade entre os segmentos;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Deverá fazer parte das atas a lista de presença nominal com a identificação do segmento do qual o membro faça parte.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endParaRPr lang="pt-BR" b="1" dirty="0"/>
          </a:p>
          <a:p>
            <a:r>
              <a:rPr lang="pt-BR" b="1" dirty="0"/>
              <a:t> 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FA3A7B8-3899-4095-99A8-254127784893}"/>
              </a:ext>
            </a:extLst>
          </p:cNvPr>
          <p:cNvSpPr txBox="1"/>
          <p:nvPr/>
        </p:nvSpPr>
        <p:spPr>
          <a:xfrm>
            <a:off x="457200" y="533400"/>
            <a:ext cx="1059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spc="-5" dirty="0">
                <a:solidFill>
                  <a:srgbClr val="007991"/>
                </a:solidFill>
                <a:latin typeface="Verdana"/>
                <a:cs typeface="Verdana"/>
              </a:rPr>
              <a:t>Registro das atas </a:t>
            </a:r>
            <a:r>
              <a:rPr lang="pt-BR" sz="3200" b="1" spc="-10" dirty="0">
                <a:solidFill>
                  <a:srgbClr val="007991"/>
                </a:solidFill>
                <a:latin typeface="Verdana"/>
                <a:cs typeface="Verdana"/>
              </a:rPr>
              <a:t>do</a:t>
            </a:r>
            <a:r>
              <a:rPr lang="pt-BR" sz="3200" b="1" spc="10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200" b="1" spc="-10" dirty="0">
                <a:solidFill>
                  <a:srgbClr val="007991"/>
                </a:solidFill>
                <a:latin typeface="Verdana"/>
                <a:cs typeface="Verdana"/>
              </a:rPr>
              <a:t>Conselho de</a:t>
            </a:r>
            <a:r>
              <a:rPr lang="pt-BR" sz="3200" b="1" spc="5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lang="pt-BR" sz="3200" b="1" spc="-10" dirty="0">
                <a:solidFill>
                  <a:srgbClr val="007991"/>
                </a:solidFill>
                <a:latin typeface="Verdana"/>
                <a:cs typeface="Verdana"/>
              </a:rPr>
              <a:t>Escola</a:t>
            </a:r>
            <a:endParaRPr lang="pt-BR" sz="3200" dirty="0"/>
          </a:p>
        </p:txBody>
      </p:sp>
      <p:pic>
        <p:nvPicPr>
          <p:cNvPr id="4" name="Imagem 3" descr="C:\Users\Usuario\Downloads\LOGO FINAL DE 2.jpg">
            <a:extLst>
              <a:ext uri="{FF2B5EF4-FFF2-40B4-BE49-F238E27FC236}">
                <a16:creationId xmlns:a16="http://schemas.microsoft.com/office/drawing/2014/main" xmlns="" id="{8CB5B0B2-68C0-4F13-99FF-97DCB72943D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9173" y="14487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D94F8C0E-F6B1-4070-A31A-0DDA27623F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1752600"/>
            <a:ext cx="731520" cy="786384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xmlns="" id="{7E813C39-4E4F-47A3-BD41-BCA9156CCB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0"/>
            <a:ext cx="972312" cy="7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2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53405" cy="6705600"/>
            <a:chOff x="0" y="0"/>
            <a:chExt cx="565340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0"/>
              <a:ext cx="972312" cy="789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557527"/>
              <a:ext cx="4562856" cy="37429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19800" y="1557527"/>
            <a:ext cx="4819650" cy="3779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pt-BR" sz="1600" dirty="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buSzPct val="82142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sz="1400" spc="-10" dirty="0" err="1">
                <a:latin typeface="Verdana"/>
                <a:cs typeface="Verdana"/>
              </a:rPr>
              <a:t>Gestão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 err="1">
                <a:latin typeface="Verdana"/>
                <a:cs typeface="Verdana"/>
              </a:rPr>
              <a:t>Democrática</a:t>
            </a:r>
            <a:r>
              <a:rPr lang="pt-BR" sz="1400" spc="-10" dirty="0">
                <a:latin typeface="Verdana"/>
                <a:cs typeface="Verdana"/>
              </a:rPr>
              <a:t>;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800" dirty="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buSzPct val="82142"/>
              <a:buFont typeface="Wingdings"/>
              <a:buChar char=""/>
              <a:tabLst>
                <a:tab pos="329565" algn="l"/>
                <a:tab pos="330200" algn="l"/>
                <a:tab pos="2780665" algn="l"/>
              </a:tabLst>
            </a:pPr>
            <a:r>
              <a:rPr sz="1400" spc="-15" dirty="0">
                <a:latin typeface="Verdana"/>
                <a:cs typeface="Verdana"/>
              </a:rPr>
              <a:t>Composição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funções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	Conselho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endParaRPr sz="1400" dirty="0">
              <a:latin typeface="Verdana"/>
              <a:cs typeface="Verdana"/>
            </a:endParaRPr>
          </a:p>
          <a:p>
            <a:pPr marL="329565">
              <a:lnSpc>
                <a:spcPct val="100000"/>
              </a:lnSpc>
              <a:spcBef>
                <a:spcPts val="845"/>
              </a:spcBef>
            </a:pPr>
            <a:r>
              <a:rPr sz="1400" spc="-10" dirty="0">
                <a:latin typeface="Verdana"/>
                <a:cs typeface="Verdana"/>
              </a:rPr>
              <a:t>acordo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com </a:t>
            </a:r>
            <a:r>
              <a:rPr sz="1400" spc="-10" dirty="0">
                <a:latin typeface="Verdana"/>
                <a:cs typeface="Verdana"/>
              </a:rPr>
              <a:t>Estatuto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no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apoio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à</a:t>
            </a:r>
            <a:r>
              <a:rPr sz="1400" spc="500" dirty="0">
                <a:latin typeface="Verdana"/>
                <a:cs typeface="Verdana"/>
              </a:rPr>
              <a:t> </a:t>
            </a:r>
            <a:r>
              <a:rPr sz="1400" spc="-10" dirty="0" err="1">
                <a:latin typeface="Verdana"/>
                <a:cs typeface="Verdana"/>
              </a:rPr>
              <a:t>Gestão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Escolar</a:t>
            </a:r>
            <a:r>
              <a:rPr lang="pt-BR" sz="1400" spc="-15" dirty="0">
                <a:latin typeface="Verdana"/>
                <a:cs typeface="Verdana"/>
              </a:rPr>
              <a:t>;</a:t>
            </a:r>
          </a:p>
          <a:p>
            <a:pPr marL="329565">
              <a:lnSpc>
                <a:spcPct val="100000"/>
              </a:lnSpc>
              <a:spcBef>
                <a:spcPts val="845"/>
              </a:spcBef>
            </a:pPr>
            <a:endParaRPr lang="pt-BR" sz="1400" spc="-15" dirty="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SzPct val="82142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lang="pt-BR" sz="1400" spc="-15" dirty="0">
                <a:latin typeface="Verdana"/>
                <a:cs typeface="Verdana"/>
              </a:rPr>
              <a:t>Registros</a:t>
            </a:r>
            <a:r>
              <a:rPr lang="pt-BR" sz="1400" spc="2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das</a:t>
            </a:r>
            <a:r>
              <a:rPr lang="pt-BR" sz="1400" spc="-20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atas;</a:t>
            </a:r>
            <a:endParaRPr lang="pt-BR"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lang="pt-BR" sz="1850" dirty="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SzPct val="82142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lang="pt-BR" sz="1400" spc="-10" dirty="0">
                <a:latin typeface="Verdana"/>
                <a:cs typeface="Verdana"/>
              </a:rPr>
              <a:t>Plano</a:t>
            </a:r>
            <a:r>
              <a:rPr lang="pt-BR" sz="1400" spc="20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de</a:t>
            </a:r>
            <a:r>
              <a:rPr lang="pt-BR" sz="1400" spc="20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Ação</a:t>
            </a:r>
            <a:r>
              <a:rPr lang="pt-BR" sz="1400" spc="10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/ </a:t>
            </a:r>
            <a:r>
              <a:rPr lang="pt-BR" sz="1400" spc="-10" dirty="0">
                <a:latin typeface="Verdana"/>
                <a:cs typeface="Verdana"/>
              </a:rPr>
              <a:t>Plano</a:t>
            </a:r>
            <a:r>
              <a:rPr lang="pt-BR" sz="1400" spc="2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de</a:t>
            </a:r>
            <a:r>
              <a:rPr lang="pt-BR" sz="1400" spc="-5" dirty="0">
                <a:latin typeface="Verdana"/>
                <a:cs typeface="Verdana"/>
              </a:rPr>
              <a:t> </a:t>
            </a:r>
            <a:r>
              <a:rPr lang="pt-BR" sz="1400" spc="-15" dirty="0">
                <a:latin typeface="Verdana"/>
                <a:cs typeface="Verdana"/>
              </a:rPr>
              <a:t>Formação;</a:t>
            </a:r>
            <a:endParaRPr lang="pt-BR" sz="1400" dirty="0">
              <a:latin typeface="Verdana"/>
              <a:cs typeface="Verdana"/>
            </a:endParaRPr>
          </a:p>
          <a:p>
            <a:pPr marL="329565" marR="5080" indent="-317500">
              <a:lnSpc>
                <a:spcPct val="150000"/>
              </a:lnSpc>
              <a:spcBef>
                <a:spcPts val="1395"/>
              </a:spcBef>
              <a:buSzPct val="82142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lang="pt-BR" sz="1400" spc="-5" dirty="0">
                <a:latin typeface="Verdana"/>
                <a:cs typeface="Verdana"/>
              </a:rPr>
              <a:t>Cadastro</a:t>
            </a:r>
            <a:r>
              <a:rPr lang="pt-BR" sz="1400" spc="335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e</a:t>
            </a:r>
            <a:r>
              <a:rPr lang="pt-BR" sz="1400" spc="355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Inserção</a:t>
            </a:r>
            <a:r>
              <a:rPr lang="pt-BR" sz="1400" spc="36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de</a:t>
            </a:r>
            <a:r>
              <a:rPr lang="pt-BR" sz="1400" spc="355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Arquivos</a:t>
            </a:r>
            <a:r>
              <a:rPr lang="pt-BR" sz="1400" spc="345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-</a:t>
            </a:r>
            <a:r>
              <a:rPr lang="pt-BR" sz="1400" spc="335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cadastro</a:t>
            </a:r>
            <a:r>
              <a:rPr lang="pt-BR" sz="1400" spc="36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de </a:t>
            </a:r>
            <a:r>
              <a:rPr lang="pt-BR" sz="1400" spc="-47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reuniões</a:t>
            </a:r>
            <a:r>
              <a:rPr lang="pt-BR" sz="1400" spc="35" dirty="0">
                <a:latin typeface="Verdana"/>
                <a:cs typeface="Verdana"/>
              </a:rPr>
              <a:t> </a:t>
            </a:r>
            <a:r>
              <a:rPr lang="pt-BR" sz="1400" spc="-15" dirty="0">
                <a:latin typeface="Verdana"/>
                <a:cs typeface="Verdana"/>
              </a:rPr>
              <a:t>(Atas,</a:t>
            </a:r>
            <a:r>
              <a:rPr lang="pt-BR" sz="1400" spc="40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Plano</a:t>
            </a:r>
            <a:r>
              <a:rPr lang="pt-BR" sz="1400" spc="2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de</a:t>
            </a:r>
            <a:r>
              <a:rPr lang="pt-BR" sz="1400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Ação,</a:t>
            </a:r>
            <a:r>
              <a:rPr lang="pt-BR" sz="1400" spc="25" dirty="0">
                <a:latin typeface="Verdana"/>
                <a:cs typeface="Verdana"/>
              </a:rPr>
              <a:t> </a:t>
            </a:r>
            <a:r>
              <a:rPr lang="pt-BR" sz="1400" spc="-10" dirty="0">
                <a:latin typeface="Verdana"/>
                <a:cs typeface="Verdana"/>
              </a:rPr>
              <a:t>Estatuto)</a:t>
            </a:r>
            <a:r>
              <a:rPr lang="pt-BR" sz="1400" spc="15" dirty="0">
                <a:latin typeface="Verdana"/>
                <a:cs typeface="Verdana"/>
              </a:rPr>
              <a:t> </a:t>
            </a:r>
            <a:r>
              <a:rPr lang="pt-BR" sz="1400" spc="-5" dirty="0">
                <a:latin typeface="Verdana"/>
                <a:cs typeface="Verdana"/>
              </a:rPr>
              <a:t>SGCE.</a:t>
            </a:r>
            <a:endParaRPr lang="pt-BR" sz="1400" dirty="0">
              <a:latin typeface="Verdana"/>
              <a:cs typeface="Verdana"/>
            </a:endParaRPr>
          </a:p>
          <a:p>
            <a:pPr marL="329565">
              <a:lnSpc>
                <a:spcPct val="100000"/>
              </a:lnSpc>
              <a:spcBef>
                <a:spcPts val="845"/>
              </a:spcBef>
            </a:pPr>
            <a:endParaRPr lang="pt-BR" sz="1400" spc="-15" dirty="0">
              <a:latin typeface="Verdana"/>
              <a:cs typeface="Verdana"/>
            </a:endParaRPr>
          </a:p>
          <a:p>
            <a:pPr marL="329565">
              <a:lnSpc>
                <a:spcPct val="100000"/>
              </a:lnSpc>
              <a:spcBef>
                <a:spcPts val="845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Imagem 6" descr="C:\Users\Usuario\Downloads\LOGO FINAL DE 2.jpg">
            <a:extLst>
              <a:ext uri="{FF2B5EF4-FFF2-40B4-BE49-F238E27FC236}">
                <a16:creationId xmlns:a16="http://schemas.microsoft.com/office/drawing/2014/main" xmlns="" id="{4E5EC3D3-6B6B-44D0-AA6A-06B34EAC497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344B438F-CE1B-4367-A02C-93F8DDA6E81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5183" y="217792"/>
            <a:ext cx="731520" cy="7863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53405" cy="6705600"/>
            <a:chOff x="0" y="0"/>
            <a:chExt cx="565340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0"/>
              <a:ext cx="972312" cy="789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44" y="3429000"/>
              <a:ext cx="2014728" cy="26883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5776" y="3137789"/>
              <a:ext cx="128650" cy="1287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982" y="2689986"/>
              <a:ext cx="193040" cy="193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3583" y="3125597"/>
              <a:ext cx="153035" cy="1531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0789" y="2677795"/>
              <a:ext cx="217424" cy="2174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373" y="303123"/>
              <a:ext cx="5173655" cy="33445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699661" y="1176440"/>
            <a:ext cx="597090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631190" algn="l"/>
                <a:tab pos="1527175" algn="l"/>
                <a:tab pos="2338705" algn="l"/>
                <a:tab pos="2945130" algn="l"/>
                <a:tab pos="3847465" algn="l"/>
                <a:tab pos="4128135" algn="l"/>
                <a:tab pos="5734685" algn="l"/>
              </a:tabLst>
            </a:pPr>
            <a:r>
              <a:rPr sz="1400" dirty="0">
                <a:latin typeface="Verdana"/>
                <a:cs typeface="Verdana"/>
              </a:rPr>
              <a:t>C</a:t>
            </a:r>
            <a:r>
              <a:rPr sz="1400" spc="-5" dirty="0">
                <a:latin typeface="Verdana"/>
                <a:cs typeface="Verdana"/>
              </a:rPr>
              <a:t>ada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U</a:t>
            </a:r>
            <a:r>
              <a:rPr sz="1400" spc="15" dirty="0">
                <a:latin typeface="Verdana"/>
                <a:cs typeface="Verdana"/>
              </a:rPr>
              <a:t>n</a:t>
            </a:r>
            <a:r>
              <a:rPr sz="1400" spc="-5" dirty="0">
                <a:latin typeface="Verdana"/>
                <a:cs typeface="Verdana"/>
              </a:rPr>
              <a:t>i</a:t>
            </a:r>
            <a:r>
              <a:rPr sz="1400" spc="-10" dirty="0">
                <a:latin typeface="Verdana"/>
                <a:cs typeface="Verdana"/>
              </a:rPr>
              <a:t>dad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0" dirty="0">
                <a:latin typeface="Verdana"/>
                <a:cs typeface="Verdana"/>
              </a:rPr>
              <a:t>s</a:t>
            </a:r>
            <a:r>
              <a:rPr sz="1400" spc="-15" dirty="0">
                <a:latin typeface="Verdana"/>
                <a:cs typeface="Verdana"/>
              </a:rPr>
              <a:t>c</a:t>
            </a:r>
            <a:r>
              <a:rPr sz="1400" spc="10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ar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p</a:t>
            </a:r>
            <a:r>
              <a:rPr sz="1400" spc="5" dirty="0">
                <a:latin typeface="Verdana"/>
                <a:cs typeface="Verdana"/>
              </a:rPr>
              <a:t>o</a:t>
            </a:r>
            <a:r>
              <a:rPr sz="1400" spc="-10" dirty="0">
                <a:latin typeface="Verdana"/>
                <a:cs typeface="Verdana"/>
              </a:rPr>
              <a:t>d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20" dirty="0">
                <a:latin typeface="Verdana"/>
                <a:cs typeface="Verdana"/>
              </a:rPr>
              <a:t>a</a:t>
            </a:r>
            <a:r>
              <a:rPr sz="1400" spc="-10" dirty="0">
                <a:latin typeface="Verdana"/>
                <a:cs typeface="Verdana"/>
              </a:rPr>
              <a:t>d</a:t>
            </a:r>
            <a:r>
              <a:rPr sz="1400" spc="5" dirty="0">
                <a:latin typeface="Verdana"/>
                <a:cs typeface="Verdana"/>
              </a:rPr>
              <a:t>e</a:t>
            </a:r>
            <a:r>
              <a:rPr sz="1400" spc="-10" dirty="0">
                <a:latin typeface="Verdana"/>
                <a:cs typeface="Verdana"/>
              </a:rPr>
              <a:t>q</a:t>
            </a:r>
            <a:r>
              <a:rPr sz="1400" spc="-5" dirty="0">
                <a:latin typeface="Verdana"/>
                <a:cs typeface="Verdana"/>
              </a:rPr>
              <a:t>uar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spc="-5" dirty="0">
                <a:latin typeface="Verdana"/>
                <a:cs typeface="Verdana"/>
              </a:rPr>
              <a:t>u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spc="25" dirty="0">
                <a:latin typeface="Verdana"/>
                <a:cs typeface="Verdana"/>
              </a:rPr>
              <a:t>o</a:t>
            </a:r>
            <a:r>
              <a:rPr sz="1400" spc="-15" dirty="0">
                <a:latin typeface="Verdana"/>
                <a:cs typeface="Verdana"/>
              </a:rPr>
              <a:t>-</a:t>
            </a:r>
            <a:r>
              <a:rPr sz="1400" spc="-30" dirty="0">
                <a:latin typeface="Verdana"/>
                <a:cs typeface="Verdana"/>
              </a:rPr>
              <a:t>P</a:t>
            </a:r>
            <a:r>
              <a:rPr sz="1400" spc="-5" dirty="0">
                <a:latin typeface="Verdana"/>
                <a:cs typeface="Verdana"/>
              </a:rPr>
              <a:t>adrão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15" dirty="0">
                <a:latin typeface="Verdana"/>
                <a:cs typeface="Verdana"/>
              </a:rPr>
              <a:t>do  </a:t>
            </a:r>
            <a:r>
              <a:rPr sz="1400" spc="-10" dirty="0">
                <a:latin typeface="Verdana"/>
                <a:cs typeface="Verdana"/>
              </a:rPr>
              <a:t>Conselho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Escola?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Verdana"/>
                <a:cs typeface="Verdana"/>
              </a:rPr>
              <a:t>Sim,</a:t>
            </a:r>
            <a:r>
              <a:rPr sz="1400" spc="2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2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presente</a:t>
            </a:r>
            <a:r>
              <a:rPr sz="1400" spc="2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Estatuto-Padrão</a:t>
            </a:r>
            <a:r>
              <a:rPr sz="1400" spc="2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</a:t>
            </a:r>
            <a:r>
              <a:rPr sz="1400" spc="2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Conselho</a:t>
            </a:r>
            <a:r>
              <a:rPr sz="1400" spc="2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2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Escola</a:t>
            </a:r>
            <a:r>
              <a:rPr sz="1400" spc="2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poderá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Verdana"/>
                <a:cs typeface="Verdana"/>
              </a:rPr>
              <a:t>sofrer</a:t>
            </a:r>
            <a:r>
              <a:rPr sz="1400" spc="2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acréscimos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2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adequações</a:t>
            </a:r>
            <a:r>
              <a:rPr sz="1400" spc="2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necessárias</a:t>
            </a:r>
            <a:r>
              <a:rPr sz="1400" spc="2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às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peculiaridades</a:t>
            </a:r>
            <a:r>
              <a:rPr sz="1400" spc="2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spc="-10" dirty="0">
                <a:latin typeface="Verdana"/>
                <a:cs typeface="Verdana"/>
              </a:rPr>
              <a:t>necessidades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locais,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vedada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alteração que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desvirtue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 essência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Verdana"/>
                <a:cs typeface="Verdana"/>
              </a:rPr>
              <a:t>documento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finalidades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típicas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desse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órgão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colegiado.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5376" y="4068538"/>
            <a:ext cx="5965190" cy="162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Artigo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15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–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O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edital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convocação</a:t>
            </a:r>
            <a:r>
              <a:rPr sz="1400" i="1" spc="-5" dirty="0">
                <a:latin typeface="Verdana"/>
                <a:cs typeface="Verdana"/>
              </a:rPr>
              <a:t> para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Assembleia</a:t>
            </a:r>
            <a:r>
              <a:rPr sz="1400" i="1" spc="48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de 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composição </a:t>
            </a:r>
            <a:r>
              <a:rPr sz="1400" i="1" spc="-5" dirty="0">
                <a:latin typeface="Verdana"/>
                <a:cs typeface="Verdana"/>
              </a:rPr>
              <a:t>dos membros </a:t>
            </a:r>
            <a:r>
              <a:rPr sz="1400" i="1" spc="-10" dirty="0">
                <a:latin typeface="Verdana"/>
                <a:cs typeface="Verdana"/>
              </a:rPr>
              <a:t>do </a:t>
            </a:r>
            <a:r>
              <a:rPr sz="1400" i="1" spc="-5" dirty="0">
                <a:latin typeface="Verdana"/>
                <a:cs typeface="Verdana"/>
              </a:rPr>
              <a:t>Conselho </a:t>
            </a:r>
            <a:r>
              <a:rPr sz="1400" i="1" spc="-10" dirty="0">
                <a:latin typeface="Verdana"/>
                <a:cs typeface="Verdana"/>
              </a:rPr>
              <a:t>de </a:t>
            </a:r>
            <a:r>
              <a:rPr sz="1400" i="1" spc="-5" dirty="0">
                <a:latin typeface="Verdana"/>
                <a:cs typeface="Verdana"/>
              </a:rPr>
              <a:t>Escola </a:t>
            </a:r>
            <a:r>
              <a:rPr sz="1400" i="1" spc="-10" dirty="0">
                <a:latin typeface="Verdana"/>
                <a:cs typeface="Verdana"/>
              </a:rPr>
              <a:t>será </a:t>
            </a:r>
            <a:r>
              <a:rPr sz="1400" i="1" spc="-5" dirty="0">
                <a:latin typeface="Verdana"/>
                <a:cs typeface="Verdana"/>
              </a:rPr>
              <a:t>expedido </a:t>
            </a:r>
            <a:r>
              <a:rPr sz="1400" i="1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anualmente pelo Diretor </a:t>
            </a:r>
            <a:r>
              <a:rPr sz="1400" i="1" spc="-10" dirty="0">
                <a:latin typeface="Verdana"/>
                <a:cs typeface="Verdana"/>
              </a:rPr>
              <a:t>da </a:t>
            </a:r>
            <a:r>
              <a:rPr sz="1400" i="1" spc="-5" dirty="0">
                <a:latin typeface="Verdana"/>
                <a:cs typeface="Verdana"/>
              </a:rPr>
              <a:t>Escola e amplamente divulgado </a:t>
            </a:r>
            <a:r>
              <a:rPr sz="1400" i="1" dirty="0">
                <a:latin typeface="Verdana"/>
                <a:cs typeface="Verdana"/>
              </a:rPr>
              <a:t>na 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unidade </a:t>
            </a:r>
            <a:r>
              <a:rPr sz="1400" i="1" spc="-5" dirty="0">
                <a:latin typeface="Verdana"/>
                <a:cs typeface="Verdana"/>
              </a:rPr>
              <a:t>escolar, com </a:t>
            </a:r>
            <a:r>
              <a:rPr sz="1400" i="1" spc="10" dirty="0">
                <a:latin typeface="Verdana"/>
                <a:cs typeface="Verdana"/>
              </a:rPr>
              <a:t>no </a:t>
            </a:r>
            <a:r>
              <a:rPr sz="1400" i="1" spc="-5" dirty="0">
                <a:latin typeface="Verdana"/>
                <a:cs typeface="Verdana"/>
              </a:rPr>
              <a:t>mínimo </a:t>
            </a:r>
            <a:r>
              <a:rPr sz="1400" i="1" spc="-10" dirty="0">
                <a:latin typeface="Verdana"/>
                <a:cs typeface="Verdana"/>
              </a:rPr>
              <a:t>72 (setenta </a:t>
            </a:r>
            <a:r>
              <a:rPr sz="1400" i="1" spc="-5" dirty="0">
                <a:latin typeface="Verdana"/>
                <a:cs typeface="Verdana"/>
              </a:rPr>
              <a:t>e duas) </a:t>
            </a:r>
            <a:r>
              <a:rPr sz="1400" i="1" spc="-10" dirty="0">
                <a:latin typeface="Verdana"/>
                <a:cs typeface="Verdana"/>
              </a:rPr>
              <a:t>horas de </a:t>
            </a:r>
            <a:r>
              <a:rPr sz="1400" i="1" spc="-5" dirty="0">
                <a:latin typeface="Verdana"/>
                <a:cs typeface="Verdana"/>
              </a:rPr>
              <a:t> antecedência.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1745" y="1664919"/>
            <a:ext cx="1167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Assembleia?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805" y="2358644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9715" y="2047113"/>
            <a:ext cx="886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53002" y="391490"/>
            <a:ext cx="831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Plano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0358" y="666369"/>
            <a:ext cx="984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239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Ação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Conselho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Escola?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58400" y="205282"/>
            <a:ext cx="731520" cy="786384"/>
          </a:xfrm>
          <a:prstGeom prst="rect">
            <a:avLst/>
          </a:prstGeom>
        </p:spPr>
      </p:pic>
      <p:pic>
        <p:nvPicPr>
          <p:cNvPr id="18" name="Imagem 17" descr="C:\Users\Usuario\Downloads\LOGO FINAL DE 2.jpg">
            <a:extLst>
              <a:ext uri="{FF2B5EF4-FFF2-40B4-BE49-F238E27FC236}">
                <a16:creationId xmlns:a16="http://schemas.microsoft.com/office/drawing/2014/main" xmlns="" id="{8880CDA1-FDB5-4E28-BAF1-2CD7DEA014A6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D282EA0-52B9-4E2A-8A70-A9D26ACD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59010"/>
            <a:ext cx="11049000" cy="5232202"/>
          </a:xfrm>
        </p:spPr>
        <p:txBody>
          <a:bodyPr/>
          <a:lstStyle/>
          <a:p>
            <a:pPr algn="ctr"/>
            <a:r>
              <a:rPr lang="pt-BR" sz="1800" b="1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RESOLUÇÃO SEDUC 19/2022</a:t>
            </a:r>
          </a:p>
          <a:p>
            <a:pPr algn="just"/>
            <a:endParaRPr lang="pt-BR" sz="16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Artigo 20 – O Conselho de Escola </a:t>
            </a:r>
            <a:r>
              <a:rPr lang="pt-BR" sz="17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deverá reunir-se, ordinariamente, 2 (duas) vezes por semestre </a:t>
            </a:r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e, extraordinariamente, sempre que se fizer necessário, por convocação do Diretor da Escola ou por proposta de, no mínimo, 1/3 (um terço) de seus membros com pauta previamente definida.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Artigo 21- As reuniões do Conselho serão instaladas com a maioria absoluta dos integrantes e suas deliberações serão tomadas por maioria simples dos presentes e deverão ser registradas em Ata própria.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 – </a:t>
            </a:r>
            <a:r>
              <a:rPr lang="pt-BR" sz="17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Maioria absoluta, para fins deste Estatuto, refere-se à presença de 50% (cinquenta por cento) mais 1 (um) do total de membros por segmento que compõem o Conselho de Escola, desde que garantida a paridade referida no caput do artigo 14.</a:t>
            </a:r>
          </a:p>
          <a:p>
            <a:pPr algn="just"/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2º – </a:t>
            </a:r>
            <a:r>
              <a:rPr lang="pt-BR" sz="17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Maioria simples refere-se ao voto de 50% (cinquenta por cento) mais 1 (um) dos integrantes presentes na reunião do Conselho</a:t>
            </a:r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3º – Garantida a presença da maioria absoluta dos membros do Conselho, uma questão será aprovada por maioria simples.</a:t>
            </a:r>
          </a:p>
          <a:p>
            <a:pPr algn="just"/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4º – Não havendo quórum estabelecido adia-se a reunião e registra-se a ocorrência em Ata própria assinada pelos presentes e convoca-se nova reunião.</a:t>
            </a:r>
          </a:p>
          <a:p>
            <a:pPr algn="just"/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5º – Nenhum dos membros do Conselho de Escola poderá acumular votos, não sendo permitidos votos por procuração.</a:t>
            </a:r>
          </a:p>
          <a:p>
            <a:pPr algn="just"/>
            <a:r>
              <a:rPr lang="pt-BR" sz="17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6º – É permitida a participação de outros integrantes da comunidade escolar nas reuniões do Conselho de Escola, com direito a voz e sem direito a voto.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xmlns="" id="{2B048FD5-6C32-4C66-887A-16238C5FB3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0"/>
            <a:ext cx="972312" cy="789432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xmlns="" id="{2026E2BC-EE14-4C39-9085-EC0E782594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0" y="152082"/>
            <a:ext cx="731520" cy="786384"/>
          </a:xfrm>
          <a:prstGeom prst="rect">
            <a:avLst/>
          </a:prstGeom>
        </p:spPr>
      </p:pic>
      <p:pic>
        <p:nvPicPr>
          <p:cNvPr id="6" name="Imagem 5" descr="C:\Users\Usuario\Downloads\LOGO FINAL DE 2.jpg">
            <a:extLst>
              <a:ext uri="{FF2B5EF4-FFF2-40B4-BE49-F238E27FC236}">
                <a16:creationId xmlns:a16="http://schemas.microsoft.com/office/drawing/2014/main" xmlns="" id="{37AAB31B-B240-479D-A586-18878ED8919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282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29700" cy="6705600"/>
            <a:chOff x="0" y="0"/>
            <a:chExt cx="9029700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0"/>
              <a:ext cx="972312" cy="789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471" y="362711"/>
              <a:ext cx="5401056" cy="61325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7404" y="2634233"/>
              <a:ext cx="101092" cy="101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8226" y="2273300"/>
              <a:ext cx="202183" cy="2021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26296" y="1861439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30">
                  <a:moveTo>
                    <a:pt x="151637" y="0"/>
                  </a:moveTo>
                  <a:lnTo>
                    <a:pt x="103729" y="7723"/>
                  </a:lnTo>
                  <a:lnTo>
                    <a:pt x="62106" y="29236"/>
                  </a:lnTo>
                  <a:lnTo>
                    <a:pt x="29272" y="62051"/>
                  </a:lnTo>
                  <a:lnTo>
                    <a:pt x="7735" y="103680"/>
                  </a:lnTo>
                  <a:lnTo>
                    <a:pt x="0" y="151637"/>
                  </a:lnTo>
                  <a:lnTo>
                    <a:pt x="7735" y="199546"/>
                  </a:lnTo>
                  <a:lnTo>
                    <a:pt x="29272" y="241169"/>
                  </a:lnTo>
                  <a:lnTo>
                    <a:pt x="62106" y="274003"/>
                  </a:lnTo>
                  <a:lnTo>
                    <a:pt x="103729" y="295540"/>
                  </a:lnTo>
                  <a:lnTo>
                    <a:pt x="151637" y="303275"/>
                  </a:lnTo>
                  <a:lnTo>
                    <a:pt x="199595" y="295540"/>
                  </a:lnTo>
                  <a:lnTo>
                    <a:pt x="241224" y="274003"/>
                  </a:lnTo>
                  <a:lnTo>
                    <a:pt x="274039" y="241169"/>
                  </a:lnTo>
                  <a:lnTo>
                    <a:pt x="295552" y="199546"/>
                  </a:lnTo>
                  <a:lnTo>
                    <a:pt x="303275" y="151637"/>
                  </a:lnTo>
                  <a:lnTo>
                    <a:pt x="295552" y="103680"/>
                  </a:lnTo>
                  <a:lnTo>
                    <a:pt x="274039" y="62051"/>
                  </a:lnTo>
                  <a:lnTo>
                    <a:pt x="241224" y="29236"/>
                  </a:lnTo>
                  <a:lnTo>
                    <a:pt x="199595" y="7723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179066" y="256231"/>
            <a:ext cx="2319020" cy="1819910"/>
          </a:xfrm>
          <a:custGeom>
            <a:avLst/>
            <a:gdLst/>
            <a:ahLst/>
            <a:cxnLst/>
            <a:rect l="l" t="t" r="r" b="b"/>
            <a:pathLst>
              <a:path w="2319020" h="1819910">
                <a:moveTo>
                  <a:pt x="210678" y="598986"/>
                </a:moveTo>
                <a:lnTo>
                  <a:pt x="207331" y="550466"/>
                </a:lnTo>
                <a:lnTo>
                  <a:pt x="209583" y="502950"/>
                </a:lnTo>
                <a:lnTo>
                  <a:pt x="217141" y="456846"/>
                </a:lnTo>
                <a:lnTo>
                  <a:pt x="229716" y="412561"/>
                </a:lnTo>
                <a:lnTo>
                  <a:pt x="247018" y="370504"/>
                </a:lnTo>
                <a:lnTo>
                  <a:pt x="268754" y="331084"/>
                </a:lnTo>
                <a:lnTo>
                  <a:pt x="294635" y="294708"/>
                </a:lnTo>
                <a:lnTo>
                  <a:pt x="324371" y="261785"/>
                </a:lnTo>
                <a:lnTo>
                  <a:pt x="357669" y="232723"/>
                </a:lnTo>
                <a:lnTo>
                  <a:pt x="394241" y="207930"/>
                </a:lnTo>
                <a:lnTo>
                  <a:pt x="433794" y="187815"/>
                </a:lnTo>
                <a:lnTo>
                  <a:pt x="476039" y="172785"/>
                </a:lnTo>
                <a:lnTo>
                  <a:pt x="520685" y="163249"/>
                </a:lnTo>
                <a:lnTo>
                  <a:pt x="568905" y="159719"/>
                </a:lnTo>
                <a:lnTo>
                  <a:pt x="616827" y="163054"/>
                </a:lnTo>
                <a:lnTo>
                  <a:pt x="663816" y="173106"/>
                </a:lnTo>
                <a:lnTo>
                  <a:pt x="709238" y="189730"/>
                </a:lnTo>
                <a:lnTo>
                  <a:pt x="752460" y="212779"/>
                </a:lnTo>
                <a:lnTo>
                  <a:pt x="777546" y="170829"/>
                </a:lnTo>
                <a:lnTo>
                  <a:pt x="807772" y="134687"/>
                </a:lnTo>
                <a:lnTo>
                  <a:pt x="842343" y="104616"/>
                </a:lnTo>
                <a:lnTo>
                  <a:pt x="880464" y="80876"/>
                </a:lnTo>
                <a:lnTo>
                  <a:pt x="921338" y="63729"/>
                </a:lnTo>
                <a:lnTo>
                  <a:pt x="964171" y="53436"/>
                </a:lnTo>
                <a:lnTo>
                  <a:pt x="1008167" y="50258"/>
                </a:lnTo>
                <a:lnTo>
                  <a:pt x="1052530" y="54458"/>
                </a:lnTo>
                <a:lnTo>
                  <a:pt x="1096464" y="66296"/>
                </a:lnTo>
                <a:lnTo>
                  <a:pt x="1139175" y="86033"/>
                </a:lnTo>
                <a:lnTo>
                  <a:pt x="1174148" y="109607"/>
                </a:lnTo>
                <a:lnTo>
                  <a:pt x="1205596" y="138230"/>
                </a:lnTo>
                <a:lnTo>
                  <a:pt x="1230931" y="95360"/>
                </a:lnTo>
                <a:lnTo>
                  <a:pt x="1262758" y="59823"/>
                </a:lnTo>
                <a:lnTo>
                  <a:pt x="1299818" y="32074"/>
                </a:lnTo>
                <a:lnTo>
                  <a:pt x="1340851" y="12564"/>
                </a:lnTo>
                <a:lnTo>
                  <a:pt x="1384599" y="1745"/>
                </a:lnTo>
                <a:lnTo>
                  <a:pt x="1429803" y="70"/>
                </a:lnTo>
                <a:lnTo>
                  <a:pt x="1475203" y="7992"/>
                </a:lnTo>
                <a:lnTo>
                  <a:pt x="1519540" y="25962"/>
                </a:lnTo>
                <a:lnTo>
                  <a:pt x="1564228" y="57093"/>
                </a:lnTo>
                <a:lnTo>
                  <a:pt x="1601201" y="98225"/>
                </a:lnTo>
                <a:lnTo>
                  <a:pt x="1634664" y="63010"/>
                </a:lnTo>
                <a:lnTo>
                  <a:pt x="1672383" y="35487"/>
                </a:lnTo>
                <a:lnTo>
                  <a:pt x="1713319" y="15750"/>
                </a:lnTo>
                <a:lnTo>
                  <a:pt x="1756430" y="3890"/>
                </a:lnTo>
                <a:lnTo>
                  <a:pt x="1800678" y="0"/>
                </a:lnTo>
                <a:lnTo>
                  <a:pt x="1845022" y="4170"/>
                </a:lnTo>
                <a:lnTo>
                  <a:pt x="1888423" y="16493"/>
                </a:lnTo>
                <a:lnTo>
                  <a:pt x="1929839" y="37062"/>
                </a:lnTo>
                <a:lnTo>
                  <a:pt x="1968231" y="65967"/>
                </a:lnTo>
                <a:lnTo>
                  <a:pt x="1999967" y="100029"/>
                </a:lnTo>
                <a:lnTo>
                  <a:pt x="2025524" y="139103"/>
                </a:lnTo>
                <a:lnTo>
                  <a:pt x="2044437" y="182249"/>
                </a:lnTo>
                <a:lnTo>
                  <a:pt x="2056242" y="228527"/>
                </a:lnTo>
                <a:lnTo>
                  <a:pt x="2100015" y="245452"/>
                </a:lnTo>
                <a:lnTo>
                  <a:pt x="2139620" y="269039"/>
                </a:lnTo>
                <a:lnTo>
                  <a:pt x="2174645" y="298515"/>
                </a:lnTo>
                <a:lnTo>
                  <a:pt x="2204680" y="333106"/>
                </a:lnTo>
                <a:lnTo>
                  <a:pt x="2229311" y="372037"/>
                </a:lnTo>
                <a:lnTo>
                  <a:pt x="2248129" y="414534"/>
                </a:lnTo>
                <a:lnTo>
                  <a:pt x="2260721" y="459823"/>
                </a:lnTo>
                <a:lnTo>
                  <a:pt x="2266676" y="507130"/>
                </a:lnTo>
                <a:lnTo>
                  <a:pt x="2265583" y="555681"/>
                </a:lnTo>
                <a:lnTo>
                  <a:pt x="2257029" y="604701"/>
                </a:lnTo>
                <a:lnTo>
                  <a:pt x="2243948" y="644833"/>
                </a:lnTo>
                <a:lnTo>
                  <a:pt x="2269452" y="685328"/>
                </a:lnTo>
                <a:lnTo>
                  <a:pt x="2289617" y="727927"/>
                </a:lnTo>
                <a:lnTo>
                  <a:pt x="2304505" y="772121"/>
                </a:lnTo>
                <a:lnTo>
                  <a:pt x="2314181" y="817398"/>
                </a:lnTo>
                <a:lnTo>
                  <a:pt x="2318706" y="863248"/>
                </a:lnTo>
                <a:lnTo>
                  <a:pt x="2318143" y="909160"/>
                </a:lnTo>
                <a:lnTo>
                  <a:pt x="2312555" y="954624"/>
                </a:lnTo>
                <a:lnTo>
                  <a:pt x="2302005" y="999130"/>
                </a:lnTo>
                <a:lnTo>
                  <a:pt x="2286555" y="1042166"/>
                </a:lnTo>
                <a:lnTo>
                  <a:pt x="2266269" y="1083223"/>
                </a:lnTo>
                <a:lnTo>
                  <a:pt x="2241209" y="1121789"/>
                </a:lnTo>
                <a:lnTo>
                  <a:pt x="2211438" y="1157355"/>
                </a:lnTo>
                <a:lnTo>
                  <a:pt x="2177019" y="1189409"/>
                </a:lnTo>
                <a:lnTo>
                  <a:pt x="2138290" y="1217232"/>
                </a:lnTo>
                <a:lnTo>
                  <a:pt x="2096739" y="1239399"/>
                </a:lnTo>
                <a:lnTo>
                  <a:pt x="2052879" y="1255685"/>
                </a:lnTo>
                <a:lnTo>
                  <a:pt x="2007220" y="1265863"/>
                </a:lnTo>
                <a:lnTo>
                  <a:pt x="2003484" y="1314801"/>
                </a:lnTo>
                <a:lnTo>
                  <a:pt x="1993361" y="1361455"/>
                </a:lnTo>
                <a:lnTo>
                  <a:pt x="1977334" y="1405317"/>
                </a:lnTo>
                <a:lnTo>
                  <a:pt x="1955885" y="1445877"/>
                </a:lnTo>
                <a:lnTo>
                  <a:pt x="1929499" y="1482628"/>
                </a:lnTo>
                <a:lnTo>
                  <a:pt x="1898658" y="1515061"/>
                </a:lnTo>
                <a:lnTo>
                  <a:pt x="1863846" y="1542668"/>
                </a:lnTo>
                <a:lnTo>
                  <a:pt x="1825545" y="1564940"/>
                </a:lnTo>
                <a:lnTo>
                  <a:pt x="1784240" y="1581370"/>
                </a:lnTo>
                <a:lnTo>
                  <a:pt x="1740412" y="1591448"/>
                </a:lnTo>
                <a:lnTo>
                  <a:pt x="1694546" y="1594666"/>
                </a:lnTo>
                <a:lnTo>
                  <a:pt x="1651924" y="1591148"/>
                </a:lnTo>
                <a:lnTo>
                  <a:pt x="1610361" y="1581474"/>
                </a:lnTo>
                <a:lnTo>
                  <a:pt x="1570441" y="1565823"/>
                </a:lnTo>
                <a:lnTo>
                  <a:pt x="1532748" y="1544374"/>
                </a:lnTo>
                <a:lnTo>
                  <a:pt x="1516893" y="1590083"/>
                </a:lnTo>
                <a:lnTo>
                  <a:pt x="1496340" y="1632384"/>
                </a:lnTo>
                <a:lnTo>
                  <a:pt x="1471512" y="1671034"/>
                </a:lnTo>
                <a:lnTo>
                  <a:pt x="1442831" y="1705790"/>
                </a:lnTo>
                <a:lnTo>
                  <a:pt x="1410723" y="1736410"/>
                </a:lnTo>
                <a:lnTo>
                  <a:pt x="1375610" y="1762651"/>
                </a:lnTo>
                <a:lnTo>
                  <a:pt x="1337916" y="1784270"/>
                </a:lnTo>
                <a:lnTo>
                  <a:pt x="1298065" y="1801024"/>
                </a:lnTo>
                <a:lnTo>
                  <a:pt x="1256479" y="1812671"/>
                </a:lnTo>
                <a:lnTo>
                  <a:pt x="1213582" y="1818967"/>
                </a:lnTo>
                <a:lnTo>
                  <a:pt x="1169798" y="1819671"/>
                </a:lnTo>
                <a:lnTo>
                  <a:pt x="1125551" y="1814538"/>
                </a:lnTo>
                <a:lnTo>
                  <a:pt x="1081263" y="1803327"/>
                </a:lnTo>
                <a:lnTo>
                  <a:pt x="1034572" y="1784305"/>
                </a:lnTo>
                <a:lnTo>
                  <a:pt x="991044" y="1758779"/>
                </a:lnTo>
                <a:lnTo>
                  <a:pt x="951254" y="1727194"/>
                </a:lnTo>
                <a:lnTo>
                  <a:pt x="915773" y="1689994"/>
                </a:lnTo>
                <a:lnTo>
                  <a:pt x="885175" y="1647625"/>
                </a:lnTo>
                <a:lnTo>
                  <a:pt x="845285" y="1670321"/>
                </a:lnTo>
                <a:lnTo>
                  <a:pt x="804181" y="1687925"/>
                </a:lnTo>
                <a:lnTo>
                  <a:pt x="762210" y="1700530"/>
                </a:lnTo>
                <a:lnTo>
                  <a:pt x="719717" y="1708229"/>
                </a:lnTo>
                <a:lnTo>
                  <a:pt x="677050" y="1711116"/>
                </a:lnTo>
                <a:lnTo>
                  <a:pt x="634556" y="1709282"/>
                </a:lnTo>
                <a:lnTo>
                  <a:pt x="592582" y="1702822"/>
                </a:lnTo>
                <a:lnTo>
                  <a:pt x="551474" y="1691827"/>
                </a:lnTo>
                <a:lnTo>
                  <a:pt x="511579" y="1676392"/>
                </a:lnTo>
                <a:lnTo>
                  <a:pt x="473244" y="1656609"/>
                </a:lnTo>
                <a:lnTo>
                  <a:pt x="436815" y="1632571"/>
                </a:lnTo>
                <a:lnTo>
                  <a:pt x="402640" y="1604372"/>
                </a:lnTo>
                <a:lnTo>
                  <a:pt x="371065" y="1572104"/>
                </a:lnTo>
                <a:lnTo>
                  <a:pt x="342438" y="1535860"/>
                </a:lnTo>
                <a:lnTo>
                  <a:pt x="317104" y="1495733"/>
                </a:lnTo>
                <a:lnTo>
                  <a:pt x="315707" y="1493066"/>
                </a:lnTo>
                <a:lnTo>
                  <a:pt x="314183" y="1490399"/>
                </a:lnTo>
                <a:lnTo>
                  <a:pt x="312786" y="1487732"/>
                </a:lnTo>
                <a:lnTo>
                  <a:pt x="265430" y="1488582"/>
                </a:lnTo>
                <a:lnTo>
                  <a:pt x="220257" y="1479622"/>
                </a:lnTo>
                <a:lnTo>
                  <a:pt x="178307" y="1461735"/>
                </a:lnTo>
                <a:lnTo>
                  <a:pt x="140622" y="1435805"/>
                </a:lnTo>
                <a:lnTo>
                  <a:pt x="108240" y="1402713"/>
                </a:lnTo>
                <a:lnTo>
                  <a:pt x="82204" y="1363341"/>
                </a:lnTo>
                <a:lnTo>
                  <a:pt x="63552" y="1318574"/>
                </a:lnTo>
                <a:lnTo>
                  <a:pt x="53325" y="1269292"/>
                </a:lnTo>
                <a:lnTo>
                  <a:pt x="52946" y="1214900"/>
                </a:lnTo>
                <a:lnTo>
                  <a:pt x="63437" y="1162295"/>
                </a:lnTo>
                <a:lnTo>
                  <a:pt x="84240" y="1113308"/>
                </a:lnTo>
                <a:lnTo>
                  <a:pt x="114793" y="1069775"/>
                </a:lnTo>
                <a:lnTo>
                  <a:pt x="76678" y="1039894"/>
                </a:lnTo>
                <a:lnTo>
                  <a:pt x="45804" y="1003558"/>
                </a:lnTo>
                <a:lnTo>
                  <a:pt x="22509" y="962148"/>
                </a:lnTo>
                <a:lnTo>
                  <a:pt x="7129" y="917042"/>
                </a:lnTo>
                <a:lnTo>
                  <a:pt x="0" y="869620"/>
                </a:lnTo>
                <a:lnTo>
                  <a:pt x="1458" y="821262"/>
                </a:lnTo>
                <a:lnTo>
                  <a:pt x="11839" y="773347"/>
                </a:lnTo>
                <a:lnTo>
                  <a:pt x="31481" y="727256"/>
                </a:lnTo>
                <a:lnTo>
                  <a:pt x="57258" y="688810"/>
                </a:lnTo>
                <a:lnTo>
                  <a:pt x="88832" y="656666"/>
                </a:lnTo>
                <a:lnTo>
                  <a:pt x="125235" y="631491"/>
                </a:lnTo>
                <a:lnTo>
                  <a:pt x="165496" y="613948"/>
                </a:lnTo>
                <a:lnTo>
                  <a:pt x="208646" y="604701"/>
                </a:lnTo>
                <a:lnTo>
                  <a:pt x="210678" y="59898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6033" y="2261107"/>
            <a:ext cx="226568" cy="226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5211" y="2622042"/>
            <a:ext cx="125476" cy="1254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726296" y="1861439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29" h="303530">
                <a:moveTo>
                  <a:pt x="303275" y="151637"/>
                </a:moveTo>
                <a:lnTo>
                  <a:pt x="295552" y="199546"/>
                </a:lnTo>
                <a:lnTo>
                  <a:pt x="274039" y="241169"/>
                </a:lnTo>
                <a:lnTo>
                  <a:pt x="241224" y="274003"/>
                </a:lnTo>
                <a:lnTo>
                  <a:pt x="199595" y="295540"/>
                </a:lnTo>
                <a:lnTo>
                  <a:pt x="151637" y="303275"/>
                </a:lnTo>
                <a:lnTo>
                  <a:pt x="103729" y="295540"/>
                </a:lnTo>
                <a:lnTo>
                  <a:pt x="62106" y="274003"/>
                </a:lnTo>
                <a:lnTo>
                  <a:pt x="29272" y="241169"/>
                </a:lnTo>
                <a:lnTo>
                  <a:pt x="7735" y="199546"/>
                </a:lnTo>
                <a:lnTo>
                  <a:pt x="0" y="151637"/>
                </a:lnTo>
                <a:lnTo>
                  <a:pt x="7735" y="103680"/>
                </a:lnTo>
                <a:lnTo>
                  <a:pt x="29272" y="62051"/>
                </a:lnTo>
                <a:lnTo>
                  <a:pt x="62106" y="29236"/>
                </a:lnTo>
                <a:lnTo>
                  <a:pt x="103729" y="7723"/>
                </a:lnTo>
                <a:lnTo>
                  <a:pt x="151637" y="0"/>
                </a:lnTo>
                <a:lnTo>
                  <a:pt x="199595" y="7723"/>
                </a:lnTo>
                <a:lnTo>
                  <a:pt x="241224" y="29236"/>
                </a:lnTo>
                <a:lnTo>
                  <a:pt x="274039" y="62051"/>
                </a:lnTo>
                <a:lnTo>
                  <a:pt x="295552" y="103680"/>
                </a:lnTo>
                <a:lnTo>
                  <a:pt x="303275" y="15163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6400" y="1319022"/>
            <a:ext cx="135890" cy="33655"/>
          </a:xfrm>
          <a:custGeom>
            <a:avLst/>
            <a:gdLst/>
            <a:ahLst/>
            <a:cxnLst/>
            <a:rect l="l" t="t" r="r" b="b"/>
            <a:pathLst>
              <a:path w="135890" h="33655">
                <a:moveTo>
                  <a:pt x="135763" y="33527"/>
                </a:moveTo>
                <a:lnTo>
                  <a:pt x="100333" y="33575"/>
                </a:lnTo>
                <a:lnTo>
                  <a:pt x="65500" y="27908"/>
                </a:lnTo>
                <a:lnTo>
                  <a:pt x="31857" y="16668"/>
                </a:lnTo>
                <a:lnTo>
                  <a:pt x="0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2615" y="1719960"/>
            <a:ext cx="59690" cy="16510"/>
          </a:xfrm>
          <a:custGeom>
            <a:avLst/>
            <a:gdLst/>
            <a:ahLst/>
            <a:cxnLst/>
            <a:rect l="l" t="t" r="r" b="b"/>
            <a:pathLst>
              <a:path w="59690" h="16510">
                <a:moveTo>
                  <a:pt x="59435" y="0"/>
                </a:moveTo>
                <a:lnTo>
                  <a:pt x="44987" y="5572"/>
                </a:lnTo>
                <a:lnTo>
                  <a:pt x="30241" y="10096"/>
                </a:lnTo>
                <a:lnTo>
                  <a:pt x="15234" y="13573"/>
                </a:lnTo>
                <a:lnTo>
                  <a:pt x="0" y="16001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28301" y="1823211"/>
            <a:ext cx="36195" cy="73660"/>
          </a:xfrm>
          <a:custGeom>
            <a:avLst/>
            <a:gdLst/>
            <a:ahLst/>
            <a:cxnLst/>
            <a:rect l="l" t="t" r="r" b="b"/>
            <a:pathLst>
              <a:path w="36195" h="73660">
                <a:moveTo>
                  <a:pt x="35814" y="73278"/>
                </a:moveTo>
                <a:lnTo>
                  <a:pt x="25503" y="55739"/>
                </a:lnTo>
                <a:lnTo>
                  <a:pt x="16097" y="37639"/>
                </a:lnTo>
                <a:lnTo>
                  <a:pt x="7596" y="19040"/>
                </a:lnTo>
                <a:lnTo>
                  <a:pt x="0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12068" y="1713738"/>
            <a:ext cx="14604" cy="80645"/>
          </a:xfrm>
          <a:custGeom>
            <a:avLst/>
            <a:gdLst/>
            <a:ahLst/>
            <a:cxnLst/>
            <a:rect l="l" t="t" r="r" b="b"/>
            <a:pathLst>
              <a:path w="14604" h="80644">
                <a:moveTo>
                  <a:pt x="14224" y="0"/>
                </a:moveTo>
                <a:lnTo>
                  <a:pt x="12180" y="20347"/>
                </a:lnTo>
                <a:lnTo>
                  <a:pt x="9112" y="40576"/>
                </a:lnTo>
                <a:lnTo>
                  <a:pt x="5044" y="60614"/>
                </a:lnTo>
                <a:lnTo>
                  <a:pt x="0" y="8039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10645" y="1216786"/>
            <a:ext cx="174625" cy="300990"/>
          </a:xfrm>
          <a:custGeom>
            <a:avLst/>
            <a:gdLst/>
            <a:ahLst/>
            <a:cxnLst/>
            <a:rect l="l" t="t" r="r" b="b"/>
            <a:pathLst>
              <a:path w="174625" h="300990">
                <a:moveTo>
                  <a:pt x="0" y="0"/>
                </a:moveTo>
                <a:lnTo>
                  <a:pt x="38376" y="23720"/>
                </a:lnTo>
                <a:lnTo>
                  <a:pt x="72697" y="52577"/>
                </a:lnTo>
                <a:lnTo>
                  <a:pt x="102622" y="85983"/>
                </a:lnTo>
                <a:lnTo>
                  <a:pt x="127809" y="123348"/>
                </a:lnTo>
                <a:lnTo>
                  <a:pt x="147919" y="164083"/>
                </a:lnTo>
                <a:lnTo>
                  <a:pt x="162609" y="207597"/>
                </a:lnTo>
                <a:lnTo>
                  <a:pt x="171540" y="253302"/>
                </a:lnTo>
                <a:lnTo>
                  <a:pt x="174371" y="300609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44275" y="896619"/>
            <a:ext cx="78105" cy="113030"/>
          </a:xfrm>
          <a:custGeom>
            <a:avLst/>
            <a:gdLst/>
            <a:ahLst/>
            <a:cxnLst/>
            <a:rect l="l" t="t" r="r" b="b"/>
            <a:pathLst>
              <a:path w="78104" h="113030">
                <a:moveTo>
                  <a:pt x="77597" y="0"/>
                </a:moveTo>
                <a:lnTo>
                  <a:pt x="62865" y="31694"/>
                </a:lnTo>
                <a:lnTo>
                  <a:pt x="44894" y="61245"/>
                </a:lnTo>
                <a:lnTo>
                  <a:pt x="23876" y="88368"/>
                </a:lnTo>
                <a:lnTo>
                  <a:pt x="0" y="112775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35563" y="478536"/>
            <a:ext cx="4445" cy="53340"/>
          </a:xfrm>
          <a:custGeom>
            <a:avLst/>
            <a:gdLst/>
            <a:ahLst/>
            <a:cxnLst/>
            <a:rect l="l" t="t" r="r" b="b"/>
            <a:pathLst>
              <a:path w="4445" h="53340">
                <a:moveTo>
                  <a:pt x="0" y="0"/>
                </a:moveTo>
                <a:lnTo>
                  <a:pt x="1958" y="13190"/>
                </a:lnTo>
                <a:lnTo>
                  <a:pt x="3286" y="26463"/>
                </a:lnTo>
                <a:lnTo>
                  <a:pt x="4018" y="39808"/>
                </a:lnTo>
                <a:lnTo>
                  <a:pt x="4190" y="53212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9755" y="348488"/>
            <a:ext cx="40005" cy="67945"/>
          </a:xfrm>
          <a:custGeom>
            <a:avLst/>
            <a:gdLst/>
            <a:ahLst/>
            <a:cxnLst/>
            <a:rect l="l" t="t" r="r" b="b"/>
            <a:pathLst>
              <a:path w="40004" h="67945">
                <a:moveTo>
                  <a:pt x="0" y="67944"/>
                </a:moveTo>
                <a:lnTo>
                  <a:pt x="8213" y="49809"/>
                </a:lnTo>
                <a:lnTo>
                  <a:pt x="17605" y="32400"/>
                </a:lnTo>
                <a:lnTo>
                  <a:pt x="28164" y="15777"/>
                </a:lnTo>
                <a:lnTo>
                  <a:pt x="39877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7771" y="390270"/>
            <a:ext cx="19685" cy="58419"/>
          </a:xfrm>
          <a:custGeom>
            <a:avLst/>
            <a:gdLst/>
            <a:ahLst/>
            <a:cxnLst/>
            <a:rect l="l" t="t" r="r" b="b"/>
            <a:pathLst>
              <a:path w="19684" h="58420">
                <a:moveTo>
                  <a:pt x="0" y="58419"/>
                </a:moveTo>
                <a:lnTo>
                  <a:pt x="3569" y="43380"/>
                </a:lnTo>
                <a:lnTo>
                  <a:pt x="7985" y="28590"/>
                </a:lnTo>
                <a:lnTo>
                  <a:pt x="13233" y="14110"/>
                </a:lnTo>
                <a:lnTo>
                  <a:pt x="19303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31272" y="468630"/>
            <a:ext cx="69850" cy="57150"/>
          </a:xfrm>
          <a:custGeom>
            <a:avLst/>
            <a:gdLst/>
            <a:ahLst/>
            <a:cxnLst/>
            <a:rect l="l" t="t" r="r" b="b"/>
            <a:pathLst>
              <a:path w="69850" h="57150">
                <a:moveTo>
                  <a:pt x="0" y="0"/>
                </a:moveTo>
                <a:lnTo>
                  <a:pt x="18609" y="12495"/>
                </a:lnTo>
                <a:lnTo>
                  <a:pt x="36480" y="26146"/>
                </a:lnTo>
                <a:lnTo>
                  <a:pt x="53542" y="40915"/>
                </a:lnTo>
                <a:lnTo>
                  <a:pt x="69723" y="56769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89744" y="855217"/>
            <a:ext cx="12700" cy="60325"/>
          </a:xfrm>
          <a:custGeom>
            <a:avLst/>
            <a:gdLst/>
            <a:ahLst/>
            <a:cxnLst/>
            <a:rect l="l" t="t" r="r" b="b"/>
            <a:pathLst>
              <a:path w="12700" h="60325">
                <a:moveTo>
                  <a:pt x="12191" y="59817"/>
                </a:moveTo>
                <a:lnTo>
                  <a:pt x="8286" y="45059"/>
                </a:lnTo>
                <a:lnTo>
                  <a:pt x="4952" y="30146"/>
                </a:lnTo>
                <a:lnTo>
                  <a:pt x="2190" y="15114"/>
                </a:lnTo>
                <a:lnTo>
                  <a:pt x="0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596755" y="677926"/>
            <a:ext cx="13239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â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spc="-15" dirty="0">
                <a:latin typeface="Calibri"/>
                <a:cs typeface="Calibri"/>
              </a:rPr>
              <a:t>conteúdo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uma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19301" y="2076141"/>
            <a:ext cx="731520" cy="786384"/>
          </a:xfrm>
          <a:prstGeom prst="rect">
            <a:avLst/>
          </a:prstGeom>
        </p:spPr>
      </p:pic>
      <p:pic>
        <p:nvPicPr>
          <p:cNvPr id="25" name="Imagem 24" descr="C:\Users\Usuario\Downloads\LOGO FINAL DE 2.jpg">
            <a:extLst>
              <a:ext uri="{FF2B5EF4-FFF2-40B4-BE49-F238E27FC236}">
                <a16:creationId xmlns:a16="http://schemas.microsoft.com/office/drawing/2014/main" xmlns="" id="{EC4DA47F-2EF4-4946-BA6C-1ADCC493AB4C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7575" y="1152855"/>
            <a:ext cx="10600690" cy="182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Verdana"/>
                <a:cs typeface="Verdana"/>
              </a:rPr>
              <a:t>Plano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-10" dirty="0">
                <a:latin typeface="Verdana"/>
                <a:cs typeface="Verdana"/>
              </a:rPr>
              <a:t> Ação</a:t>
            </a:r>
            <a:r>
              <a:rPr sz="1400" b="1" spc="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do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Conselho</a:t>
            </a:r>
            <a:r>
              <a:rPr sz="1400" b="1" spc="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de</a:t>
            </a:r>
            <a:r>
              <a:rPr sz="1400" b="1" spc="-10" dirty="0">
                <a:latin typeface="Verdana"/>
                <a:cs typeface="Verdana"/>
              </a:rPr>
              <a:t> Escola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em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parceria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com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Gestão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Escolar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tabLst>
                <a:tab pos="389890" algn="l"/>
              </a:tabLst>
            </a:pPr>
            <a:r>
              <a:rPr sz="1400" b="1" spc="-15" dirty="0">
                <a:latin typeface="Verdana"/>
                <a:cs typeface="Verdana"/>
              </a:rPr>
              <a:t>1º	</a:t>
            </a:r>
            <a:r>
              <a:rPr sz="1400" spc="-10" dirty="0">
                <a:latin typeface="Verdana"/>
                <a:cs typeface="Verdana"/>
              </a:rPr>
              <a:t>É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fundamental</a:t>
            </a:r>
            <a:r>
              <a:rPr sz="1400" spc="1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articular</a:t>
            </a:r>
            <a:r>
              <a:rPr sz="1400" spc="1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ideias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ações</a:t>
            </a:r>
            <a:r>
              <a:rPr sz="1400" spc="1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entre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Grêmio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Estudantil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Associação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Pais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Mestres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–</a:t>
            </a:r>
            <a:r>
              <a:rPr sz="1400" spc="1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APM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Verdana"/>
                <a:cs typeface="Verdana"/>
              </a:rPr>
              <a:t>que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apoio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spc="-10" dirty="0">
                <a:latin typeface="Verdana"/>
                <a:cs typeface="Verdana"/>
              </a:rPr>
              <a:t>Gestão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Escolar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spc="-15" dirty="0">
                <a:latin typeface="Verdana"/>
                <a:cs typeface="Verdana"/>
              </a:rPr>
              <a:t>melhoria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aprendizagem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para</a:t>
            </a:r>
            <a:r>
              <a:rPr sz="1400" spc="-5" dirty="0">
                <a:latin typeface="Verdana"/>
                <a:cs typeface="Verdana"/>
              </a:rPr>
              <a:t> o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aluno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fato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aconteçam...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2º</a:t>
            </a:r>
            <a:r>
              <a:rPr sz="1400" b="1" spc="3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Reunir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Conselho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discutir,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planejar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deliberar...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Verdana"/>
                <a:cs typeface="Verdana"/>
              </a:rPr>
              <a:t>3º</a:t>
            </a:r>
            <a:r>
              <a:rPr sz="1400" b="1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As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atas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reunião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precisam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descrever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ideias,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ações,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diálogos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decisões...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575" y="3159328"/>
            <a:ext cx="8371205" cy="9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Verdana"/>
                <a:cs typeface="Verdana"/>
              </a:rPr>
              <a:t>4º</a:t>
            </a:r>
            <a:r>
              <a:rPr sz="1400" b="1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Plano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Ação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Ata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Reunião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devem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estar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alinhados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com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foi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decidido(registro)...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99415" algn="l"/>
                <a:tab pos="1826260" algn="l"/>
                <a:tab pos="2201545" algn="l"/>
                <a:tab pos="2923540" algn="l"/>
                <a:tab pos="3280410" algn="l"/>
                <a:tab pos="3942079" algn="l"/>
                <a:tab pos="4695190" algn="l"/>
                <a:tab pos="5304790" algn="l"/>
                <a:tab pos="6256020" algn="l"/>
                <a:tab pos="6707505" algn="l"/>
                <a:tab pos="7298690" algn="l"/>
                <a:tab pos="7673975" algn="l"/>
                <a:tab pos="8143240" algn="l"/>
              </a:tabLst>
            </a:pPr>
            <a:r>
              <a:rPr sz="1400" b="1" spc="-20" dirty="0">
                <a:latin typeface="Verdana"/>
                <a:cs typeface="Verdana"/>
              </a:rPr>
              <a:t>5</a:t>
            </a:r>
            <a:r>
              <a:rPr sz="1400" b="1" spc="-5" dirty="0">
                <a:latin typeface="Verdana"/>
                <a:cs typeface="Verdana"/>
              </a:rPr>
              <a:t>º</a:t>
            </a:r>
            <a:r>
              <a:rPr sz="1400" b="1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Mat</a:t>
            </a:r>
            <a:r>
              <a:rPr sz="1400" spc="5" dirty="0">
                <a:latin typeface="Verdana"/>
                <a:cs typeface="Verdana"/>
              </a:rPr>
              <a:t>e</a:t>
            </a:r>
            <a:r>
              <a:rPr sz="1400" spc="20" dirty="0">
                <a:latin typeface="Verdana"/>
                <a:cs typeface="Verdana"/>
              </a:rPr>
              <a:t>r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2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li</a:t>
            </a:r>
            <a:r>
              <a:rPr sz="1400" spc="-20" dirty="0">
                <a:latin typeface="Verdana"/>
                <a:cs typeface="Verdana"/>
              </a:rPr>
              <a:t>z</a:t>
            </a:r>
            <a:r>
              <a:rPr sz="1400" spc="-5" dirty="0">
                <a:latin typeface="Verdana"/>
                <a:cs typeface="Verdana"/>
              </a:rPr>
              <a:t>ação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d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10" dirty="0">
                <a:latin typeface="Verdana"/>
                <a:cs typeface="Verdana"/>
              </a:rPr>
              <a:t>p</a:t>
            </a:r>
            <a:r>
              <a:rPr sz="1400" spc="-3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an</a:t>
            </a:r>
            <a:r>
              <a:rPr sz="1400" spc="15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: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as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aç</a:t>
            </a:r>
            <a:r>
              <a:rPr sz="1400" spc="-15" dirty="0">
                <a:latin typeface="Verdana"/>
                <a:cs typeface="Verdana"/>
              </a:rPr>
              <a:t>õ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40" dirty="0">
                <a:latin typeface="Verdana"/>
                <a:cs typeface="Verdana"/>
              </a:rPr>
              <a:t>v</a:t>
            </a:r>
            <a:r>
              <a:rPr sz="1400" spc="25" dirty="0">
                <a:latin typeface="Verdana"/>
                <a:cs typeface="Verdana"/>
              </a:rPr>
              <a:t>e</a:t>
            </a:r>
            <a:r>
              <a:rPr sz="1400" spc="-10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	e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sc</a:t>
            </a:r>
            <a:r>
              <a:rPr sz="1400" spc="20" dirty="0">
                <a:latin typeface="Verdana"/>
                <a:cs typeface="Verdana"/>
              </a:rPr>
              <a:t>r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p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m</a:t>
            </a:r>
            <a:r>
              <a:rPr sz="1400" spc="25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io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15" dirty="0">
                <a:latin typeface="Verdana"/>
                <a:cs typeface="Verdana"/>
              </a:rPr>
              <a:t>d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u</a:t>
            </a:r>
            <a:r>
              <a:rPr sz="1400" spc="10" dirty="0">
                <a:latin typeface="Verdana"/>
                <a:cs typeface="Verdana"/>
              </a:rPr>
              <a:t>s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Verdana"/>
                <a:cs typeface="Verdana"/>
              </a:rPr>
              <a:t>ação;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sugerimos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planejamento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uma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ação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por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vez,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exemplo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busca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ativa...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3578" y="3580638"/>
            <a:ext cx="20910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65175" algn="l"/>
                <a:tab pos="1863089" algn="l"/>
              </a:tabLst>
            </a:pPr>
            <a:r>
              <a:rPr sz="1400" spc="-4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20" dirty="0">
                <a:latin typeface="Verdana"/>
                <a:cs typeface="Verdana"/>
              </a:rPr>
              <a:t>r</a:t>
            </a:r>
            <a:r>
              <a:rPr sz="1400" spc="-10" dirty="0">
                <a:latin typeface="Verdana"/>
                <a:cs typeface="Verdana"/>
              </a:rPr>
              <a:t>b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15" dirty="0">
                <a:latin typeface="Verdana"/>
                <a:cs typeface="Verdana"/>
              </a:rPr>
              <a:t>n</a:t>
            </a:r>
            <a:r>
              <a:rPr sz="1400" spc="10" dirty="0">
                <a:latin typeface="Verdana"/>
                <a:cs typeface="Verdana"/>
              </a:rPr>
              <a:t>d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c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20" dirty="0">
                <a:latin typeface="Verdana"/>
                <a:cs typeface="Verdana"/>
              </a:rPr>
              <a:t>t</a:t>
            </a:r>
            <a:r>
              <a:rPr sz="1400" spc="-5" dirty="0">
                <a:latin typeface="Verdana"/>
                <a:cs typeface="Verdana"/>
              </a:rPr>
              <a:t>i</a:t>
            </a:r>
            <a:r>
              <a:rPr sz="1400" spc="-40" dirty="0">
                <a:latin typeface="Verdana"/>
                <a:cs typeface="Verdana"/>
              </a:rPr>
              <a:t>v</a:t>
            </a:r>
            <a:r>
              <a:rPr sz="1400" spc="10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575" y="4216450"/>
            <a:ext cx="10600055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400" b="1" spc="-15" dirty="0">
                <a:latin typeface="Verdana"/>
                <a:cs typeface="Verdana"/>
              </a:rPr>
              <a:t>6º</a:t>
            </a:r>
            <a:r>
              <a:rPr sz="1400" b="1" spc="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plano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ação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deve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ser</a:t>
            </a:r>
            <a:r>
              <a:rPr sz="1400" spc="1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construído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pensando-se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nas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metas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objetivos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serem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alcançados,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1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isso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ele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deve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ter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começo,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meio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fim.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Um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plano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ação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precisa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ser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avaliado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sistematicamente,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com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foco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correção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das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metas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400" spc="-15" dirty="0">
                <a:latin typeface="Verdana"/>
                <a:cs typeface="Verdana"/>
              </a:rPr>
              <a:t>objetivos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quando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necessário...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3345" y="184760"/>
            <a:ext cx="731519" cy="786384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:a16="http://schemas.microsoft.com/office/drawing/2014/main" xmlns="" id="{1C804D40-69D2-440B-B2F1-3DAB082D99E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EC025554-CD5A-4273-8ACE-EAE399EEF5F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0"/>
            <a:ext cx="972312" cy="7894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80D54ABB-0F2E-4AC3-BCD6-965C298B4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2222948" y="658474"/>
            <a:ext cx="7466469" cy="5947449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831F6852-2911-4D03-ACE5-583152A7C528}"/>
              </a:ext>
            </a:extLst>
          </p:cNvPr>
          <p:cNvSpPr txBox="1">
            <a:spLocks/>
          </p:cNvSpPr>
          <p:nvPr/>
        </p:nvSpPr>
        <p:spPr>
          <a:xfrm>
            <a:off x="1295400" y="264457"/>
            <a:ext cx="9726941" cy="132503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kern="0" dirty="0"/>
              <a:t/>
            </a:r>
            <a:br>
              <a:rPr lang="pt-BR" kern="0" dirty="0"/>
            </a:br>
            <a:r>
              <a:rPr lang="pt-BR" sz="4800" b="1" kern="0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 kern="0" dirty="0">
              <a:solidFill>
                <a:srgbClr val="0070C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2EE0632-C926-4C5E-A18C-14733ED2B42C}"/>
              </a:ext>
            </a:extLst>
          </p:cNvPr>
          <p:cNvSpPr txBox="1">
            <a:spLocks/>
          </p:cNvSpPr>
          <p:nvPr/>
        </p:nvSpPr>
        <p:spPr>
          <a:xfrm>
            <a:off x="198539" y="1524000"/>
            <a:ext cx="11794921" cy="4267200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8965" indent="-422910" algn="ctr" fontAlgn="base">
              <a:lnSpc>
                <a:spcPct val="170000"/>
              </a:lnSpc>
            </a:pPr>
            <a:endParaRPr lang="pt-BR" sz="3200" kern="0" dirty="0">
              <a:latin typeface="Segoe UI" panose="020B0502040204020203" pitchFamily="34" charset="0"/>
            </a:endParaRPr>
          </a:p>
          <a:p>
            <a:pPr marL="608965" indent="-422910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Dimensão: </a:t>
            </a:r>
            <a:r>
              <a:rPr lang="pt-BR" sz="1500" kern="0" dirty="0">
                <a:latin typeface="+mn-lt"/>
              </a:rPr>
              <a:t>Pedagógica. </a:t>
            </a:r>
          </a:p>
          <a:p>
            <a:pPr marL="608965" indent="-422910" algn="just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Indicador: </a:t>
            </a:r>
            <a:r>
              <a:rPr lang="pt-BR" sz="1500" kern="0" dirty="0">
                <a:latin typeface="+mn-lt"/>
              </a:rPr>
              <a:t>O indicador pode ser compreendido como uma lente de máquina fotográfica, por meio da qual se pode tanto olhar o presente quanto o futuro. Um indicador é uma descrição que deve ser capaz de oferecer uma compreensão clara, inequívoca e numérica dos objetos a serem monitorados, tanto para que se compreenda a situação atual problemática da realidade em questão, quanto para que se visualize a situação futura desejada para a qual se pretende alterar esta realidade. Exemplos:  </a:t>
            </a:r>
          </a:p>
          <a:p>
            <a:pPr marL="1218565" lvl="1" indent="-42291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500" kern="0" dirty="0">
                <a:latin typeface="+mn-lt"/>
              </a:rPr>
              <a:t>Alto índice de violência no período noturno </a:t>
            </a:r>
          </a:p>
          <a:p>
            <a:pPr marL="1218565" lvl="1" indent="-42291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500" b="1" kern="0" dirty="0">
                <a:latin typeface="+mn-lt"/>
              </a:rPr>
              <a:t> Evasão Escolar  </a:t>
            </a:r>
          </a:p>
          <a:p>
            <a:pPr marL="1218565" lvl="1" indent="-42291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500" kern="0" dirty="0">
                <a:latin typeface="+mn-lt"/>
              </a:rPr>
              <a:t>A baixa frequência de Pais/ Responsáveis presentes nas reuniões de Pais/Responsáveis  </a:t>
            </a:r>
          </a:p>
          <a:p>
            <a:pPr marL="608965" indent="-422910" algn="just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Problema:</a:t>
            </a:r>
            <a:r>
              <a:rPr lang="pt-BR" sz="1500" kern="0" dirty="0">
                <a:latin typeface="+mn-lt"/>
              </a:rPr>
              <a:t> Os problemas, usualmente, manifestam-se por meio dos fatos, mas é necessário um olhar criterioso para identificar as diferentes naturezas de ambos. A identificação do problema implica em maior grau de abstração e um olhar sistêmico sobre a questão. </a:t>
            </a:r>
          </a:p>
          <a:p>
            <a:pPr marL="186055"/>
            <a:endParaRPr lang="pt-BR" sz="2667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07456C3A-56B6-4247-BCD1-20B46C831B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3" y="0"/>
            <a:ext cx="972312" cy="789432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:a16="http://schemas.microsoft.com/office/drawing/2014/main" xmlns="" id="{0C5509B1-2904-446E-BF79-DA91499DCAB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xmlns="" id="{2EAB2376-6DD2-4DFA-9565-DEAD85A6F43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38166" y="1295400"/>
            <a:ext cx="731519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73FB0D85-AB38-4C3A-9563-E8DB5F226F77}"/>
              </a:ext>
            </a:extLst>
          </p:cNvPr>
          <p:cNvSpPr txBox="1">
            <a:spLocks/>
          </p:cNvSpPr>
          <p:nvPr/>
        </p:nvSpPr>
        <p:spPr>
          <a:xfrm>
            <a:off x="1524000" y="304800"/>
            <a:ext cx="9726941" cy="132503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kern="0" dirty="0"/>
              <a:t/>
            </a:r>
            <a:br>
              <a:rPr lang="pt-BR" kern="0" dirty="0"/>
            </a:br>
            <a:r>
              <a:rPr lang="pt-BR" sz="4800" b="1" kern="0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 kern="0" dirty="0">
              <a:solidFill>
                <a:srgbClr val="0070C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9A0AE7D-41D2-4107-8262-73326B958DA6}"/>
              </a:ext>
            </a:extLst>
          </p:cNvPr>
          <p:cNvSpPr txBox="1"/>
          <p:nvPr/>
        </p:nvSpPr>
        <p:spPr>
          <a:xfrm>
            <a:off x="927742" y="15240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000000"/>
                </a:solidFill>
                <a:effectLst/>
              </a:rPr>
              <a:t>Tipo de Ação: </a:t>
            </a:r>
            <a:endParaRPr lang="pt-BR" dirty="0"/>
          </a:p>
        </p:txBody>
      </p:sp>
      <p:pic>
        <p:nvPicPr>
          <p:cNvPr id="5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CF702E71-1EB7-4A3F-9D5B-BA3269B6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2222948" y="658474"/>
            <a:ext cx="7466469" cy="5947449"/>
          </a:xfrm>
          <a:prstGeom prst="rect">
            <a:avLst/>
          </a:prstGeom>
        </p:spPr>
      </p:pic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xmlns="" id="{B4E8547C-E6F6-47E5-B27C-E9CC92C7C510}"/>
              </a:ext>
            </a:extLst>
          </p:cNvPr>
          <p:cNvSpPr txBox="1">
            <a:spLocks/>
          </p:cNvSpPr>
          <p:nvPr/>
        </p:nvSpPr>
        <p:spPr>
          <a:xfrm>
            <a:off x="117475" y="1943683"/>
            <a:ext cx="11794921" cy="4095935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algn="ctr" fontAlgn="base">
              <a:lnSpc>
                <a:spcPct val="170000"/>
              </a:lnSpc>
            </a:pPr>
            <a:endParaRPr lang="pt-BR" sz="3200" kern="0" dirty="0">
              <a:latin typeface="Segoe UI" panose="020B0502040204020203" pitchFamily="34" charset="0"/>
            </a:endParaRPr>
          </a:p>
          <a:p>
            <a:pPr marL="608965" indent="-422910" algn="just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/>
              <a:t>Oficina: </a:t>
            </a:r>
            <a:r>
              <a:rPr lang="pt-BR" sz="1500" kern="0" dirty="0"/>
              <a:t>é um espaço para aprendizagem ativa, essencialmente presencial ou síncrona, sobre uma temática relevante para a educação, tratada de forma acolhedora e incentivadora da participação e envolvimento de estudantes e familiares, podendo ser oferecida por um especialista ou por alguém da comunidade. </a:t>
            </a:r>
            <a:r>
              <a:rPr lang="pt-BR" sz="1500" b="1" kern="0" dirty="0"/>
              <a:t> </a:t>
            </a:r>
          </a:p>
          <a:p>
            <a:pPr marL="608965" indent="-422910" algn="just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/>
              <a:t>Palestra: </a:t>
            </a:r>
            <a:r>
              <a:rPr lang="pt-BR" sz="1500" kern="0" dirty="0"/>
              <a:t>é uma apresentação oral que pretende apresentar informações/conhecimentos aos estudantes e à família a respeito de um determinado assunto relevante para a educação.</a:t>
            </a:r>
            <a:r>
              <a:rPr lang="pt-BR" sz="1500" b="1" kern="0" dirty="0"/>
              <a:t> </a:t>
            </a:r>
          </a:p>
          <a:p>
            <a:pPr marL="608965" indent="-422910" algn="just"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/>
              <a:t>Visita Guiada: </a:t>
            </a:r>
            <a:r>
              <a:rPr lang="pt-BR" sz="1500" kern="0" dirty="0"/>
              <a:t>tem a intenção de apresentar e situar o estudante e a família dentro de um espaço específico que promova aprendizagens, como museus, bibliotecas, universidades, centros culturais ou científicos, parques entre outros.</a:t>
            </a:r>
            <a:endParaRPr lang="pt-BR" sz="1500" b="1" kern="0" dirty="0"/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ea typeface="Verdana"/>
              </a:rPr>
              <a:t>Reuniões: </a:t>
            </a:r>
            <a:r>
              <a:rPr lang="pt-BR" sz="1500" kern="0" dirty="0">
                <a:ea typeface="Verdana"/>
              </a:rPr>
              <a:t>Encontro que tem como objetivo valorizar os talentos dos estudantes e dos familiares, além de contribuir com a integração da família com a escola.</a:t>
            </a: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ea typeface="Verdana"/>
              </a:rPr>
              <a:t>Roda de Conversa: </a:t>
            </a:r>
            <a:r>
              <a:rPr lang="pt-BR" sz="1500" kern="0" dirty="0">
                <a:ea typeface="Verdana"/>
              </a:rPr>
              <a:t>São momentos dedicados ao diálogo igualitário sobre determinadas temáticas relevantes para a educação, que envolvam processos educativos e projetos de vida, nos quais os familiares e estudantes se reúnam e tenham oportunidade de expressarem-se contribuindo para o entendimento coletivo, pautado em valores e princípios humanos e éticos.</a:t>
            </a:r>
            <a:r>
              <a:rPr lang="pt-BR" sz="1500" b="1" kern="0" dirty="0">
                <a:ea typeface="Verdana"/>
              </a:rPr>
              <a:t> </a:t>
            </a:r>
            <a:endParaRPr lang="pt-BR" sz="1500" kern="0" dirty="0">
              <a:ea typeface="Verdana"/>
            </a:endParaRPr>
          </a:p>
          <a:p>
            <a:pPr marL="186055" algn="just">
              <a:lnSpc>
                <a:spcPct val="170000"/>
              </a:lnSpc>
            </a:pPr>
            <a:endParaRPr lang="pt-BR" sz="1500" b="1" kern="0" dirty="0">
              <a:ea typeface="Verdana" panose="020B0604030504040204" pitchFamily="34" charset="0"/>
            </a:endParaRPr>
          </a:p>
          <a:p>
            <a:pPr marL="186055"/>
            <a:endParaRPr lang="pt-BR" sz="2667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5F4C04E2-EF74-4C22-95CB-169BCAA8FB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3" y="0"/>
            <a:ext cx="972312" cy="789432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:a16="http://schemas.microsoft.com/office/drawing/2014/main" xmlns="" id="{8ED5A01D-4F15-45DC-B86B-94042DB85BD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78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73FB0D85-AB38-4C3A-9563-E8DB5F226F77}"/>
              </a:ext>
            </a:extLst>
          </p:cNvPr>
          <p:cNvSpPr txBox="1">
            <a:spLocks/>
          </p:cNvSpPr>
          <p:nvPr/>
        </p:nvSpPr>
        <p:spPr>
          <a:xfrm>
            <a:off x="1524000" y="304800"/>
            <a:ext cx="9726941" cy="132503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kern="0" dirty="0"/>
              <a:t/>
            </a:r>
            <a:br>
              <a:rPr lang="pt-BR" kern="0" dirty="0"/>
            </a:br>
            <a:r>
              <a:rPr lang="pt-BR" sz="4800" b="1" kern="0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 kern="0" dirty="0">
              <a:solidFill>
                <a:srgbClr val="0070C0"/>
              </a:solidFill>
            </a:endParaRPr>
          </a:p>
        </p:txBody>
      </p:sp>
      <p:pic>
        <p:nvPicPr>
          <p:cNvPr id="5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CF702E71-1EB7-4A3F-9D5B-BA3269B6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2222948" y="658474"/>
            <a:ext cx="7466469" cy="5947449"/>
          </a:xfrm>
          <a:prstGeom prst="rect">
            <a:avLst/>
          </a:prstGeom>
        </p:spPr>
      </p:pic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xmlns="" id="{B4E8547C-E6F6-47E5-B27C-E9CC92C7C510}"/>
              </a:ext>
            </a:extLst>
          </p:cNvPr>
          <p:cNvSpPr txBox="1">
            <a:spLocks/>
          </p:cNvSpPr>
          <p:nvPr/>
        </p:nvSpPr>
        <p:spPr>
          <a:xfrm>
            <a:off x="304800" y="1629833"/>
            <a:ext cx="11794921" cy="4095935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algn="ctr" fontAlgn="base">
              <a:lnSpc>
                <a:spcPct val="170000"/>
              </a:lnSpc>
            </a:pPr>
            <a:endParaRPr lang="pt-BR" sz="3200" kern="0" dirty="0">
              <a:latin typeface="Segoe UI" panose="020B0502040204020203" pitchFamily="34" charset="0"/>
            </a:endParaRP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dirty="0">
                <a:ea typeface="Verdana"/>
              </a:rPr>
              <a:t>Eventos: </a:t>
            </a:r>
            <a:r>
              <a:rPr lang="pt-BR" sz="1500" dirty="0">
                <a:ea typeface="Verdana"/>
              </a:rPr>
              <a:t>Gincanas, Shows, Campeonatos, Fóruns, Campanhas, Feiras Culturais, Feiras de Profissões </a:t>
            </a:r>
            <a:r>
              <a:rPr lang="pt-BR" sz="1500" b="1" dirty="0">
                <a:ea typeface="Verdana"/>
              </a:rPr>
              <a:t> </a:t>
            </a:r>
            <a:endParaRPr lang="pt-BR" sz="1500" dirty="0">
              <a:ea typeface="Verdana"/>
            </a:endParaRPr>
          </a:p>
          <a:p>
            <a:pPr marL="608965" indent="-422910"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500" b="1" dirty="0">
                <a:ea typeface="Verdana"/>
              </a:rPr>
              <a:t>Outros:</a:t>
            </a:r>
            <a:r>
              <a:rPr lang="pt-BR" sz="1500" dirty="0">
                <a:ea typeface="Verdana"/>
              </a:rPr>
              <a:t>  é importante colocar qual é o Tipo de Ação proposta</a:t>
            </a:r>
            <a:r>
              <a:rPr lang="pt-BR" sz="1500" b="1" dirty="0">
                <a:ea typeface="Verdana"/>
              </a:rPr>
              <a:t> </a:t>
            </a:r>
            <a:endParaRPr lang="pt-BR" sz="1500" dirty="0">
              <a:ea typeface="Verdana"/>
            </a:endParaRPr>
          </a:p>
          <a:p>
            <a:pPr marL="285750" indent="-285750" algn="just">
              <a:lnSpc>
                <a:spcPct val="170000"/>
              </a:lnSpc>
              <a:buFont typeface="Wingdings,Sans-Serif"/>
              <a:buChar char="q"/>
            </a:pPr>
            <a:r>
              <a:rPr lang="pt-BR" sz="1500" b="1" dirty="0">
                <a:ea typeface="Verdana"/>
              </a:rPr>
              <a:t>Descrição da ação: </a:t>
            </a:r>
            <a:r>
              <a:rPr lang="pt-BR" sz="1500" dirty="0">
                <a:ea typeface="Verdana"/>
              </a:rPr>
              <a:t>Descreva pormenorizadamente os atos a serem realizados para execução da ação. Seguem abaixo algumas perguntas que estimulam a reflexão e auxiliam o detalhamento da ação:</a:t>
            </a:r>
            <a:r>
              <a:rPr lang="pt-BR" sz="1500" b="1" dirty="0">
                <a:ea typeface="Verdana"/>
              </a:rPr>
              <a:t> </a:t>
            </a:r>
            <a:endParaRPr lang="pt-BR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Qual o principal desafio /dificuldade a ser enfrentado/superado com a ação?</a:t>
            </a:r>
            <a:r>
              <a:rPr lang="pt-BR" sz="1500" b="1" dirty="0">
                <a:ea typeface="Verdana"/>
              </a:rPr>
              <a:t> </a:t>
            </a:r>
            <a:endParaRPr lang="pt-BR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Em que a ação colaborará para solucionar o desafio/dificuldade?</a:t>
            </a:r>
            <a:r>
              <a:rPr lang="pt-BR" sz="1500" b="1" dirty="0">
                <a:ea typeface="Verdana"/>
              </a:rPr>
              <a:t> </a:t>
            </a:r>
            <a:endParaRPr lang="en-US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Qual o objetivo da ação?</a:t>
            </a:r>
            <a:r>
              <a:rPr lang="pt-BR" sz="1500" b="1" dirty="0">
                <a:ea typeface="Verdana"/>
              </a:rPr>
              <a:t> </a:t>
            </a:r>
            <a:endParaRPr lang="en-US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Qual a principal temática a ser abordada com a ação?</a:t>
            </a:r>
            <a:r>
              <a:rPr lang="pt-BR" sz="1500" b="1" dirty="0">
                <a:ea typeface="Verdana"/>
              </a:rPr>
              <a:t> </a:t>
            </a:r>
            <a:endParaRPr lang="en-US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Qual o impacto esperado com a ação para a escola?</a:t>
            </a:r>
            <a:r>
              <a:rPr lang="pt-BR" sz="1500" b="1" dirty="0">
                <a:ea typeface="Verdana"/>
              </a:rPr>
              <a:t> </a:t>
            </a:r>
            <a:endParaRPr lang="en-US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Haverá algum facilitador para realizar a ação? </a:t>
            </a:r>
            <a:r>
              <a:rPr lang="pt-BR" sz="1500" b="1" dirty="0">
                <a:ea typeface="Verdana"/>
              </a:rPr>
              <a:t> </a:t>
            </a:r>
            <a:endParaRPr lang="en-US" sz="1500" dirty="0">
              <a:ea typeface="Verdana"/>
            </a:endParaRPr>
          </a:p>
          <a:p>
            <a:pPr marL="1504315" lvl="1" indent="-285750" algn="just">
              <a:lnSpc>
                <a:spcPct val="170000"/>
              </a:lnSpc>
              <a:buFont typeface="Arial,Sans-Serif"/>
              <a:buChar char="•"/>
            </a:pPr>
            <a:r>
              <a:rPr lang="pt-BR" sz="1500" dirty="0">
                <a:ea typeface="Verdana"/>
              </a:rPr>
              <a:t>Qual o local onde será realizada/implementada a ação?</a:t>
            </a:r>
            <a:r>
              <a:rPr lang="pt-BR" sz="1500" b="1" dirty="0">
                <a:ea typeface="Verdana"/>
              </a:rPr>
              <a:t> </a:t>
            </a:r>
            <a:endParaRPr lang="en-US" sz="1500" dirty="0">
              <a:ea typeface="Verdana"/>
            </a:endParaRPr>
          </a:p>
          <a:p>
            <a:pPr marL="186055"/>
            <a:endParaRPr lang="pt-BR" sz="2667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042750BF-5414-4078-8310-C0CF4A7E77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3" y="0"/>
            <a:ext cx="972312" cy="789432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:a16="http://schemas.microsoft.com/office/drawing/2014/main" xmlns="" id="{AE80DF77-114F-49F5-99EA-9CFE72CB1E8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xmlns="" id="{DE014ADC-CD91-419A-B977-B9BBB54586C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81574" y="1453760"/>
            <a:ext cx="731519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47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73FB0D85-AB38-4C3A-9563-E8DB5F226F77}"/>
              </a:ext>
            </a:extLst>
          </p:cNvPr>
          <p:cNvSpPr txBox="1">
            <a:spLocks/>
          </p:cNvSpPr>
          <p:nvPr/>
        </p:nvSpPr>
        <p:spPr>
          <a:xfrm>
            <a:off x="1524000" y="304800"/>
            <a:ext cx="9726941" cy="132503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kern="0" dirty="0"/>
              <a:t/>
            </a:r>
            <a:br>
              <a:rPr lang="pt-BR" kern="0" dirty="0"/>
            </a:br>
            <a:r>
              <a:rPr lang="pt-BR" sz="4800" b="1" kern="0" dirty="0">
                <a:solidFill>
                  <a:srgbClr val="007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de um Plano de Ação para o Conselho de Escola</a:t>
            </a:r>
            <a:endParaRPr lang="pt-BR" kern="0" dirty="0">
              <a:solidFill>
                <a:srgbClr val="0070C0"/>
              </a:solidFill>
            </a:endParaRPr>
          </a:p>
        </p:txBody>
      </p:sp>
      <p:pic>
        <p:nvPicPr>
          <p:cNvPr id="5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CF702E71-1EB7-4A3F-9D5B-BA3269B6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</a:blip>
          <a:srcRect b="25611"/>
          <a:stretch/>
        </p:blipFill>
        <p:spPr>
          <a:xfrm>
            <a:off x="2222948" y="658474"/>
            <a:ext cx="7466469" cy="5947449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xmlns="" id="{0E901D04-1B98-4D96-A322-E7BB05C56AF8}"/>
              </a:ext>
            </a:extLst>
          </p:cNvPr>
          <p:cNvSpPr txBox="1">
            <a:spLocks/>
          </p:cNvSpPr>
          <p:nvPr/>
        </p:nvSpPr>
        <p:spPr>
          <a:xfrm>
            <a:off x="182664" y="2052617"/>
            <a:ext cx="11794921" cy="4095935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algn="just" fontAlgn="base">
              <a:lnSpc>
                <a:spcPct val="150000"/>
              </a:lnSpc>
            </a:pPr>
            <a:endParaRPr lang="pt-BR" sz="1800" b="1" kern="0" dirty="0">
              <a:latin typeface="+mn-lt"/>
            </a:endParaRPr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Responsável: </a:t>
            </a:r>
            <a:r>
              <a:rPr lang="pt-BR" sz="1500" kern="0" dirty="0">
                <a:latin typeface="+mn-lt"/>
              </a:rPr>
              <a:t>Nome da pessoa (Conselheiro) responsável pela ação. Pode-se constituir uma subcomissão com mais de uma pessoa para a execução da ação.</a:t>
            </a:r>
          </a:p>
          <a:p>
            <a:pPr marL="186055" algn="just">
              <a:lnSpc>
                <a:spcPct val="150000"/>
              </a:lnSpc>
            </a:pPr>
            <a:endParaRPr lang="pt-BR" kern="0" dirty="0"/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Início/Fim Previsto: </a:t>
            </a:r>
            <a:r>
              <a:rPr lang="pt-BR" sz="1500" kern="0" dirty="0">
                <a:latin typeface="+mn-lt"/>
              </a:rPr>
              <a:t>Refere-se ao tempo previsto para a execução da ação.</a:t>
            </a:r>
          </a:p>
          <a:p>
            <a:pPr marL="186055" algn="just">
              <a:lnSpc>
                <a:spcPct val="150000"/>
              </a:lnSpc>
            </a:pPr>
            <a:r>
              <a:rPr lang="pt-BR" sz="1500" kern="0" dirty="0">
                <a:latin typeface="+mn-lt"/>
              </a:rPr>
              <a:t> </a:t>
            </a:r>
            <a:r>
              <a:rPr lang="pt-BR" sz="1500" b="1" kern="0" dirty="0">
                <a:latin typeface="+mn-lt"/>
              </a:rPr>
              <a:t> </a:t>
            </a:r>
            <a:endParaRPr lang="pt-BR" kern="0" dirty="0"/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Recursos: </a:t>
            </a:r>
            <a:r>
              <a:rPr lang="pt-BR" sz="1500" kern="0" dirty="0">
                <a:latin typeface="+mn-lt"/>
              </a:rPr>
              <a:t>Planejar recursos humanos, materiais e financeiros, que serão necessários para a execução da ação.</a:t>
            </a:r>
          </a:p>
          <a:p>
            <a:pPr marL="186055" algn="just">
              <a:lnSpc>
                <a:spcPct val="150000"/>
              </a:lnSpc>
            </a:pPr>
            <a:r>
              <a:rPr lang="pt-BR" sz="1500" kern="0" dirty="0">
                <a:latin typeface="+mn-lt"/>
              </a:rPr>
              <a:t> </a:t>
            </a:r>
            <a:r>
              <a:rPr lang="pt-BR" sz="1500" b="1" kern="0" dirty="0">
                <a:latin typeface="+mn-lt"/>
              </a:rPr>
              <a:t> </a:t>
            </a:r>
            <a:endParaRPr lang="pt-BR" kern="0" dirty="0"/>
          </a:p>
          <a:p>
            <a:pPr marL="608965" indent="-42291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b="1" kern="0" dirty="0">
                <a:latin typeface="+mn-lt"/>
              </a:rPr>
              <a:t>Impacto Previsto:</a:t>
            </a:r>
            <a:r>
              <a:rPr lang="pt-BR" sz="1500" kern="0" dirty="0">
                <a:latin typeface="+mn-lt"/>
              </a:rPr>
              <a:t> Estimativa dos resultados que se espera alcançar com a realização das ações.</a:t>
            </a:r>
            <a:r>
              <a:rPr lang="pt-BR" sz="1500" b="1" kern="0" dirty="0">
                <a:latin typeface="+mn-lt"/>
              </a:rPr>
              <a:t> </a:t>
            </a:r>
          </a:p>
          <a:p>
            <a:pPr marL="186055" algn="just" fontAlgn="base">
              <a:lnSpc>
                <a:spcPct val="150000"/>
              </a:lnSpc>
            </a:pPr>
            <a:endParaRPr lang="pt-BR" sz="1500" b="1" kern="0" dirty="0"/>
          </a:p>
          <a:p>
            <a:pPr marL="186055"/>
            <a:endParaRPr lang="pt-BR" sz="2667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 descr="C:\Users\Usuario\Downloads\LOGO FINAL DE 2.jpg">
            <a:extLst>
              <a:ext uri="{FF2B5EF4-FFF2-40B4-BE49-F238E27FC236}">
                <a16:creationId xmlns:a16="http://schemas.microsoft.com/office/drawing/2014/main" xmlns="" id="{8A0E51B9-913D-4013-9FD2-E214C7FD0CB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xmlns="" id="{8354ACAF-C3C6-47B4-82AF-F4364A3269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18370" y="1465327"/>
            <a:ext cx="731519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0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Tabela&#10;&#10;Descrição gerada automaticamente">
            <a:extLst>
              <a:ext uri="{FF2B5EF4-FFF2-40B4-BE49-F238E27FC236}">
                <a16:creationId xmlns:a16="http://schemas.microsoft.com/office/drawing/2014/main" xmlns="" id="{A65E4802-CB79-4CD1-9F0A-FF330DBD6E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11305"/>
            <a:ext cx="8399584" cy="5635389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xmlns="" id="{DCB56212-F1EF-45AE-BE27-1A39428DA63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3" y="0"/>
            <a:ext cx="972312" cy="789432"/>
          </a:xfrm>
          <a:prstGeom prst="rect">
            <a:avLst/>
          </a:prstGeom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915A55F5-C31C-45B5-A4B4-D65A1ACFB6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2443" y="1752600"/>
            <a:ext cx="731519" cy="786384"/>
          </a:xfrm>
          <a:prstGeom prst="rect">
            <a:avLst/>
          </a:prstGeom>
        </p:spPr>
      </p:pic>
      <p:pic>
        <p:nvPicPr>
          <p:cNvPr id="5" name="Imagem 4" descr="C:\Users\Usuario\Downloads\LOGO FINAL DE 2.jpg">
            <a:extLst>
              <a:ext uri="{FF2B5EF4-FFF2-40B4-BE49-F238E27FC236}">
                <a16:creationId xmlns:a16="http://schemas.microsoft.com/office/drawing/2014/main" xmlns="" id="{35720C03-7BDD-4100-AA50-EAA67E8D4B8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374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53405" cy="6705600"/>
            <a:chOff x="0" y="0"/>
            <a:chExt cx="565340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67" y="2061464"/>
              <a:ext cx="1046132" cy="14752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99316" y="2073469"/>
              <a:ext cx="1074420" cy="1445260"/>
            </a:xfrm>
            <a:custGeom>
              <a:avLst/>
              <a:gdLst/>
              <a:ahLst/>
              <a:cxnLst/>
              <a:rect l="l" t="t" r="r" b="b"/>
              <a:pathLst>
                <a:path w="1074420" h="1445260">
                  <a:moveTo>
                    <a:pt x="62171" y="17458"/>
                  </a:moveTo>
                  <a:lnTo>
                    <a:pt x="117462" y="11627"/>
                  </a:lnTo>
                  <a:lnTo>
                    <a:pt x="174808" y="7123"/>
                  </a:lnTo>
                  <a:lnTo>
                    <a:pt x="233784" y="3827"/>
                  </a:lnTo>
                  <a:lnTo>
                    <a:pt x="293966" y="1620"/>
                  </a:lnTo>
                  <a:lnTo>
                    <a:pt x="354928" y="384"/>
                  </a:lnTo>
                  <a:lnTo>
                    <a:pt x="416247" y="0"/>
                  </a:lnTo>
                  <a:lnTo>
                    <a:pt x="477496" y="348"/>
                  </a:lnTo>
                  <a:lnTo>
                    <a:pt x="538251" y="1309"/>
                  </a:lnTo>
                  <a:lnTo>
                    <a:pt x="598087" y="2766"/>
                  </a:lnTo>
                  <a:lnTo>
                    <a:pt x="656579" y="4599"/>
                  </a:lnTo>
                  <a:lnTo>
                    <a:pt x="713303" y="6689"/>
                  </a:lnTo>
                  <a:lnTo>
                    <a:pt x="767832" y="8917"/>
                  </a:lnTo>
                  <a:lnTo>
                    <a:pt x="819743" y="11165"/>
                  </a:lnTo>
                  <a:lnTo>
                    <a:pt x="868611" y="13313"/>
                  </a:lnTo>
                  <a:lnTo>
                    <a:pt x="914010" y="15243"/>
                  </a:lnTo>
                  <a:lnTo>
                    <a:pt x="955516" y="16836"/>
                  </a:lnTo>
                  <a:lnTo>
                    <a:pt x="992703" y="17973"/>
                  </a:lnTo>
                  <a:lnTo>
                    <a:pt x="1025148" y="18534"/>
                  </a:lnTo>
                  <a:lnTo>
                    <a:pt x="1052424" y="18402"/>
                  </a:lnTo>
                  <a:lnTo>
                    <a:pt x="1074107" y="17458"/>
                  </a:lnTo>
                  <a:lnTo>
                    <a:pt x="1074313" y="57143"/>
                  </a:lnTo>
                  <a:lnTo>
                    <a:pt x="1073561" y="99273"/>
                  </a:lnTo>
                  <a:lnTo>
                    <a:pt x="1071958" y="143656"/>
                  </a:lnTo>
                  <a:lnTo>
                    <a:pt x="1069615" y="190101"/>
                  </a:lnTo>
                  <a:lnTo>
                    <a:pt x="1066641" y="238416"/>
                  </a:lnTo>
                  <a:lnTo>
                    <a:pt x="1063143" y="288409"/>
                  </a:lnTo>
                  <a:lnTo>
                    <a:pt x="1059231" y="339891"/>
                  </a:lnTo>
                  <a:lnTo>
                    <a:pt x="1055013" y="392668"/>
                  </a:lnTo>
                  <a:lnTo>
                    <a:pt x="1050599" y="446550"/>
                  </a:lnTo>
                  <a:lnTo>
                    <a:pt x="1046097" y="501346"/>
                  </a:lnTo>
                  <a:lnTo>
                    <a:pt x="1041616" y="556863"/>
                  </a:lnTo>
                  <a:lnTo>
                    <a:pt x="1037265" y="612911"/>
                  </a:lnTo>
                  <a:lnTo>
                    <a:pt x="1033152" y="669297"/>
                  </a:lnTo>
                  <a:lnTo>
                    <a:pt x="1029388" y="725832"/>
                  </a:lnTo>
                  <a:lnTo>
                    <a:pt x="1026079" y="782323"/>
                  </a:lnTo>
                  <a:lnTo>
                    <a:pt x="1023336" y="838578"/>
                  </a:lnTo>
                  <a:lnTo>
                    <a:pt x="1021266" y="894407"/>
                  </a:lnTo>
                  <a:lnTo>
                    <a:pt x="1019980" y="949618"/>
                  </a:lnTo>
                  <a:lnTo>
                    <a:pt x="1019584" y="1004020"/>
                  </a:lnTo>
                  <a:lnTo>
                    <a:pt x="1020190" y="1057421"/>
                  </a:lnTo>
                  <a:lnTo>
                    <a:pt x="1021905" y="1109630"/>
                  </a:lnTo>
                  <a:lnTo>
                    <a:pt x="1024837" y="1160455"/>
                  </a:lnTo>
                  <a:lnTo>
                    <a:pt x="1029097" y="1209706"/>
                  </a:lnTo>
                  <a:lnTo>
                    <a:pt x="1034792" y="1257189"/>
                  </a:lnTo>
                  <a:lnTo>
                    <a:pt x="1042032" y="1302716"/>
                  </a:lnTo>
                  <a:lnTo>
                    <a:pt x="1050925" y="1346093"/>
                  </a:lnTo>
                  <a:lnTo>
                    <a:pt x="1061581" y="1387129"/>
                  </a:lnTo>
                  <a:lnTo>
                    <a:pt x="1074107" y="1425634"/>
                  </a:lnTo>
                  <a:lnTo>
                    <a:pt x="1029724" y="1430233"/>
                  </a:lnTo>
                  <a:lnTo>
                    <a:pt x="985419" y="1434148"/>
                  </a:lnTo>
                  <a:lnTo>
                    <a:pt x="941070" y="1437411"/>
                  </a:lnTo>
                  <a:lnTo>
                    <a:pt x="896555" y="1440057"/>
                  </a:lnTo>
                  <a:lnTo>
                    <a:pt x="851752" y="1442118"/>
                  </a:lnTo>
                  <a:lnTo>
                    <a:pt x="806539" y="1443628"/>
                  </a:lnTo>
                  <a:lnTo>
                    <a:pt x="760794" y="1444620"/>
                  </a:lnTo>
                  <a:lnTo>
                    <a:pt x="714395" y="1445129"/>
                  </a:lnTo>
                  <a:lnTo>
                    <a:pt x="667219" y="1445186"/>
                  </a:lnTo>
                  <a:lnTo>
                    <a:pt x="619146" y="1444827"/>
                  </a:lnTo>
                  <a:lnTo>
                    <a:pt x="570052" y="1444083"/>
                  </a:lnTo>
                  <a:lnTo>
                    <a:pt x="519816" y="1442989"/>
                  </a:lnTo>
                  <a:lnTo>
                    <a:pt x="468317" y="1441578"/>
                  </a:lnTo>
                  <a:lnTo>
                    <a:pt x="415430" y="1439883"/>
                  </a:lnTo>
                  <a:lnTo>
                    <a:pt x="361036" y="1437939"/>
                  </a:lnTo>
                  <a:lnTo>
                    <a:pt x="305012" y="1435777"/>
                  </a:lnTo>
                  <a:lnTo>
                    <a:pt x="247235" y="1433433"/>
                  </a:lnTo>
                  <a:lnTo>
                    <a:pt x="187584" y="1430938"/>
                  </a:lnTo>
                  <a:lnTo>
                    <a:pt x="125937" y="1428327"/>
                  </a:lnTo>
                  <a:lnTo>
                    <a:pt x="62171" y="1425634"/>
                  </a:lnTo>
                  <a:lnTo>
                    <a:pt x="52292" y="1367092"/>
                  </a:lnTo>
                  <a:lnTo>
                    <a:pt x="43349" y="1308866"/>
                  </a:lnTo>
                  <a:lnTo>
                    <a:pt x="35317" y="1250989"/>
                  </a:lnTo>
                  <a:lnTo>
                    <a:pt x="28175" y="1193495"/>
                  </a:lnTo>
                  <a:lnTo>
                    <a:pt x="21897" y="1136418"/>
                  </a:lnTo>
                  <a:lnTo>
                    <a:pt x="16461" y="1079794"/>
                  </a:lnTo>
                  <a:lnTo>
                    <a:pt x="11844" y="1023655"/>
                  </a:lnTo>
                  <a:lnTo>
                    <a:pt x="8021" y="968036"/>
                  </a:lnTo>
                  <a:lnTo>
                    <a:pt x="4968" y="912971"/>
                  </a:lnTo>
                  <a:lnTo>
                    <a:pt x="2664" y="858495"/>
                  </a:lnTo>
                  <a:lnTo>
                    <a:pt x="1083" y="804641"/>
                  </a:lnTo>
                  <a:lnTo>
                    <a:pt x="203" y="751444"/>
                  </a:lnTo>
                  <a:lnTo>
                    <a:pt x="0" y="698937"/>
                  </a:lnTo>
                  <a:lnTo>
                    <a:pt x="449" y="647155"/>
                  </a:lnTo>
                  <a:lnTo>
                    <a:pt x="1529" y="596133"/>
                  </a:lnTo>
                  <a:lnTo>
                    <a:pt x="3215" y="545904"/>
                  </a:lnTo>
                  <a:lnTo>
                    <a:pt x="5484" y="496502"/>
                  </a:lnTo>
                  <a:lnTo>
                    <a:pt x="8312" y="447961"/>
                  </a:lnTo>
                  <a:lnTo>
                    <a:pt x="11676" y="400317"/>
                  </a:lnTo>
                  <a:lnTo>
                    <a:pt x="15552" y="353602"/>
                  </a:lnTo>
                  <a:lnTo>
                    <a:pt x="19916" y="307851"/>
                  </a:lnTo>
                  <a:lnTo>
                    <a:pt x="24746" y="263099"/>
                  </a:lnTo>
                  <a:lnTo>
                    <a:pt x="30017" y="219378"/>
                  </a:lnTo>
                  <a:lnTo>
                    <a:pt x="35706" y="176725"/>
                  </a:lnTo>
                  <a:lnTo>
                    <a:pt x="41789" y="135171"/>
                  </a:lnTo>
                  <a:lnTo>
                    <a:pt x="48244" y="94753"/>
                  </a:lnTo>
                  <a:lnTo>
                    <a:pt x="55046" y="55504"/>
                  </a:lnTo>
                  <a:lnTo>
                    <a:pt x="62171" y="1745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0"/>
              <a:ext cx="972312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2035" y="2044134"/>
              <a:ext cx="1030946" cy="15247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38541" y="2033110"/>
              <a:ext cx="1037590" cy="1535430"/>
            </a:xfrm>
            <a:custGeom>
              <a:avLst/>
              <a:gdLst/>
              <a:ahLst/>
              <a:cxnLst/>
              <a:rect l="l" t="t" r="r" b="b"/>
              <a:pathLst>
                <a:path w="1037589" h="1535429">
                  <a:moveTo>
                    <a:pt x="16522" y="15145"/>
                  </a:moveTo>
                  <a:lnTo>
                    <a:pt x="60825" y="6854"/>
                  </a:lnTo>
                  <a:lnTo>
                    <a:pt x="108925" y="4502"/>
                  </a:lnTo>
                  <a:lnTo>
                    <a:pt x="159910" y="6552"/>
                  </a:lnTo>
                  <a:lnTo>
                    <a:pt x="212868" y="11470"/>
                  </a:lnTo>
                  <a:lnTo>
                    <a:pt x="266886" y="17717"/>
                  </a:lnTo>
                  <a:lnTo>
                    <a:pt x="321053" y="23759"/>
                  </a:lnTo>
                  <a:lnTo>
                    <a:pt x="374457" y="28059"/>
                  </a:lnTo>
                  <a:lnTo>
                    <a:pt x="426185" y="29081"/>
                  </a:lnTo>
                  <a:lnTo>
                    <a:pt x="475325" y="25288"/>
                  </a:lnTo>
                  <a:lnTo>
                    <a:pt x="520966" y="15145"/>
                  </a:lnTo>
                  <a:lnTo>
                    <a:pt x="565087" y="4684"/>
                  </a:lnTo>
                  <a:lnTo>
                    <a:pt x="610345" y="76"/>
                  </a:lnTo>
                  <a:lnTo>
                    <a:pt x="656841" y="0"/>
                  </a:lnTo>
                  <a:lnTo>
                    <a:pt x="704675" y="3130"/>
                  </a:lnTo>
                  <a:lnTo>
                    <a:pt x="753947" y="8145"/>
                  </a:lnTo>
                  <a:lnTo>
                    <a:pt x="804759" y="13719"/>
                  </a:lnTo>
                  <a:lnTo>
                    <a:pt x="857210" y="18530"/>
                  </a:lnTo>
                  <a:lnTo>
                    <a:pt x="911402" y="21254"/>
                  </a:lnTo>
                  <a:lnTo>
                    <a:pt x="967435" y="20567"/>
                  </a:lnTo>
                  <a:lnTo>
                    <a:pt x="1025410" y="15145"/>
                  </a:lnTo>
                  <a:lnTo>
                    <a:pt x="1032703" y="76128"/>
                  </a:lnTo>
                  <a:lnTo>
                    <a:pt x="1036407" y="133863"/>
                  </a:lnTo>
                  <a:lnTo>
                    <a:pt x="1037259" y="188669"/>
                  </a:lnTo>
                  <a:lnTo>
                    <a:pt x="1035998" y="240864"/>
                  </a:lnTo>
                  <a:lnTo>
                    <a:pt x="1033363" y="290767"/>
                  </a:lnTo>
                  <a:lnTo>
                    <a:pt x="1030091" y="338697"/>
                  </a:lnTo>
                  <a:lnTo>
                    <a:pt x="1026922" y="384971"/>
                  </a:lnTo>
                  <a:lnTo>
                    <a:pt x="1024593" y="429909"/>
                  </a:lnTo>
                  <a:lnTo>
                    <a:pt x="1023843" y="473829"/>
                  </a:lnTo>
                  <a:lnTo>
                    <a:pt x="1025410" y="517049"/>
                  </a:lnTo>
                  <a:lnTo>
                    <a:pt x="1027693" y="562248"/>
                  </a:lnTo>
                  <a:lnTo>
                    <a:pt x="1028775" y="611356"/>
                  </a:lnTo>
                  <a:lnTo>
                    <a:pt x="1028914" y="663574"/>
                  </a:lnTo>
                  <a:lnTo>
                    <a:pt x="1028372" y="718104"/>
                  </a:lnTo>
                  <a:lnTo>
                    <a:pt x="1027410" y="774145"/>
                  </a:lnTo>
                  <a:lnTo>
                    <a:pt x="1026287" y="830899"/>
                  </a:lnTo>
                  <a:lnTo>
                    <a:pt x="1025266" y="887566"/>
                  </a:lnTo>
                  <a:lnTo>
                    <a:pt x="1024605" y="943347"/>
                  </a:lnTo>
                  <a:lnTo>
                    <a:pt x="1024566" y="997442"/>
                  </a:lnTo>
                  <a:lnTo>
                    <a:pt x="1025410" y="1049052"/>
                  </a:lnTo>
                  <a:lnTo>
                    <a:pt x="1025290" y="1099666"/>
                  </a:lnTo>
                  <a:lnTo>
                    <a:pt x="1022788" y="1150948"/>
                  </a:lnTo>
                  <a:lnTo>
                    <a:pt x="1018809" y="1202361"/>
                  </a:lnTo>
                  <a:lnTo>
                    <a:pt x="1014254" y="1253368"/>
                  </a:lnTo>
                  <a:lnTo>
                    <a:pt x="1010027" y="1303433"/>
                  </a:lnTo>
                  <a:lnTo>
                    <a:pt x="1007030" y="1352021"/>
                  </a:lnTo>
                  <a:lnTo>
                    <a:pt x="1006167" y="1398593"/>
                  </a:lnTo>
                  <a:lnTo>
                    <a:pt x="1008341" y="1442614"/>
                  </a:lnTo>
                  <a:lnTo>
                    <a:pt x="1014454" y="1483548"/>
                  </a:lnTo>
                  <a:lnTo>
                    <a:pt x="1025410" y="1520857"/>
                  </a:lnTo>
                  <a:lnTo>
                    <a:pt x="967860" y="1530246"/>
                  </a:lnTo>
                  <a:lnTo>
                    <a:pt x="915136" y="1534732"/>
                  </a:lnTo>
                  <a:lnTo>
                    <a:pt x="866189" y="1535371"/>
                  </a:lnTo>
                  <a:lnTo>
                    <a:pt x="819968" y="1533220"/>
                  </a:lnTo>
                  <a:lnTo>
                    <a:pt x="775426" y="1529335"/>
                  </a:lnTo>
                  <a:lnTo>
                    <a:pt x="731512" y="1524771"/>
                  </a:lnTo>
                  <a:lnTo>
                    <a:pt x="687178" y="1520585"/>
                  </a:lnTo>
                  <a:lnTo>
                    <a:pt x="641374" y="1517834"/>
                  </a:lnTo>
                  <a:lnTo>
                    <a:pt x="593050" y="1517572"/>
                  </a:lnTo>
                  <a:lnTo>
                    <a:pt x="541159" y="1520857"/>
                  </a:lnTo>
                  <a:lnTo>
                    <a:pt x="489192" y="1524914"/>
                  </a:lnTo>
                  <a:lnTo>
                    <a:pt x="440498" y="1526624"/>
                  </a:lnTo>
                  <a:lnTo>
                    <a:pt x="393809" y="1526530"/>
                  </a:lnTo>
                  <a:lnTo>
                    <a:pt x="347854" y="1525173"/>
                  </a:lnTo>
                  <a:lnTo>
                    <a:pt x="301367" y="1523096"/>
                  </a:lnTo>
                  <a:lnTo>
                    <a:pt x="253077" y="1520839"/>
                  </a:lnTo>
                  <a:lnTo>
                    <a:pt x="201716" y="1518945"/>
                  </a:lnTo>
                  <a:lnTo>
                    <a:pt x="146016" y="1517956"/>
                  </a:lnTo>
                  <a:lnTo>
                    <a:pt x="84707" y="1518413"/>
                  </a:lnTo>
                  <a:lnTo>
                    <a:pt x="16522" y="1520857"/>
                  </a:lnTo>
                  <a:lnTo>
                    <a:pt x="13121" y="1466717"/>
                  </a:lnTo>
                  <a:lnTo>
                    <a:pt x="12838" y="1417711"/>
                  </a:lnTo>
                  <a:lnTo>
                    <a:pt x="14859" y="1372514"/>
                  </a:lnTo>
                  <a:lnTo>
                    <a:pt x="18373" y="1329798"/>
                  </a:lnTo>
                  <a:lnTo>
                    <a:pt x="22567" y="1288238"/>
                  </a:lnTo>
                  <a:lnTo>
                    <a:pt x="26629" y="1246506"/>
                  </a:lnTo>
                  <a:lnTo>
                    <a:pt x="29746" y="1203277"/>
                  </a:lnTo>
                  <a:lnTo>
                    <a:pt x="31107" y="1157224"/>
                  </a:lnTo>
                  <a:lnTo>
                    <a:pt x="29897" y="1107020"/>
                  </a:lnTo>
                  <a:lnTo>
                    <a:pt x="25307" y="1051339"/>
                  </a:lnTo>
                  <a:lnTo>
                    <a:pt x="16522" y="988854"/>
                  </a:lnTo>
                  <a:lnTo>
                    <a:pt x="6800" y="918734"/>
                  </a:lnTo>
                  <a:lnTo>
                    <a:pt x="1586" y="854043"/>
                  </a:lnTo>
                  <a:lnTo>
                    <a:pt x="0" y="794408"/>
                  </a:lnTo>
                  <a:lnTo>
                    <a:pt x="1160" y="739453"/>
                  </a:lnTo>
                  <a:lnTo>
                    <a:pt x="4187" y="688801"/>
                  </a:lnTo>
                  <a:lnTo>
                    <a:pt x="8201" y="642077"/>
                  </a:lnTo>
                  <a:lnTo>
                    <a:pt x="12321" y="598906"/>
                  </a:lnTo>
                  <a:lnTo>
                    <a:pt x="15668" y="558912"/>
                  </a:lnTo>
                  <a:lnTo>
                    <a:pt x="17362" y="521718"/>
                  </a:lnTo>
                  <a:lnTo>
                    <a:pt x="16522" y="486950"/>
                  </a:lnTo>
                  <a:lnTo>
                    <a:pt x="15791" y="450124"/>
                  </a:lnTo>
                  <a:lnTo>
                    <a:pt x="17765" y="407805"/>
                  </a:lnTo>
                  <a:lnTo>
                    <a:pt x="21490" y="361190"/>
                  </a:lnTo>
                  <a:lnTo>
                    <a:pt x="26013" y="311475"/>
                  </a:lnTo>
                  <a:lnTo>
                    <a:pt x="30380" y="259859"/>
                  </a:lnTo>
                  <a:lnTo>
                    <a:pt x="33639" y="207537"/>
                  </a:lnTo>
                  <a:lnTo>
                    <a:pt x="34836" y="155708"/>
                  </a:lnTo>
                  <a:lnTo>
                    <a:pt x="33017" y="105568"/>
                  </a:lnTo>
                  <a:lnTo>
                    <a:pt x="27230" y="58315"/>
                  </a:lnTo>
                  <a:lnTo>
                    <a:pt x="16522" y="1514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4511040"/>
              <a:ext cx="2791968" cy="16276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26920" y="1267967"/>
              <a:ext cx="896619" cy="304800"/>
            </a:xfrm>
            <a:custGeom>
              <a:avLst/>
              <a:gdLst/>
              <a:ahLst/>
              <a:cxnLst/>
              <a:rect l="l" t="t" r="r" b="b"/>
              <a:pathLst>
                <a:path w="896619" h="304800">
                  <a:moveTo>
                    <a:pt x="743712" y="0"/>
                  </a:moveTo>
                  <a:lnTo>
                    <a:pt x="743712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743712" y="228600"/>
                  </a:lnTo>
                  <a:lnTo>
                    <a:pt x="743712" y="304800"/>
                  </a:lnTo>
                  <a:lnTo>
                    <a:pt x="896112" y="1524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6920" y="1267967"/>
              <a:ext cx="896619" cy="304800"/>
            </a:xfrm>
            <a:custGeom>
              <a:avLst/>
              <a:gdLst/>
              <a:ahLst/>
              <a:cxnLst/>
              <a:rect l="l" t="t" r="r" b="b"/>
              <a:pathLst>
                <a:path w="896619" h="304800">
                  <a:moveTo>
                    <a:pt x="0" y="76200"/>
                  </a:moveTo>
                  <a:lnTo>
                    <a:pt x="743712" y="76200"/>
                  </a:lnTo>
                  <a:lnTo>
                    <a:pt x="743712" y="0"/>
                  </a:lnTo>
                  <a:lnTo>
                    <a:pt x="896112" y="152400"/>
                  </a:lnTo>
                  <a:lnTo>
                    <a:pt x="743712" y="304800"/>
                  </a:lnTo>
                  <a:lnTo>
                    <a:pt x="743712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9167" y="5132832"/>
              <a:ext cx="536575" cy="307975"/>
            </a:xfrm>
            <a:custGeom>
              <a:avLst/>
              <a:gdLst/>
              <a:ahLst/>
              <a:cxnLst/>
              <a:rect l="l" t="t" r="r" b="b"/>
              <a:pathLst>
                <a:path w="536575" h="307975">
                  <a:moveTo>
                    <a:pt x="382523" y="0"/>
                  </a:moveTo>
                  <a:lnTo>
                    <a:pt x="382523" y="76962"/>
                  </a:lnTo>
                  <a:lnTo>
                    <a:pt x="0" y="76962"/>
                  </a:lnTo>
                  <a:lnTo>
                    <a:pt x="0" y="230886"/>
                  </a:lnTo>
                  <a:lnTo>
                    <a:pt x="382523" y="230886"/>
                  </a:lnTo>
                  <a:lnTo>
                    <a:pt x="382523" y="307848"/>
                  </a:lnTo>
                  <a:lnTo>
                    <a:pt x="536447" y="153924"/>
                  </a:lnTo>
                  <a:lnTo>
                    <a:pt x="3825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9167" y="5132832"/>
              <a:ext cx="536575" cy="307975"/>
            </a:xfrm>
            <a:custGeom>
              <a:avLst/>
              <a:gdLst/>
              <a:ahLst/>
              <a:cxnLst/>
              <a:rect l="l" t="t" r="r" b="b"/>
              <a:pathLst>
                <a:path w="536575" h="307975">
                  <a:moveTo>
                    <a:pt x="0" y="76962"/>
                  </a:moveTo>
                  <a:lnTo>
                    <a:pt x="382523" y="76962"/>
                  </a:lnTo>
                  <a:lnTo>
                    <a:pt x="382523" y="0"/>
                  </a:lnTo>
                  <a:lnTo>
                    <a:pt x="536447" y="153924"/>
                  </a:lnTo>
                  <a:lnTo>
                    <a:pt x="382523" y="307848"/>
                  </a:lnTo>
                  <a:lnTo>
                    <a:pt x="382523" y="230886"/>
                  </a:lnTo>
                  <a:lnTo>
                    <a:pt x="0" y="230886"/>
                  </a:lnTo>
                  <a:lnTo>
                    <a:pt x="0" y="7696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819911"/>
              <a:ext cx="1560576" cy="12009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332468" y="821258"/>
            <a:ext cx="1656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0" dirty="0">
                <a:latin typeface="Verdana"/>
                <a:cs typeface="Verdana"/>
              </a:rPr>
              <a:t>SG</a:t>
            </a:r>
            <a:r>
              <a:rPr sz="4400" b="1" spc="-35" dirty="0">
                <a:latin typeface="Verdana"/>
                <a:cs typeface="Verdana"/>
              </a:rPr>
              <a:t>C</a:t>
            </a:r>
            <a:r>
              <a:rPr sz="4400" b="1" spc="-5" dirty="0"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6847" y="33528"/>
            <a:ext cx="731520" cy="78638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  <a:tabLst>
                <a:tab pos="1887220" algn="l"/>
              </a:tabLst>
            </a:pPr>
            <a:r>
              <a:rPr b="1" spc="-20" dirty="0">
                <a:latin typeface="Verdana"/>
                <a:cs typeface="Verdana"/>
              </a:rPr>
              <a:t>1</a:t>
            </a:r>
            <a:r>
              <a:rPr b="1" spc="5" dirty="0">
                <a:latin typeface="Verdana"/>
                <a:cs typeface="Verdana"/>
              </a:rPr>
              <a:t>º</a:t>
            </a:r>
            <a:r>
              <a:rPr spc="-15" dirty="0"/>
              <a:t>-</a:t>
            </a:r>
            <a:r>
              <a:rPr dirty="0"/>
              <a:t>C</a:t>
            </a:r>
            <a:r>
              <a:rPr spc="-5" dirty="0"/>
              <a:t>adast</a:t>
            </a:r>
            <a:r>
              <a:rPr spc="-25" dirty="0"/>
              <a:t>r</a:t>
            </a:r>
            <a:r>
              <a:rPr spc="-5" dirty="0"/>
              <a:t>ar</a:t>
            </a:r>
            <a:r>
              <a:rPr dirty="0"/>
              <a:t>	</a:t>
            </a:r>
            <a:r>
              <a:rPr spc="-5" dirty="0"/>
              <a:t>a  reunião(</a:t>
            </a:r>
            <a:r>
              <a:rPr b="1" spc="-5" dirty="0">
                <a:latin typeface="Verdana"/>
                <a:cs typeface="Verdana"/>
              </a:rPr>
              <a:t>CADASTRAR </a:t>
            </a:r>
            <a:r>
              <a:rPr b="1" spc="-47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REUNIÃO</a:t>
            </a:r>
            <a:r>
              <a:rPr spc="-5" dirty="0"/>
              <a:t>)</a:t>
            </a:r>
            <a:r>
              <a:rPr dirty="0"/>
              <a:t> </a:t>
            </a:r>
            <a:r>
              <a:rPr spc="-10" dirty="0"/>
              <a:t>para </a:t>
            </a:r>
            <a:r>
              <a:rPr spc="-484" dirty="0"/>
              <a:t> </a:t>
            </a:r>
            <a:r>
              <a:rPr spc="-10" dirty="0"/>
              <a:t>posteriormente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02660" y="1514094"/>
            <a:ext cx="4006215" cy="1490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  <a:tabLst>
                <a:tab pos="805180" algn="l"/>
                <a:tab pos="1045844" algn="l"/>
                <a:tab pos="1778000" algn="l"/>
              </a:tabLst>
            </a:pPr>
            <a:r>
              <a:rPr sz="1400" spc="-5" dirty="0">
                <a:latin typeface="Verdana"/>
                <a:cs typeface="Verdana"/>
              </a:rPr>
              <a:t>realizar	o	</a:t>
            </a:r>
            <a:r>
              <a:rPr sz="1400" i="1" spc="-5" dirty="0">
                <a:latin typeface="Verdana"/>
                <a:cs typeface="Verdana"/>
              </a:rPr>
              <a:t>upload	</a:t>
            </a:r>
            <a:r>
              <a:rPr sz="1400" spc="-10" dirty="0">
                <a:latin typeface="Verdana"/>
                <a:cs typeface="Verdana"/>
              </a:rPr>
              <a:t>da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</a:pPr>
            <a:r>
              <a:rPr sz="1400" spc="-15" dirty="0">
                <a:latin typeface="Verdana"/>
                <a:cs typeface="Verdana"/>
              </a:rPr>
              <a:t>Ata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50" dirty="0">
              <a:latin typeface="Verdana"/>
              <a:cs typeface="Verdana"/>
            </a:endParaRPr>
          </a:p>
          <a:p>
            <a:pPr marL="1401445" marR="5080" algn="just">
              <a:lnSpc>
                <a:spcPct val="107100"/>
              </a:lnSpc>
            </a:pPr>
            <a:r>
              <a:rPr sz="1400" b="1" spc="-15" dirty="0">
                <a:latin typeface="Verdana"/>
                <a:cs typeface="Verdana"/>
              </a:rPr>
              <a:t>2º</a:t>
            </a:r>
            <a:r>
              <a:rPr sz="1400" b="1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 </a:t>
            </a:r>
            <a:r>
              <a:rPr sz="1400" spc="-10" dirty="0">
                <a:latin typeface="Verdana"/>
                <a:cs typeface="Verdana"/>
              </a:rPr>
              <a:t>Registro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das</a:t>
            </a:r>
            <a:r>
              <a:rPr sz="1400" spc="4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decisões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reunião </a:t>
            </a:r>
            <a:r>
              <a:rPr sz="1400" spc="5" dirty="0">
                <a:latin typeface="Verdana"/>
                <a:cs typeface="Verdana"/>
              </a:rPr>
              <a:t>em </a:t>
            </a:r>
            <a:r>
              <a:rPr sz="1400" spc="-5" dirty="0">
                <a:latin typeface="Verdana"/>
                <a:cs typeface="Verdana"/>
              </a:rPr>
              <a:t>ata em livro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Conselho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1909" y="4378835"/>
            <a:ext cx="1805939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99415" algn="l"/>
                <a:tab pos="634365" algn="l"/>
                <a:tab pos="1685925" algn="l"/>
              </a:tabLst>
            </a:pPr>
            <a:r>
              <a:rPr sz="1400" b="1" spc="-20" dirty="0">
                <a:latin typeface="Verdana"/>
                <a:cs typeface="Verdana"/>
              </a:rPr>
              <a:t>4</a:t>
            </a:r>
            <a:r>
              <a:rPr sz="1400" b="1" spc="-5" dirty="0">
                <a:latin typeface="Verdana"/>
                <a:cs typeface="Verdana"/>
              </a:rPr>
              <a:t>º</a:t>
            </a:r>
            <a:r>
              <a:rPr sz="1400" b="1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15" dirty="0">
                <a:latin typeface="Verdana"/>
                <a:cs typeface="Verdana"/>
              </a:rPr>
              <a:t>D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10" dirty="0">
                <a:latin typeface="Verdana"/>
                <a:cs typeface="Verdana"/>
              </a:rPr>
              <a:t>g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spc="2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li</a:t>
            </a:r>
            <a:r>
              <a:rPr sz="1400" spc="-20" dirty="0">
                <a:latin typeface="Verdana"/>
                <a:cs typeface="Verdana"/>
              </a:rPr>
              <a:t>z</a:t>
            </a:r>
            <a:r>
              <a:rPr sz="1400" spc="-5" dirty="0">
                <a:latin typeface="Verdana"/>
                <a:cs typeface="Verdana"/>
              </a:rPr>
              <a:t>ar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659" algn="l"/>
                <a:tab pos="996950" algn="l"/>
              </a:tabLst>
            </a:pPr>
            <a:r>
              <a:rPr sz="1400" spc="-10" dirty="0">
                <a:latin typeface="Verdana"/>
                <a:cs typeface="Verdana"/>
              </a:rPr>
              <a:t>Ata	para	</a:t>
            </a:r>
            <a:r>
              <a:rPr sz="1400" spc="-5" dirty="0">
                <a:latin typeface="Verdana"/>
                <a:cs typeface="Verdana"/>
              </a:rPr>
              <a:t>posterior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1909" y="4836083"/>
            <a:ext cx="1809114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  <a:tabLst>
                <a:tab pos="1515745" algn="l"/>
              </a:tabLst>
            </a:pPr>
            <a:r>
              <a:rPr sz="1400" spc="-10" dirty="0">
                <a:latin typeface="Verdana"/>
                <a:cs typeface="Verdana"/>
              </a:rPr>
              <a:t>posteriormente </a:t>
            </a:r>
            <a:r>
              <a:rPr sz="1400" spc="-5" dirty="0">
                <a:latin typeface="Verdana"/>
                <a:cs typeface="Verdana"/>
              </a:rPr>
              <a:t> realizar o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upload</a:t>
            </a:r>
            <a:r>
              <a:rPr sz="1400" i="1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	em</a:t>
            </a:r>
            <a:endParaRPr sz="1400">
              <a:latin typeface="Verdana"/>
              <a:cs typeface="Verdana"/>
            </a:endParaRPr>
          </a:p>
          <a:p>
            <a:pPr marL="12700" marR="8890">
              <a:lnSpc>
                <a:spcPct val="107100"/>
              </a:lnSpc>
              <a:spcBef>
                <a:spcPts val="5"/>
              </a:spcBef>
              <a:tabLst>
                <a:tab pos="1524635" algn="l"/>
              </a:tabLst>
            </a:pPr>
            <a:r>
              <a:rPr sz="1400" b="1" spc="-5" dirty="0">
                <a:latin typeface="Verdana"/>
                <a:cs typeface="Verdana"/>
              </a:rPr>
              <a:t>CADASTRAR 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T</a:t>
            </a:r>
            <a:r>
              <a:rPr sz="1400" b="1" spc="-15" dirty="0">
                <a:latin typeface="Verdana"/>
                <a:cs typeface="Verdana"/>
              </a:rPr>
              <a:t>A</a:t>
            </a:r>
            <a:r>
              <a:rPr sz="1400" b="1" spc="-1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	</a:t>
            </a:r>
            <a:r>
              <a:rPr sz="1400" b="1" spc="-15" dirty="0"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Verdana"/>
                <a:cs typeface="Verdana"/>
              </a:rPr>
              <a:t>REUNIÕES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5343" y="2432304"/>
            <a:ext cx="5678805" cy="1941830"/>
            <a:chOff x="85343" y="2432304"/>
            <a:chExt cx="5678805" cy="194183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43" y="3627120"/>
              <a:ext cx="5678424" cy="746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19143" y="2444496"/>
              <a:ext cx="561340" cy="485140"/>
            </a:xfrm>
            <a:custGeom>
              <a:avLst/>
              <a:gdLst/>
              <a:ahLst/>
              <a:cxnLst/>
              <a:rect l="l" t="t" r="r" b="b"/>
              <a:pathLst>
                <a:path w="561339" h="485139">
                  <a:moveTo>
                    <a:pt x="318515" y="0"/>
                  </a:moveTo>
                  <a:lnTo>
                    <a:pt x="318515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318515" y="363474"/>
                  </a:lnTo>
                  <a:lnTo>
                    <a:pt x="318515" y="484631"/>
                  </a:lnTo>
                  <a:lnTo>
                    <a:pt x="560831" y="242315"/>
                  </a:lnTo>
                  <a:lnTo>
                    <a:pt x="3185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9143" y="2444496"/>
              <a:ext cx="561340" cy="485140"/>
            </a:xfrm>
            <a:custGeom>
              <a:avLst/>
              <a:gdLst/>
              <a:ahLst/>
              <a:cxnLst/>
              <a:rect l="l" t="t" r="r" b="b"/>
              <a:pathLst>
                <a:path w="561339" h="485139">
                  <a:moveTo>
                    <a:pt x="0" y="121157"/>
                  </a:moveTo>
                  <a:lnTo>
                    <a:pt x="318515" y="121157"/>
                  </a:lnTo>
                  <a:lnTo>
                    <a:pt x="318515" y="0"/>
                  </a:lnTo>
                  <a:lnTo>
                    <a:pt x="560831" y="242315"/>
                  </a:lnTo>
                  <a:lnTo>
                    <a:pt x="318515" y="484631"/>
                  </a:lnTo>
                  <a:lnTo>
                    <a:pt x="318515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10019" y="3864914"/>
            <a:ext cx="17799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b="1" spc="-15" dirty="0">
                <a:latin typeface="Verdana"/>
                <a:cs typeface="Verdana"/>
              </a:rPr>
              <a:t>3º </a:t>
            </a:r>
            <a:r>
              <a:rPr sz="1400" spc="-5" dirty="0">
                <a:latin typeface="Verdana"/>
                <a:cs typeface="Verdana"/>
              </a:rPr>
              <a:t>- </a:t>
            </a:r>
            <a:r>
              <a:rPr sz="1400" spc="-10" dirty="0">
                <a:latin typeface="Verdana"/>
                <a:cs typeface="Verdana"/>
              </a:rPr>
              <a:t>Não </a:t>
            </a:r>
            <a:r>
              <a:rPr sz="1400" spc="-5" dirty="0">
                <a:latin typeface="Verdana"/>
                <a:cs typeface="Verdana"/>
              </a:rPr>
              <a:t>esquecer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lista</a:t>
            </a:r>
            <a:r>
              <a:rPr sz="1400" spc="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 </a:t>
            </a:r>
            <a:r>
              <a:rPr sz="1400" spc="-5" dirty="0">
                <a:latin typeface="Verdana"/>
                <a:cs typeface="Verdana"/>
              </a:rPr>
              <a:t> presença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07023" y="3840479"/>
            <a:ext cx="588645" cy="509270"/>
            <a:chOff x="5907023" y="3840479"/>
            <a:chExt cx="588645" cy="509270"/>
          </a:xfrm>
        </p:grpSpPr>
        <p:sp>
          <p:nvSpPr>
            <p:cNvPr id="26" name="object 26"/>
            <p:cNvSpPr/>
            <p:nvPr/>
          </p:nvSpPr>
          <p:spPr>
            <a:xfrm>
              <a:off x="5919215" y="3852671"/>
              <a:ext cx="563880" cy="485140"/>
            </a:xfrm>
            <a:custGeom>
              <a:avLst/>
              <a:gdLst/>
              <a:ahLst/>
              <a:cxnLst/>
              <a:rect l="l" t="t" r="r" b="b"/>
              <a:pathLst>
                <a:path w="563879" h="485139">
                  <a:moveTo>
                    <a:pt x="321563" y="0"/>
                  </a:moveTo>
                  <a:lnTo>
                    <a:pt x="321563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321563" y="363473"/>
                  </a:lnTo>
                  <a:lnTo>
                    <a:pt x="321563" y="484631"/>
                  </a:lnTo>
                  <a:lnTo>
                    <a:pt x="563880" y="2423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19215" y="3852671"/>
              <a:ext cx="563880" cy="485140"/>
            </a:xfrm>
            <a:custGeom>
              <a:avLst/>
              <a:gdLst/>
              <a:ahLst/>
              <a:cxnLst/>
              <a:rect l="l" t="t" r="r" b="b"/>
              <a:pathLst>
                <a:path w="563879" h="485139">
                  <a:moveTo>
                    <a:pt x="0" y="121157"/>
                  </a:moveTo>
                  <a:lnTo>
                    <a:pt x="321563" y="121157"/>
                  </a:lnTo>
                  <a:lnTo>
                    <a:pt x="321563" y="0"/>
                  </a:lnTo>
                  <a:lnTo>
                    <a:pt x="563880" y="242315"/>
                  </a:lnTo>
                  <a:lnTo>
                    <a:pt x="321563" y="484631"/>
                  </a:lnTo>
                  <a:lnTo>
                    <a:pt x="321563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83167" y="1514094"/>
            <a:ext cx="3505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9288"/>
            <a:ext cx="11231880" cy="6306185"/>
            <a:chOff x="0" y="399288"/>
            <a:chExt cx="11231880" cy="6306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2657855"/>
              <a:ext cx="2743200" cy="1542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8" y="399288"/>
              <a:ext cx="10771632" cy="5614416"/>
            </a:xfrm>
            <a:prstGeom prst="rect">
              <a:avLst/>
            </a:prstGeom>
          </p:spPr>
        </p:pic>
      </p:grpSp>
      <p:pic>
        <p:nvPicPr>
          <p:cNvPr id="5" name="Imagem 4" descr="C:\Users\Usuario\Downloads\LOGO FINAL DE 2.jpg">
            <a:extLst>
              <a:ext uri="{FF2B5EF4-FFF2-40B4-BE49-F238E27FC236}">
                <a16:creationId xmlns:a16="http://schemas.microsoft.com/office/drawing/2014/main" xmlns="" id="{4B3BFE4D-CADC-45C0-A8C0-0499CF61942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AB87441-F324-47EE-8E23-18EB5646E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6" r="79375" b="12222"/>
          <a:stretch/>
        </p:blipFill>
        <p:spPr>
          <a:xfrm>
            <a:off x="3200400" y="381000"/>
            <a:ext cx="4391920" cy="6250040"/>
          </a:xfrm>
          <a:prstGeom prst="rect">
            <a:avLst/>
          </a:prstGeom>
        </p:spPr>
      </p:pic>
      <p:sp>
        <p:nvSpPr>
          <p:cNvPr id="6" name="Seta: Entalhada para a Direita 5">
            <a:extLst>
              <a:ext uri="{FF2B5EF4-FFF2-40B4-BE49-F238E27FC236}">
                <a16:creationId xmlns:a16="http://schemas.microsoft.com/office/drawing/2014/main" xmlns="" id="{1ED1F699-34A1-4D1B-AE1B-9B206894E3F5}"/>
              </a:ext>
            </a:extLst>
          </p:cNvPr>
          <p:cNvSpPr/>
          <p:nvPr/>
        </p:nvSpPr>
        <p:spPr>
          <a:xfrm>
            <a:off x="1676400" y="1524000"/>
            <a:ext cx="1828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xmlns="" id="{A28077E5-9FB9-4F35-B2C6-5ADB628DDF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6847" y="33528"/>
            <a:ext cx="731520" cy="786384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2DF7589C-7D61-4346-8417-1C8C9F5CC6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0"/>
            <a:ext cx="972312" cy="7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03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brigada! - Imagens e Mensagens para Facebook">
            <a:extLst>
              <a:ext uri="{FF2B5EF4-FFF2-40B4-BE49-F238E27FC236}">
                <a16:creationId xmlns:a16="http://schemas.microsoft.com/office/drawing/2014/main" xmlns="" id="{7DB5CE9B-43BE-4B9E-A1DA-0C7145DDC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/>
          <a:stretch/>
        </p:blipFill>
        <p:spPr bwMode="auto">
          <a:xfrm>
            <a:off x="1905000" y="1981200"/>
            <a:ext cx="7315200" cy="31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49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312" cy="789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0" y="332994"/>
            <a:ext cx="50704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Função</a:t>
            </a:r>
            <a:r>
              <a:rPr sz="3500" b="1" spc="-14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da</a:t>
            </a:r>
            <a:r>
              <a:rPr sz="3500" b="1" spc="-6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Educação</a:t>
            </a:r>
            <a:endParaRPr sz="35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7223" y="1292352"/>
            <a:ext cx="3608831" cy="2100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5480" y="3872229"/>
            <a:ext cx="1028763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Lei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Diretrizes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Bases</a:t>
            </a:r>
            <a:r>
              <a:rPr sz="1400" spc="20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Nacional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9394/96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-LDB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no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artigo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2º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aponta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educação,</a:t>
            </a:r>
            <a:r>
              <a:rPr sz="1400" spc="1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dever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família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do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Verdana"/>
                <a:cs typeface="Verdana"/>
              </a:rPr>
              <a:t>Estado,</a:t>
            </a:r>
            <a:r>
              <a:rPr sz="1400" spc="2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inspirada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nos</a:t>
            </a:r>
            <a:r>
              <a:rPr sz="1400" spc="1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princípios</a:t>
            </a:r>
            <a:r>
              <a:rPr sz="1400" spc="2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liberdade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nos</a:t>
            </a:r>
            <a:r>
              <a:rPr sz="1400" spc="20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ideais</a:t>
            </a:r>
            <a:r>
              <a:rPr sz="1400" spc="1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1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solidariedade</a:t>
            </a:r>
            <a:r>
              <a:rPr sz="1400" spc="1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humana,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tem</a:t>
            </a:r>
            <a:r>
              <a:rPr sz="1400" spc="1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por</a:t>
            </a:r>
            <a:r>
              <a:rPr sz="1400" spc="1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finalidade</a:t>
            </a:r>
            <a:r>
              <a:rPr sz="1400" spc="1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20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pleno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463" y="4526241"/>
            <a:ext cx="4204970" cy="1761489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6985" rIns="0" bIns="0" rtlCol="0">
            <a:spAutoFit/>
          </a:bodyPr>
          <a:lstStyle/>
          <a:p>
            <a:pPr marR="21590"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1400" spc="-15" dirty="0">
                <a:latin typeface="Verdana"/>
                <a:cs typeface="Verdana"/>
              </a:rPr>
              <a:t>desenvolvimento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educando,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seu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prepar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3517" y="4726051"/>
            <a:ext cx="59258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exercício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cidadania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sua </a:t>
            </a:r>
            <a:r>
              <a:rPr sz="1400" spc="-15" dirty="0">
                <a:latin typeface="Verdana"/>
                <a:cs typeface="Verdana"/>
              </a:rPr>
              <a:t>qualificação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trabalho.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3577" y="217792"/>
            <a:ext cx="731520" cy="786384"/>
          </a:xfrm>
          <a:prstGeom prst="rect">
            <a:avLst/>
          </a:prstGeom>
        </p:spPr>
      </p:pic>
      <p:pic>
        <p:nvPicPr>
          <p:cNvPr id="9" name="Imagem 8" descr="C:\Users\Usuario\Downloads\LOGO FINAL DE 2.jpg">
            <a:extLst>
              <a:ext uri="{FF2B5EF4-FFF2-40B4-BE49-F238E27FC236}">
                <a16:creationId xmlns:a16="http://schemas.microsoft.com/office/drawing/2014/main" xmlns="" id="{BF888F57-CBA4-4525-BA6B-C8C24D29E66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626" y="156463"/>
            <a:ext cx="430149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Função</a:t>
            </a:r>
            <a:r>
              <a:rPr sz="3500" b="1" spc="-13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da</a:t>
            </a:r>
            <a:r>
              <a:rPr sz="3500" b="1" spc="-4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Escola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320" y="3257963"/>
            <a:ext cx="10899775" cy="221541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latin typeface="Verdana"/>
                <a:cs typeface="Verdana"/>
              </a:rPr>
              <a:t>A</a:t>
            </a:r>
            <a:r>
              <a:rPr sz="1400" b="1" spc="29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escola</a:t>
            </a:r>
            <a:r>
              <a:rPr sz="1400" b="1" spc="29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</a:t>
            </a:r>
            <a:r>
              <a:rPr sz="1400" b="1" spc="30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o</a:t>
            </a:r>
            <a:r>
              <a:rPr sz="1400" b="1" spc="305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estudante</a:t>
            </a:r>
            <a:r>
              <a:rPr sz="1400" b="1" spc="3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spc="10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3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função</a:t>
            </a:r>
            <a:r>
              <a:rPr sz="1400" spc="2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social</a:t>
            </a:r>
            <a:r>
              <a:rPr sz="1400" spc="2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29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</a:t>
            </a:r>
            <a:r>
              <a:rPr sz="1400" spc="2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é</a:t>
            </a:r>
            <a:r>
              <a:rPr sz="1400" spc="2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28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desenvolvimento</a:t>
            </a:r>
            <a:r>
              <a:rPr sz="1400" spc="2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das</a:t>
            </a:r>
            <a:r>
              <a:rPr sz="1400" spc="2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potencialidades</a:t>
            </a:r>
            <a:r>
              <a:rPr sz="1400" spc="2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físicas,</a:t>
            </a:r>
            <a:r>
              <a:rPr sz="1400" spc="26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cognitivas</a:t>
            </a:r>
            <a:r>
              <a:rPr sz="1400" spc="2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spc="-15" dirty="0">
                <a:latin typeface="Verdana"/>
                <a:cs typeface="Verdana"/>
              </a:rPr>
              <a:t>afetivas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indivíduo,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capacitando-o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tornar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um</a:t>
            </a:r>
            <a:r>
              <a:rPr sz="1400" spc="-15" dirty="0">
                <a:latin typeface="Verdana"/>
                <a:cs typeface="Verdana"/>
              </a:rPr>
              <a:t> cidadão,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participativo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sociedade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em</a:t>
            </a:r>
            <a:r>
              <a:rPr sz="1400" spc="-10" dirty="0">
                <a:latin typeface="Verdana"/>
                <a:cs typeface="Verdana"/>
              </a:rPr>
              <a:t> que</a:t>
            </a:r>
            <a:r>
              <a:rPr sz="1400" spc="-20" dirty="0">
                <a:latin typeface="Verdana"/>
                <a:cs typeface="Verdana"/>
              </a:rPr>
              <a:t> vive.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400" b="1" spc="-10" dirty="0">
                <a:latin typeface="Verdana"/>
                <a:cs typeface="Verdana"/>
              </a:rPr>
              <a:t>A</a:t>
            </a:r>
            <a:r>
              <a:rPr sz="1400" b="1" spc="12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escola</a:t>
            </a:r>
            <a:r>
              <a:rPr sz="1400" b="1" spc="1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</a:t>
            </a:r>
            <a:r>
              <a:rPr sz="1400" b="1" spc="11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</a:t>
            </a:r>
            <a:r>
              <a:rPr sz="1400" b="1" spc="12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comunidade</a:t>
            </a:r>
            <a:r>
              <a:rPr sz="1400" b="1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–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relação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entre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escola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comunidade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é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um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importante</a:t>
            </a:r>
            <a:r>
              <a:rPr sz="1400" spc="1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fator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desenvolvimento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social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—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Verdana"/>
                <a:cs typeface="Verdana"/>
              </a:rPr>
              <a:t>não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só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localidade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onde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ela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encontra,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mas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especialmente,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spc="-10" dirty="0">
                <a:latin typeface="Verdana"/>
                <a:cs typeface="Verdana"/>
              </a:rPr>
              <a:t>comunidade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escolar.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ct val="150100"/>
              </a:lnSpc>
            </a:pPr>
            <a:r>
              <a:rPr sz="1400" spc="-10" dirty="0">
                <a:latin typeface="Verdana"/>
                <a:cs typeface="Verdana"/>
              </a:rPr>
              <a:t>Entre os </a:t>
            </a:r>
            <a:r>
              <a:rPr sz="1400" spc="-15" dirty="0">
                <a:latin typeface="Verdana"/>
                <a:cs typeface="Verdana"/>
              </a:rPr>
              <a:t>benefícios </a:t>
            </a:r>
            <a:r>
              <a:rPr sz="1400" spc="-10" dirty="0">
                <a:latin typeface="Verdana"/>
                <a:cs typeface="Verdana"/>
              </a:rPr>
              <a:t>de </a:t>
            </a:r>
            <a:r>
              <a:rPr sz="1400" spc="-5" dirty="0">
                <a:latin typeface="Verdana"/>
                <a:cs typeface="Verdana"/>
              </a:rPr>
              <a:t>um </a:t>
            </a:r>
            <a:r>
              <a:rPr sz="1400" spc="-15" dirty="0">
                <a:latin typeface="Verdana"/>
                <a:cs typeface="Verdana"/>
              </a:rPr>
              <a:t>bom </a:t>
            </a:r>
            <a:r>
              <a:rPr sz="1400" spc="-10" dirty="0">
                <a:latin typeface="Verdana"/>
                <a:cs typeface="Verdana"/>
              </a:rPr>
              <a:t>relacionamento </a:t>
            </a:r>
            <a:r>
              <a:rPr sz="1400" spc="-15" dirty="0">
                <a:latin typeface="Verdana"/>
                <a:cs typeface="Verdana"/>
              </a:rPr>
              <a:t>com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spc="-15" dirty="0">
                <a:latin typeface="Verdana"/>
                <a:cs typeface="Verdana"/>
              </a:rPr>
              <a:t>comunidade está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b="1" spc="-10" dirty="0">
                <a:latin typeface="Verdana"/>
                <a:cs typeface="Verdana"/>
              </a:rPr>
              <a:t>melhoria </a:t>
            </a:r>
            <a:r>
              <a:rPr sz="1400" b="1" spc="-15" dirty="0">
                <a:latin typeface="Verdana"/>
                <a:cs typeface="Verdana"/>
              </a:rPr>
              <a:t>do </a:t>
            </a:r>
            <a:r>
              <a:rPr sz="1400" b="1" spc="-10" dirty="0">
                <a:latin typeface="Verdana"/>
                <a:cs typeface="Verdana"/>
              </a:rPr>
              <a:t>desempenho </a:t>
            </a:r>
            <a:r>
              <a:rPr sz="1400" b="1" spc="-5" dirty="0">
                <a:latin typeface="Verdana"/>
                <a:cs typeface="Verdana"/>
              </a:rPr>
              <a:t>dos </a:t>
            </a:r>
            <a:r>
              <a:rPr lang="pt-BR" sz="1400" b="1" spc="-10" dirty="0">
                <a:latin typeface="Verdana"/>
                <a:cs typeface="Verdana"/>
              </a:rPr>
              <a:t>ESTUDANTES</a:t>
            </a:r>
            <a:r>
              <a:rPr sz="1400" spc="-10" dirty="0">
                <a:latin typeface="Verdana"/>
                <a:cs typeface="Verdana"/>
              </a:rPr>
              <a:t>— por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meio </a:t>
            </a:r>
            <a:r>
              <a:rPr sz="1400" spc="-10" dirty="0">
                <a:latin typeface="Verdana"/>
                <a:cs typeface="Verdana"/>
              </a:rPr>
              <a:t>do desenvolvimento de habilidades </a:t>
            </a:r>
            <a:r>
              <a:rPr sz="1400" spc="-15" dirty="0">
                <a:latin typeface="Verdana"/>
                <a:cs typeface="Verdana"/>
              </a:rPr>
              <a:t>cognitivas, </a:t>
            </a:r>
            <a:r>
              <a:rPr sz="1400" spc="-10" dirty="0">
                <a:latin typeface="Verdana"/>
                <a:cs typeface="Verdana"/>
              </a:rPr>
              <a:t>emocionais, </a:t>
            </a:r>
            <a:r>
              <a:rPr sz="1400" dirty="0">
                <a:latin typeface="Verdana"/>
                <a:cs typeface="Verdana"/>
              </a:rPr>
              <a:t>que </a:t>
            </a:r>
            <a:r>
              <a:rPr sz="1400" spc="-15" dirty="0">
                <a:latin typeface="Verdana"/>
                <a:cs typeface="Verdana"/>
              </a:rPr>
              <a:t>contribui com 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aumento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 credibilidade da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instituição.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409815" cy="2917190"/>
            <a:chOff x="0" y="0"/>
            <a:chExt cx="7409815" cy="2917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2312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1128" y="1005839"/>
              <a:ext cx="3718560" cy="191109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400" y="198740"/>
            <a:ext cx="731520" cy="786384"/>
          </a:xfrm>
          <a:prstGeom prst="rect">
            <a:avLst/>
          </a:prstGeom>
        </p:spPr>
      </p:pic>
      <p:pic>
        <p:nvPicPr>
          <p:cNvPr id="8" name="Imagem 7" descr="C:\Users\Usuario\Downloads\LOGO FINAL DE 2.jpg">
            <a:extLst>
              <a:ext uri="{FF2B5EF4-FFF2-40B4-BE49-F238E27FC236}">
                <a16:creationId xmlns:a16="http://schemas.microsoft.com/office/drawing/2014/main" xmlns="" id="{FEEA84D6-D747-49C4-9985-4A2FFF613AE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463" y="704126"/>
            <a:ext cx="5370195" cy="38227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21005" marR="2247900">
              <a:lnSpc>
                <a:spcPct val="150300"/>
              </a:lnSpc>
              <a:spcBef>
                <a:spcPts val="555"/>
              </a:spcBef>
              <a:tabLst>
                <a:tab pos="2505710" algn="l"/>
              </a:tabLst>
            </a:pP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Funç</a:t>
            </a:r>
            <a:r>
              <a:rPr sz="3500" b="1" spc="5" dirty="0">
                <a:solidFill>
                  <a:srgbClr val="007991"/>
                </a:solidFill>
                <a:latin typeface="Verdana"/>
                <a:cs typeface="Verdana"/>
              </a:rPr>
              <a:t>ã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o	</a:t>
            </a:r>
            <a:r>
              <a:rPr sz="3500" b="1" spc="-5" dirty="0">
                <a:solidFill>
                  <a:srgbClr val="007991"/>
                </a:solidFill>
                <a:latin typeface="Verdana"/>
                <a:cs typeface="Verdana"/>
              </a:rPr>
              <a:t>da  Equipe</a:t>
            </a:r>
            <a:endParaRPr sz="3500">
              <a:latin typeface="Verdana"/>
              <a:cs typeface="Verdana"/>
            </a:endParaRPr>
          </a:p>
          <a:p>
            <a:pPr marL="421005">
              <a:lnSpc>
                <a:spcPct val="100000"/>
              </a:lnSpc>
              <a:spcBef>
                <a:spcPts val="2090"/>
              </a:spcBef>
            </a:pP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Gestora</a:t>
            </a:r>
            <a:r>
              <a:rPr sz="3500" b="1" spc="-180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da</a:t>
            </a:r>
            <a:r>
              <a:rPr sz="3500" b="1" spc="-35" dirty="0">
                <a:solidFill>
                  <a:srgbClr val="007991"/>
                </a:solidFill>
                <a:latin typeface="Verdana"/>
                <a:cs typeface="Verdana"/>
              </a:rPr>
              <a:t> </a:t>
            </a:r>
            <a:r>
              <a:rPr sz="3500" b="1" dirty="0">
                <a:solidFill>
                  <a:srgbClr val="007991"/>
                </a:solidFill>
                <a:latin typeface="Verdana"/>
                <a:cs typeface="Verdana"/>
              </a:rPr>
              <a:t>Escola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1245" y="2072386"/>
            <a:ext cx="21875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3300" algn="l"/>
                <a:tab pos="1353820" algn="l"/>
              </a:tabLst>
            </a:pPr>
            <a:r>
              <a:rPr sz="1400" dirty="0">
                <a:latin typeface="Verdana"/>
                <a:cs typeface="Verdana"/>
              </a:rPr>
              <a:t>Ar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c</a:t>
            </a:r>
            <a:r>
              <a:rPr sz="1400" spc="15" dirty="0">
                <a:latin typeface="Verdana"/>
                <a:cs typeface="Verdana"/>
              </a:rPr>
              <a:t>u</a:t>
            </a:r>
            <a:r>
              <a:rPr sz="1400" spc="-3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ar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spc="5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ação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3578" y="2072386"/>
            <a:ext cx="196151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28650" algn="l"/>
                <a:tab pos="1067435" algn="l"/>
              </a:tabLst>
            </a:pPr>
            <a:r>
              <a:rPr sz="1400" spc="10" dirty="0">
                <a:latin typeface="Verdana"/>
                <a:cs typeface="Verdana"/>
              </a:rPr>
              <a:t>co</a:t>
            </a:r>
            <a:r>
              <a:rPr sz="1400" spc="-10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as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ân</a:t>
            </a:r>
            <a:r>
              <a:rPr sz="1400" spc="10" dirty="0">
                <a:latin typeface="Verdana"/>
                <a:cs typeface="Verdana"/>
              </a:rPr>
              <a:t>c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2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245" y="2284907"/>
            <a:ext cx="437070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participativas</a:t>
            </a:r>
            <a:r>
              <a:rPr sz="1400" spc="-5" dirty="0">
                <a:latin typeface="Verdana"/>
                <a:cs typeface="Verdana"/>
              </a:rPr>
              <a:t> na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escola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incentivando</a:t>
            </a:r>
            <a:r>
              <a:rPr sz="1400" spc="-5" dirty="0">
                <a:latin typeface="Verdana"/>
                <a:cs typeface="Verdana"/>
              </a:rPr>
              <a:t> a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participação </a:t>
            </a:r>
            <a:r>
              <a:rPr sz="1400" spc="-15" dirty="0">
                <a:latin typeface="Verdana"/>
                <a:cs typeface="Verdana"/>
              </a:rPr>
              <a:t>ativa </a:t>
            </a:r>
            <a:r>
              <a:rPr sz="1400" spc="-1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comunidade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com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vistas </a:t>
            </a:r>
            <a:r>
              <a:rPr sz="1400" spc="-5" dirty="0">
                <a:latin typeface="Verdana"/>
                <a:cs typeface="Verdana"/>
              </a:rPr>
              <a:t>à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promoção de </a:t>
            </a:r>
            <a:r>
              <a:rPr sz="1400" spc="-5" dirty="0">
                <a:latin typeface="Verdana"/>
                <a:cs typeface="Verdana"/>
              </a:rPr>
              <a:t>um </a:t>
            </a:r>
            <a:r>
              <a:rPr sz="1400" spc="-15" dirty="0">
                <a:latin typeface="Verdana"/>
                <a:cs typeface="Verdana"/>
              </a:rPr>
              <a:t>convívio </a:t>
            </a:r>
            <a:r>
              <a:rPr sz="1400" spc="-10" dirty="0">
                <a:latin typeface="Verdana"/>
                <a:cs typeface="Verdana"/>
              </a:rPr>
              <a:t>harmonioso 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spc="-10" dirty="0">
                <a:latin typeface="Verdana"/>
                <a:cs typeface="Verdana"/>
              </a:rPr>
              <a:t>de ações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 incentivo </a:t>
            </a:r>
            <a:r>
              <a:rPr sz="1400" spc="-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fortalecimento </a:t>
            </a:r>
            <a:r>
              <a:rPr sz="1400" spc="-10" dirty="0">
                <a:latin typeface="Verdana"/>
                <a:cs typeface="Verdana"/>
              </a:rPr>
              <a:t>da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aprendizagem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todos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estudantes.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2294" y="3983101"/>
            <a:ext cx="33655" cy="113030"/>
          </a:xfrm>
          <a:custGeom>
            <a:avLst/>
            <a:gdLst/>
            <a:ahLst/>
            <a:cxnLst/>
            <a:rect l="l" t="t" r="r" b="b"/>
            <a:pathLst>
              <a:path w="33654" h="113029">
                <a:moveTo>
                  <a:pt x="33527" y="0"/>
                </a:moveTo>
                <a:lnTo>
                  <a:pt x="0" y="0"/>
                </a:lnTo>
                <a:lnTo>
                  <a:pt x="0" y="112775"/>
                </a:lnTo>
                <a:lnTo>
                  <a:pt x="33527" y="112775"/>
                </a:lnTo>
                <a:lnTo>
                  <a:pt x="335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1439" y="0"/>
            <a:ext cx="4965700" cy="5946775"/>
            <a:chOff x="91439" y="0"/>
            <a:chExt cx="4965700" cy="59467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" y="0"/>
              <a:ext cx="972312" cy="789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431" y="4230623"/>
              <a:ext cx="4267200" cy="171602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4600" y="152400"/>
            <a:ext cx="731520" cy="786384"/>
          </a:xfrm>
          <a:prstGeom prst="rect">
            <a:avLst/>
          </a:prstGeom>
        </p:spPr>
      </p:pic>
      <p:pic>
        <p:nvPicPr>
          <p:cNvPr id="11" name="Imagem 10" descr="C:\Users\Usuario\Downloads\LOGO FINAL DE 2.jpg">
            <a:extLst>
              <a:ext uri="{FF2B5EF4-FFF2-40B4-BE49-F238E27FC236}">
                <a16:creationId xmlns:a16="http://schemas.microsoft.com/office/drawing/2014/main" xmlns="" id="{965D11F2-7A5B-496A-A952-1BE9A02B447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228600"/>
            <a:ext cx="9393937" cy="3313176"/>
            <a:chOff x="91439" y="0"/>
            <a:chExt cx="9393937" cy="331317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751" y="533400"/>
              <a:ext cx="8421625" cy="27797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0"/>
              <a:ext cx="972312" cy="78943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2555" y="55633"/>
            <a:ext cx="731520" cy="786384"/>
          </a:xfrm>
          <a:prstGeom prst="rect">
            <a:avLst/>
          </a:prstGeom>
        </p:spPr>
      </p:pic>
      <p:pic>
        <p:nvPicPr>
          <p:cNvPr id="6" name="Imagem 5" descr="C:\Users\Usuario\Downloads\LOGO FINAL DE 2.jpg">
            <a:extLst>
              <a:ext uri="{FF2B5EF4-FFF2-40B4-BE49-F238E27FC236}">
                <a16:creationId xmlns:a16="http://schemas.microsoft.com/office/drawing/2014/main" xmlns="" id="{3A85054A-C183-4995-94DA-5A646503134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6703" y="87681"/>
            <a:ext cx="1143001" cy="1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ACA2D93-B929-4A87-B85D-728C24DAD393}"/>
              </a:ext>
            </a:extLst>
          </p:cNvPr>
          <p:cNvSpPr txBox="1"/>
          <p:nvPr/>
        </p:nvSpPr>
        <p:spPr>
          <a:xfrm>
            <a:off x="1524000" y="3846576"/>
            <a:ext cx="929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 Papel do Conselho de Escola</a:t>
            </a:r>
          </a:p>
          <a:p>
            <a:endParaRPr lang="pt-BR" dirty="0"/>
          </a:p>
          <a:p>
            <a:r>
              <a:rPr lang="pt-BR" dirty="0"/>
              <a:t>O Conselho de Escola tem papel decisivo na democratização da educação, por compartilhar entre o poder público e sociedade civil, as decisões pedagógicas, administrativas e financeiras da Escola. Seu pleno funcionamento possibilita a construção de uma escola cidadã, sendo o estudante o foco de todo o processo.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0B1A44-6591-43D0-928A-6B26806C6E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" y="582613"/>
            <a:ext cx="11353800" cy="5386090"/>
          </a:xfrm>
        </p:spPr>
        <p:txBody>
          <a:bodyPr/>
          <a:lstStyle/>
          <a:p>
            <a:pPr algn="l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Ação Mobilizadora: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Articulação com os membros da Comunidade Escolar (gestores, professores, funcionários, estudantes e pais ou responsáveis), Conselho de Escola, Grêmio Estudantil e Associação de Pais e Mestres-APM, na construção de ações e normas de convivência ética, </a:t>
            </a:r>
            <a:r>
              <a:rPr lang="pt-BR" u="sng" dirty="0"/>
              <a:t>para participar da organização do acolhimento de estudantes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❖ Promover e estimular as relações entre os membros da comunidade escolar, empregando </a:t>
            </a:r>
            <a:r>
              <a:rPr lang="pt-BR" u="sng" dirty="0"/>
              <a:t>práticas preventivas, colaborativas e restaurativas para a resolução de conflitos no cotidiano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❖ Orientar os responsáveis pelos estudantes sobre sua </a:t>
            </a:r>
            <a:r>
              <a:rPr lang="pt-BR" u="sng" dirty="0"/>
              <a:t>participação no processo educativo </a:t>
            </a:r>
            <a:r>
              <a:rPr lang="pt-BR" dirty="0"/>
              <a:t>e encaminhamento para atendimento especializado de órgãos da rede protetiva, quando necessário.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Ação Deliberativa: 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Decidir em conjunto pela utilização dos recursos com a participação de todos os colegiados escolares: Grêmio estudantil, Conselho de Escola e Conselho Deliberativo da APM;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Elaborar o calendário e o regimento escolar, observadas as normas do Conselho Estadual de Educação e a legislação pertinente;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Ratificar a oferta de Itinerários Formativos do Ensino Médio.</a:t>
            </a:r>
          </a:p>
        </p:txBody>
      </p:sp>
      <p:sp>
        <p:nvSpPr>
          <p:cNvPr id="4" name="Rolagem: Horizontal 3">
            <a:extLst>
              <a:ext uri="{FF2B5EF4-FFF2-40B4-BE49-F238E27FC236}">
                <a16:creationId xmlns:a16="http://schemas.microsoft.com/office/drawing/2014/main" xmlns="" id="{E6D69A0D-0422-4F76-B8EA-C43AE78A6D3A}"/>
              </a:ext>
            </a:extLst>
          </p:cNvPr>
          <p:cNvSpPr/>
          <p:nvPr/>
        </p:nvSpPr>
        <p:spPr>
          <a:xfrm>
            <a:off x="3733800" y="288667"/>
            <a:ext cx="48768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FUNÇÕES DO CONSELHO DE ESCOLA</a:t>
            </a:r>
          </a:p>
        </p:txBody>
      </p:sp>
    </p:spTree>
    <p:extLst>
      <p:ext uri="{BB962C8B-B14F-4D97-AF65-F5344CB8AC3E}">
        <p14:creationId xmlns:p14="http://schemas.microsoft.com/office/powerpoint/2010/main" xmlns="" val="324589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0B1A44-6591-43D0-928A-6B26806C6E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" y="582613"/>
            <a:ext cx="11353800" cy="4524315"/>
          </a:xfrm>
        </p:spPr>
        <p:txBody>
          <a:bodyPr/>
          <a:lstStyle/>
          <a:p>
            <a:pPr algn="l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Ação Consultiva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Opinar sobre a ocupação das dependências da zeladoria da Unidade Escolar;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Escutar a comunidade escolar e o Conselho de Escola sobre a adesão ao Programa Ensino Integral;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Ouvir o Conselho de Escola, por meio de um processo participativo, na definição do rol de ofertas do Itinerário Formativo.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Ação Fiscalizadora: 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Atuar conjuntamente com a Gestão Escolar na redução dos índices de faltas e de abandono da Unidade Escolar;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Monitorar o Plano de Ação da Escola;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❖ Apreciar os relatórios anuais da escola, analisando seus desempenhos em face das diretrizes e metas estabelecidas.</a:t>
            </a:r>
          </a:p>
        </p:txBody>
      </p:sp>
      <p:sp>
        <p:nvSpPr>
          <p:cNvPr id="4" name="Rolagem: Horizontal 3">
            <a:extLst>
              <a:ext uri="{FF2B5EF4-FFF2-40B4-BE49-F238E27FC236}">
                <a16:creationId xmlns:a16="http://schemas.microsoft.com/office/drawing/2014/main" xmlns="" id="{E6D69A0D-0422-4F76-B8EA-C43AE78A6D3A}"/>
              </a:ext>
            </a:extLst>
          </p:cNvPr>
          <p:cNvSpPr/>
          <p:nvPr/>
        </p:nvSpPr>
        <p:spPr>
          <a:xfrm>
            <a:off x="3733800" y="288667"/>
            <a:ext cx="48768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FUNÇÕES DO CONSELHO DE ESCOLA</a:t>
            </a:r>
          </a:p>
        </p:txBody>
      </p:sp>
    </p:spTree>
    <p:extLst>
      <p:ext uri="{BB962C8B-B14F-4D97-AF65-F5344CB8AC3E}">
        <p14:creationId xmlns:p14="http://schemas.microsoft.com/office/powerpoint/2010/main" xmlns="" val="161752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1570</Words>
  <Application>Microsoft Office PowerPoint</Application>
  <PresentationFormat>Personalizar</PresentationFormat>
  <Paragraphs>220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Office Theme</vt:lpstr>
      <vt:lpstr>1ª REUNIÃO DE TRABALHO CONSELHOS DE ESCOLA/2023</vt:lpstr>
      <vt:lpstr>Slide 2</vt:lpstr>
      <vt:lpstr>Slide 3</vt:lpstr>
      <vt:lpstr>Função da Educação</vt:lpstr>
      <vt:lpstr>Função da Escola</vt:lpstr>
      <vt:lpstr>Slide 6</vt:lpstr>
      <vt:lpstr>Slide 7</vt:lpstr>
      <vt:lpstr>    Ação Mobilizadora:   ❖ Articulação com os membros da Comunidade Escolar (gestores, professores, funcionários, estudantes e pais ou responsáveis), Conselho de Escola, Grêmio Estudantil e Associação de Pais e Mestres-APM, na construção de ações e normas de convivência ética, para participar da organização do acolhimento de estudantes;   ❖ Promover e estimular as relações entre os membros da comunidade escolar, empregando práticas preventivas, colaborativas e restaurativas para a resolução de conflitos no cotidiano;   ❖ Orientar os responsáveis pelos estudantes sobre sua participação no processo educativo e encaminhamento para atendimento especializado de órgãos da rede protetiva, quando necessário.  Ação Deliberativa:   ❖ Decidir em conjunto pela utilização dos recursos com a participação de todos os colegiados escolares: Grêmio estudantil, Conselho de Escola e Conselho Deliberativo da APM;   ❖ Elaborar o calendário e o regimento escolar, observadas as normas do Conselho Estadual de Educação e a legislação pertinente;   ❖ Ratificar a oferta de Itinerários Formativos do Ensino Médio.</vt:lpstr>
      <vt:lpstr>     Ação Consultiva:   ❖ Opinar sobre a ocupação das dependências da zeladoria da Unidade Escolar;   ❖ Escutar a comunidade escolar e o Conselho de Escola sobre a adesão ao Programa Ensino Integral;   ❖ Ouvir o Conselho de Escola, por meio de um processo participativo, na definição do rol de ofertas do Itinerário Formativo.   Ação Fiscalizadora:   ❖ Atuar conjuntamente com a Gestão Escolar na redução dos índices de faltas e de abandono da Unidade Escolar;   ❖ Monitorar o Plano de Ação da Escola;   ❖ Apreciar os relatórios anuais da escola, analisando seus desempenhos em face das diretrizes e metas estabelecidas.</vt:lpstr>
      <vt:lpstr>Normativos Conselho de Escola</vt:lpstr>
      <vt:lpstr>Slide 11</vt:lpstr>
      <vt:lpstr>Slide 12</vt:lpstr>
      <vt:lpstr>Documento Orientador do Estatuto do Conselho de Escola  Boletim Semanal COPED -n 19/de 13 a 15 de junho de  2022 , pág. 8</vt:lpstr>
      <vt:lpstr>Slide 14</vt:lpstr>
      <vt:lpstr>Composição do Conselho de Escola de  acordo com a Resolução SEDUC 19/2022?</vt:lpstr>
      <vt:lpstr>Composição do Conselho de Escola no apoio à</vt:lpstr>
      <vt:lpstr>Especialistas de  acordo com a LC  1374/2022</vt:lpstr>
      <vt:lpstr>Slide 18</vt:lpstr>
      <vt:lpstr>Slide 19</vt:lpstr>
      <vt:lpstr>Plano de</vt:lpstr>
      <vt:lpstr>Slide 21</vt:lpstr>
      <vt:lpstr>A importância  do conteúdo  de uma ata</vt:lpstr>
      <vt:lpstr>Slide 23</vt:lpstr>
      <vt:lpstr>Slide 24</vt:lpstr>
      <vt:lpstr>Slide 25</vt:lpstr>
      <vt:lpstr>Slide 26</vt:lpstr>
      <vt:lpstr>Slide 27</vt:lpstr>
      <vt:lpstr>Slide 28</vt:lpstr>
      <vt:lpstr>1º-Cadastrar a  reunião(CADASTRAR  REUNIÃO) para  posteriormente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1ª REUNIÃO DE TRABALHO CONSELHOS DE ESCOLA/2023</dc:title>
  <dc:creator>DE SAO JOAO DA BOA VISTA ESE</dc:creator>
  <cp:lastModifiedBy>Fernando</cp:lastModifiedBy>
  <cp:revision>18</cp:revision>
  <dcterms:created xsi:type="dcterms:W3CDTF">2022-11-17T18:50:14Z</dcterms:created>
  <dcterms:modified xsi:type="dcterms:W3CDTF">2023-01-31T22:43:55Z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2022-11-17T00:00:00Z</vt:filetime>
  </property>
</Properties>
</file>