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4"/>
  </p:sldMasterIdLst>
  <p:notesMasterIdLst>
    <p:notesMasterId r:id="rId32"/>
  </p:notesMasterIdLst>
  <p:sldIdLst>
    <p:sldId id="261" r:id="rId5"/>
    <p:sldId id="306" r:id="rId6"/>
    <p:sldId id="262" r:id="rId7"/>
    <p:sldId id="282" r:id="rId8"/>
    <p:sldId id="279" r:id="rId9"/>
    <p:sldId id="280" r:id="rId10"/>
    <p:sldId id="281" r:id="rId11"/>
    <p:sldId id="300" r:id="rId12"/>
    <p:sldId id="266" r:id="rId13"/>
    <p:sldId id="258" r:id="rId14"/>
    <p:sldId id="283" r:id="rId15"/>
    <p:sldId id="284" r:id="rId16"/>
    <p:sldId id="285" r:id="rId17"/>
    <p:sldId id="287" r:id="rId18"/>
    <p:sldId id="263" r:id="rId19"/>
    <p:sldId id="308" r:id="rId20"/>
    <p:sldId id="301" r:id="rId21"/>
    <p:sldId id="268" r:id="rId22"/>
    <p:sldId id="288" r:id="rId23"/>
    <p:sldId id="290" r:id="rId24"/>
    <p:sldId id="292" r:id="rId25"/>
    <p:sldId id="294" r:id="rId26"/>
    <p:sldId id="273" r:id="rId27"/>
    <p:sldId id="309" r:id="rId28"/>
    <p:sldId id="310" r:id="rId29"/>
    <p:sldId id="304" r:id="rId30"/>
    <p:sldId id="30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0D1E9-738A-40B9-968A-9D196546EFD4}" v="2" dt="2022-03-15T16:27:58.954"/>
    <p1510:client id="{29FCC086-E3E7-4609-9206-77FDE2CAD359}" v="1" dt="2022-03-15T16:36:43.076"/>
    <p1510:client id="{9130DA90-DF1D-40C0-80D5-2D9139DB8E54}" v="22" dt="2022-03-14T17:47:04.078"/>
    <p1510:client id="{9766CE8B-D4D0-4BB2-A884-BFB619566F0F}" v="2630" dt="2022-03-15T16:59:13.266"/>
    <p1510:client id="{9BEA2BF0-0E23-4675-91CA-EB18AFB1A0E1}" v="34" dt="2022-03-15T12:30:35.052"/>
    <p1510:client id="{AC690804-81B7-4142-8011-A4F0980BF63A}" v="1" dt="2022-03-15T11:35:28.750"/>
    <p1510:client id="{B7BD784C-B7E7-4EC5-974A-C3DAFCB2D476}" v="103" dt="2022-03-15T19:41:04.523"/>
    <p1510:client id="{BCE67077-4C9D-428D-84B4-7A0B292D358D}" v="7" dt="2022-03-15T16:35:55.529"/>
    <p1510:client id="{CD1B0FE7-FBD6-49A4-BD1F-6AA1365F0DEA}" v="7" dt="2022-03-15T16:31:52.150"/>
    <p1510:client id="{F9D28AF4-98CE-4860-A658-9AD6C4523E1F}" v="122" dt="2022-03-14T19:14:28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FCD6C-865F-42EA-8A3C-975FEA0EE5E7}" type="datetimeFigureOut">
              <a:rPr lang="pt-BR" smtClean="0"/>
              <a:pPr/>
              <a:t>11/04/2022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8D22-CB0E-424E-8322-B336F80010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447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8ca0e5a4c8_0_0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9" name="Google Shape;1979;g8ca0e5a4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2817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22392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263935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30810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61488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69933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560174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635535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4201147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03843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747930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767516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2654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59694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5801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76671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42956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1088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54110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ca0e5a4c8_0_303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Helena</a:t>
            </a:r>
            <a:endParaRPr/>
          </a:p>
        </p:txBody>
      </p:sp>
      <p:sp>
        <p:nvSpPr>
          <p:cNvPr id="1991" name="Google Shape;1991;g8ca0e5a4c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56649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70" lvl="0" indent="-42331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40" lvl="1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09" lvl="2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278" lvl="3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848" lvl="4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418" lvl="5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87" lvl="6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57" lvl="7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26" lvl="8" indent="-42331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3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2213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346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838200" y="366183"/>
            <a:ext cx="10515600" cy="1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body" idx="1"/>
          </p:nvPr>
        </p:nvSpPr>
        <p:spPr>
          <a:xfrm>
            <a:off x="838200" y="1826683"/>
            <a:ext cx="105156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32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0" r:id="rId1"/>
    <p:sldLayoutId id="2147483867" r:id="rId2"/>
    <p:sldLayoutId id="21474838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daniela.morais@educacao.sp.gov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atendimento.educacao.sp.gov.b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tieWBDwwYCaKxSf9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206"/>
          <p:cNvSpPr txBox="1"/>
          <p:nvPr/>
        </p:nvSpPr>
        <p:spPr>
          <a:xfrm flipV="1">
            <a:off x="0" y="-120710"/>
            <a:ext cx="12192000" cy="3549711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3" name="Google Shape;1983;p206"/>
          <p:cNvPicPr preferRelativeResize="0"/>
          <p:nvPr/>
        </p:nvPicPr>
        <p:blipFill rotWithShape="1">
          <a:blip r:embed="rId3" cstate="print">
            <a:alphaModFix amt="20000"/>
          </a:blip>
          <a:srcRect t="36852" b="20947"/>
          <a:stretch/>
        </p:blipFill>
        <p:spPr>
          <a:xfrm>
            <a:off x="0" y="-130566"/>
            <a:ext cx="12192004" cy="3549711"/>
          </a:xfrm>
          <a:prstGeom prst="rect">
            <a:avLst/>
          </a:prstGeom>
          <a:noFill/>
          <a:ln>
            <a:noFill/>
          </a:ln>
        </p:spPr>
      </p:pic>
      <p:sp>
        <p:nvSpPr>
          <p:cNvPr id="1984" name="Google Shape;1984;p206"/>
          <p:cNvSpPr txBox="1"/>
          <p:nvPr/>
        </p:nvSpPr>
        <p:spPr>
          <a:xfrm>
            <a:off x="3001108" y="3308289"/>
            <a:ext cx="6095999" cy="35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pt-PT" sz="2000" b="1" dirty="0" smtClean="0">
                <a:solidFill>
                  <a:srgbClr val="5B9BD5"/>
                </a:solidFill>
                <a:highlight>
                  <a:srgbClr val="FFFFFF"/>
                </a:highlight>
                <a:latin typeface="Verdana"/>
                <a:ea typeface="Verdana"/>
                <a:cs typeface="+mn-lt"/>
              </a:rPr>
              <a:t>Responsáveis na Diretoria de Ensino</a:t>
            </a:r>
            <a:endParaRPr lang="pt-PT" sz="2000" b="1" dirty="0" smtClean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pt-PT" sz="1600" b="1" dirty="0" smtClean="0">
                <a:solidFill>
                  <a:srgbClr val="5B9BD5"/>
                </a:solidFill>
                <a:highlight>
                  <a:srgbClr val="FFFFFF"/>
                </a:highlight>
                <a:latin typeface="Verdana"/>
                <a:ea typeface="Verdana"/>
                <a:cs typeface="+mn-lt"/>
              </a:rPr>
              <a:t>Supervisoras de Ensino: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smtClean="0">
                <a:latin typeface="Arial Narrow" panose="020B0606020202030204" pitchFamily="34" charset="0"/>
              </a:rPr>
              <a:t>Ana </a:t>
            </a:r>
            <a:r>
              <a:rPr lang="en-US" sz="1800" dirty="0" err="1" smtClean="0">
                <a:latin typeface="Arial Narrow" panose="020B0606020202030204" pitchFamily="34" charset="0"/>
              </a:rPr>
              <a:t>Cláudia</a:t>
            </a:r>
            <a:r>
              <a:rPr lang="en-US" sz="1800" dirty="0" smtClean="0">
                <a:latin typeface="Arial Narrow" panose="020B0606020202030204" pitchFamily="34" charset="0"/>
              </a:rPr>
              <a:t> Costa </a:t>
            </a:r>
            <a:r>
              <a:rPr lang="en-US" sz="1800" dirty="0" err="1" smtClean="0">
                <a:latin typeface="Arial Narrow" panose="020B0606020202030204" pitchFamily="34" charset="0"/>
              </a:rPr>
              <a:t>Correia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</a:rPr>
              <a:t>Fructuoso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err="1" smtClean="0">
                <a:latin typeface="Arial Narrow" panose="020B0606020202030204" pitchFamily="34" charset="0"/>
              </a:rPr>
              <a:t>Telefone</a:t>
            </a:r>
            <a:r>
              <a:rPr lang="en-US" sz="1800" dirty="0" smtClean="0">
                <a:latin typeface="Arial Narrow" panose="020B0606020202030204" pitchFamily="34" charset="0"/>
              </a:rPr>
              <a:t> 3638-0336  </a:t>
            </a:r>
            <a:r>
              <a:rPr lang="en-US" sz="1800" dirty="0" err="1" smtClean="0">
                <a:latin typeface="Arial Narrow" panose="020B0606020202030204" pitchFamily="34" charset="0"/>
              </a:rPr>
              <a:t>Ramal</a:t>
            </a:r>
            <a:r>
              <a:rPr lang="en-US" sz="1800" dirty="0" smtClean="0">
                <a:latin typeface="Arial Narrow" panose="020B0606020202030204" pitchFamily="34" charset="0"/>
              </a:rPr>
              <a:t>: 1336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smtClean="0">
                <a:latin typeface="Arial Narrow" panose="020B0606020202030204" pitchFamily="34" charset="0"/>
                <a:hlinkClick r:id="rId4"/>
              </a:rPr>
              <a:t>ana.fructuoso@educacao.sp.gov.br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smtClean="0">
                <a:latin typeface="Arial Narrow" panose="020B0606020202030204" pitchFamily="34" charset="0"/>
              </a:rPr>
              <a:t>Daniela </a:t>
            </a:r>
            <a:r>
              <a:rPr lang="en-US" sz="1800" dirty="0" err="1" smtClean="0">
                <a:latin typeface="Arial Narrow" panose="020B0606020202030204" pitchFamily="34" charset="0"/>
              </a:rPr>
              <a:t>Picinato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</a:rPr>
              <a:t>Dota</a:t>
            </a:r>
            <a:r>
              <a:rPr lang="en-US" sz="1800" dirty="0" smtClean="0">
                <a:latin typeface="Arial Narrow" panose="020B0606020202030204" pitchFamily="34" charset="0"/>
              </a:rPr>
              <a:t> de </a:t>
            </a:r>
            <a:r>
              <a:rPr lang="en-US" sz="1800" dirty="0" err="1" smtClean="0">
                <a:latin typeface="Arial Narrow" panose="020B0606020202030204" pitchFamily="34" charset="0"/>
              </a:rPr>
              <a:t>Morais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err="1" smtClean="0">
                <a:latin typeface="Arial Narrow" panose="020B0606020202030204" pitchFamily="34" charset="0"/>
              </a:rPr>
              <a:t>Telefone</a:t>
            </a:r>
            <a:r>
              <a:rPr lang="en-US" sz="1800" dirty="0" smtClean="0">
                <a:latin typeface="Arial Narrow" panose="020B0606020202030204" pitchFamily="34" charset="0"/>
              </a:rPr>
              <a:t> 3638-0308  </a:t>
            </a:r>
            <a:r>
              <a:rPr lang="en-US" sz="1800" dirty="0" err="1" smtClean="0">
                <a:latin typeface="Arial Narrow" panose="020B0606020202030204" pitchFamily="34" charset="0"/>
              </a:rPr>
              <a:t>Ramal</a:t>
            </a:r>
            <a:r>
              <a:rPr lang="en-US" sz="1800" dirty="0" smtClean="0">
                <a:latin typeface="Arial Narrow" panose="020B0606020202030204" pitchFamily="34" charset="0"/>
              </a:rPr>
              <a:t>: 1308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smtClean="0">
                <a:latin typeface="Arial Narrow" panose="020B0606020202030204" pitchFamily="34" charset="0"/>
                <a:hlinkClick r:id="rId4"/>
              </a:rPr>
              <a:t>daniela.morais@educacao.sp.gov.br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pt-PT" sz="1450" b="1" dirty="0" smtClean="0">
              <a:solidFill>
                <a:srgbClr val="5B9BD5"/>
              </a:solidFill>
              <a:highlight>
                <a:srgbClr val="FFFFFF"/>
              </a:highlight>
              <a:latin typeface="Verdana"/>
              <a:ea typeface="Verdana"/>
              <a:cs typeface="+mn-lt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pt-PT" sz="1450" dirty="0">
              <a:highlight>
                <a:srgbClr val="FFFFFF"/>
              </a:highlight>
              <a:latin typeface="Verdana"/>
              <a:ea typeface="Verdana"/>
              <a:cs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C123FE1-87BD-4FA6-8CF5-976EA8FBCE7A}"/>
              </a:ext>
            </a:extLst>
          </p:cNvPr>
          <p:cNvSpPr/>
          <p:nvPr/>
        </p:nvSpPr>
        <p:spPr>
          <a:xfrm>
            <a:off x="1511821" y="164591"/>
            <a:ext cx="8985804" cy="277710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pt-BR" sz="4000" b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1ª REUNIÃO DE TRABALHO DOS CONSELHOS DE ESCOLA​/2022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2B5756C-1896-47AA-8059-3BC034A5CE79}"/>
              </a:ext>
            </a:extLst>
          </p:cNvPr>
          <p:cNvSpPr/>
          <p:nvPr/>
        </p:nvSpPr>
        <p:spPr>
          <a:xfrm>
            <a:off x="115449" y="3438855"/>
            <a:ext cx="5980551" cy="1043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50" b="1" dirty="0">
                <a:solidFill>
                  <a:srgbClr val="007991"/>
                </a:solidFill>
                <a:latin typeface="Verdana"/>
              </a:rPr>
              <a:t>  </a:t>
            </a:r>
            <a:endParaRPr lang="pt-BR" sz="2489" b="1" dirty="0">
              <a:solidFill>
                <a:srgbClr val="007991"/>
              </a:solidFill>
              <a:latin typeface="Verdana" panose="020B060403050404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pt-PT" sz="1450" dirty="0">
                <a:highlight>
                  <a:srgbClr val="FFFFFF"/>
                </a:highlight>
                <a:latin typeface="Verdana"/>
                <a:ea typeface="Verdana"/>
                <a:cs typeface="+mn-lt"/>
              </a:rPr>
              <a:t/>
            </a:r>
            <a:br>
              <a:rPr lang="pt-PT" sz="1450" dirty="0">
                <a:highlight>
                  <a:srgbClr val="FFFFFF"/>
                </a:highlight>
                <a:latin typeface="Verdana"/>
                <a:ea typeface="Verdana"/>
                <a:cs typeface="+mn-lt"/>
              </a:rPr>
            </a:br>
            <a:endParaRPr lang="pt-PT" sz="1450" dirty="0">
              <a:highlight>
                <a:srgbClr val="FFFFFF"/>
              </a:highlight>
              <a:latin typeface="Verdana"/>
              <a:ea typeface="Verdana"/>
              <a:cs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FC822FA-789F-4C32-8CC6-B9D64271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49" y="2386867"/>
            <a:ext cx="974650" cy="104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C:\Users\Usuario\Downloads\LOGO FINAL DE 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2640" y="4149969"/>
            <a:ext cx="1888857" cy="16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60" y="500662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/>
              <a:t/>
            </a:r>
            <a:br>
              <a:rPr lang="pt-BR" sz="1850"/>
            </a:br>
            <a:r>
              <a:rPr lang="pt-BR" sz="4800" b="1">
                <a:solidFill>
                  <a:srgbClr val="007991"/>
                </a:solidFill>
                <a:latin typeface="Verdana"/>
                <a:ea typeface="Verdana"/>
              </a:rPr>
              <a:t>Construção Coletiva do Plano de Ação do Conselho de Escola​ </a:t>
            </a:r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8333"/>
            <a:ext cx="10515600" cy="4095935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800"/>
              <a:t>É um documento</a:t>
            </a:r>
            <a:r>
              <a:rPr lang="pt-BR" sz="1800" b="0" i="0">
                <a:solidFill>
                  <a:srgbClr val="000000"/>
                </a:solidFill>
                <a:effectLst/>
              </a:rPr>
              <a:t> que</a:t>
            </a:r>
            <a:r>
              <a:rPr lang="pt-BR" sz="1800"/>
              <a:t> irá sistematizar</a:t>
            </a:r>
            <a:r>
              <a:rPr lang="pt-BR" sz="1800" b="0" i="0">
                <a:solidFill>
                  <a:srgbClr val="000000"/>
                </a:solidFill>
                <a:effectLst/>
              </a:rPr>
              <a:t> as ações do Conselho do Escola </a:t>
            </a:r>
            <a:r>
              <a:rPr lang="pt-BR" sz="1800"/>
              <a:t>e apoiar </a:t>
            </a:r>
            <a:r>
              <a:rPr lang="pt-BR" sz="1800" b="0" i="0">
                <a:solidFill>
                  <a:srgbClr val="000000"/>
                </a:solidFill>
                <a:effectLst/>
              </a:rPr>
              <a:t>a Gestão Escolar,</a:t>
            </a:r>
            <a:r>
              <a:rPr lang="pt-BR" sz="1800"/>
              <a:t> na</a:t>
            </a:r>
            <a:r>
              <a:rPr lang="pt-BR" sz="1800" b="0" i="0">
                <a:solidFill>
                  <a:srgbClr val="000000"/>
                </a:solidFill>
                <a:effectLst/>
              </a:rPr>
              <a:t> </a:t>
            </a:r>
            <a:r>
              <a:rPr lang="pt-BR" sz="1800"/>
              <a:t>dimensão </a:t>
            </a:r>
            <a:r>
              <a:rPr lang="pt-BR" sz="1800" b="0" i="0">
                <a:solidFill>
                  <a:srgbClr val="000000"/>
                </a:solidFill>
                <a:effectLst/>
              </a:rPr>
              <a:t>Pedagógica, de Convivência, Tecnologia, de Processos e de Infraestrutura.  </a:t>
            </a:r>
            <a:endParaRPr lang="pt-BR"/>
          </a:p>
          <a:p>
            <a:pPr marL="608965" indent="-42291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800"/>
              <a:t>D</a:t>
            </a:r>
            <a:r>
              <a:rPr lang="pt-BR" sz="1800" b="0" i="0">
                <a:solidFill>
                  <a:srgbClr val="000000"/>
                </a:solidFill>
                <a:effectLst/>
              </a:rPr>
              <a:t>eve ser pensado </a:t>
            </a:r>
            <a:r>
              <a:rPr lang="pt-BR" sz="1800"/>
              <a:t>e planejado </a:t>
            </a:r>
            <a:r>
              <a:rPr lang="pt-BR" sz="1800" b="0" i="0">
                <a:solidFill>
                  <a:srgbClr val="000000"/>
                </a:solidFill>
                <a:effectLst/>
              </a:rPr>
              <a:t>pelo coletivo(todos os segmentos que compõem o Conselho de Escola) </a:t>
            </a:r>
            <a:r>
              <a:rPr lang="pt-BR" sz="1800"/>
              <a:t>com foco nas demandas e nos </a:t>
            </a:r>
            <a:r>
              <a:rPr lang="pt-BR" sz="1800" b="0" i="0">
                <a:solidFill>
                  <a:srgbClr val="000000"/>
                </a:solidFill>
                <a:effectLst/>
              </a:rPr>
              <a:t>objetivos</a:t>
            </a:r>
            <a:r>
              <a:rPr lang="pt-BR" sz="1800"/>
              <a:t> e metas presentes na </a:t>
            </a:r>
            <a:r>
              <a:rPr lang="pt-BR" sz="1800" b="0" i="0">
                <a:solidFill>
                  <a:srgbClr val="000000"/>
                </a:solidFill>
                <a:effectLst/>
              </a:rPr>
              <a:t>Proposta Pedagógica</a:t>
            </a:r>
            <a:r>
              <a:rPr lang="pt-BR" sz="1800"/>
              <a:t>.</a:t>
            </a:r>
            <a:r>
              <a:rPr lang="pt-BR" sz="1800" b="0" i="0">
                <a:solidFill>
                  <a:srgbClr val="000000"/>
                </a:solidFill>
                <a:effectLst/>
              </a:rPr>
              <a:t> </a:t>
            </a:r>
          </a:p>
          <a:p>
            <a:pPr marL="608965" indent="-42291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800" b="0" i="0">
                <a:solidFill>
                  <a:srgbClr val="000000"/>
                </a:solidFill>
                <a:effectLst/>
              </a:rPr>
              <a:t> </a:t>
            </a:r>
            <a:r>
              <a:rPr lang="pt-BR" sz="1800"/>
              <a:t>P</a:t>
            </a:r>
            <a:r>
              <a:rPr lang="pt-BR" sz="1800" b="0" i="0">
                <a:solidFill>
                  <a:srgbClr val="000000"/>
                </a:solidFill>
                <a:effectLst/>
              </a:rPr>
              <a:t>revê acompanhamento </a:t>
            </a:r>
            <a:r>
              <a:rPr lang="pt-BR" sz="1800"/>
              <a:t>na </a:t>
            </a:r>
            <a:r>
              <a:rPr lang="pt-BR" sz="1800" b="0" i="0">
                <a:solidFill>
                  <a:srgbClr val="000000"/>
                </a:solidFill>
                <a:effectLst/>
              </a:rPr>
              <a:t>execução das ações</a:t>
            </a:r>
            <a:r>
              <a:rPr lang="pt-BR" sz="1800"/>
              <a:t> </a:t>
            </a:r>
            <a:r>
              <a:rPr lang="pt-BR" sz="1800" b="0" i="0">
                <a:solidFill>
                  <a:srgbClr val="000000"/>
                </a:solidFill>
                <a:effectLst/>
              </a:rPr>
              <a:t> para </a:t>
            </a:r>
            <a:r>
              <a:rPr lang="pt-BR" sz="1800"/>
              <a:t>que os</a:t>
            </a:r>
            <a:r>
              <a:rPr lang="pt-BR" sz="1800" b="0" i="0">
                <a:solidFill>
                  <a:srgbClr val="000000"/>
                </a:solidFill>
                <a:effectLst/>
              </a:rPr>
              <a:t> resultados</a:t>
            </a:r>
            <a:r>
              <a:rPr lang="pt-BR" sz="1800"/>
              <a:t> sejam alcançados.</a:t>
            </a:r>
            <a:r>
              <a:rPr lang="pt-BR" sz="1800" b="0" i="0">
                <a:solidFill>
                  <a:srgbClr val="000000"/>
                </a:solidFill>
                <a:effectLst/>
              </a:rPr>
              <a:t>  </a:t>
            </a:r>
            <a:endParaRPr lang="pt-BR" sz="2400" b="0" i="0">
              <a:solidFill>
                <a:srgbClr val="000000"/>
              </a:solidFill>
              <a:effectLst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12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58" y="1807319"/>
            <a:ext cx="11794921" cy="4095935"/>
          </a:xfrm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 algn="ctr" rtl="0" fontAlgn="base">
              <a:lnSpc>
                <a:spcPct val="170000"/>
              </a:lnSpc>
            </a:pPr>
            <a:endParaRPr lang="pt-BR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608965" indent="-422910" algn="l" rtl="0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Dimensão: 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Pedagógico, Convivência, Tecnologia, Processos, Infraestrutura. </a:t>
            </a:r>
          </a:p>
          <a:p>
            <a:pPr marL="608965" indent="-422910" algn="just" rtl="0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Indicador: 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O indicador pode ser compreendido como uma lente de máquina fotográfica, por meio da qual se pode tanto olhar o presente quanto o futuro. Um indicador é uma descrição que deve ser capaz de oferecer uma compreensão clara, inequívoca e numérica dos objetos a serem monitorados, tanto para que se compreenda a situação atual problemática da realidade em questão, quanto para que se visualize a situação futura desejada para a qual se pretende alterar esta realidade. Exemplos:  </a:t>
            </a:r>
          </a:p>
          <a:p>
            <a:pPr marL="1218565" lvl="1" indent="-42291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Alto índice de violência no período noturno </a:t>
            </a:r>
          </a:p>
          <a:p>
            <a:pPr marL="1218565" lvl="1" indent="-42291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 Evasão Escolar  </a:t>
            </a:r>
          </a:p>
          <a:p>
            <a:pPr marL="1218565" lvl="1" indent="-42291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A baixa frequência de Pais/ Responsáveis presentes nas reuniões de Pais/Responsáveis  </a:t>
            </a:r>
          </a:p>
          <a:p>
            <a:pPr marL="608965" indent="-422910" algn="just" rtl="0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Problema: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 Os problemas, usualmente, manifestam-se por meio dos fatos, mas é necessário um olhar criterioso para identificar as diferentes naturezas de ambos. A identificação do problema implica em maior grau de abstração e um olhar sistêmico sobre a questão. </a:t>
            </a:r>
          </a:p>
          <a:p>
            <a:pPr marL="186055" indent="0">
              <a:buNone/>
            </a:pPr>
            <a:endParaRPr lang="pt-BR" sz="266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10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4FB6D1D-185D-4469-A792-13913030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222948" y="658474"/>
            <a:ext cx="7466469" cy="5947449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7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75" y="1943683"/>
            <a:ext cx="11794921" cy="4095935"/>
          </a:xfrm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ctr" rtl="0" fontAlgn="base">
              <a:lnSpc>
                <a:spcPct val="170000"/>
              </a:lnSpc>
              <a:buNone/>
            </a:pPr>
            <a:endParaRPr lang="pt-BR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608965" indent="-422910" algn="l" rtl="0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</a:rPr>
              <a:t>Tipo de Ação: </a:t>
            </a:r>
            <a:r>
              <a:rPr lang="pt-BR" sz="1500" b="0" i="0">
                <a:solidFill>
                  <a:srgbClr val="000000"/>
                </a:solidFill>
                <a:effectLst/>
              </a:rPr>
              <a:t> </a:t>
            </a:r>
          </a:p>
          <a:p>
            <a:pPr marL="608965" indent="-422910" algn="just" rtl="0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</a:rPr>
              <a:t>Oficina: </a:t>
            </a:r>
            <a:r>
              <a:rPr lang="pt-BR" sz="1500" b="0" i="0">
                <a:solidFill>
                  <a:srgbClr val="000000"/>
                </a:solidFill>
                <a:effectLst/>
              </a:rPr>
              <a:t>é um espaço para aprendizagem ativa, essencialmente presencial ou síncrona, sobre uma temática relevante para a educação, tratada de forma acolhedora e incentivadora da participação e envolvimento de estudantes e familiares, podendo ser oferecida por um especialista ou por alguém da comunidade. </a:t>
            </a:r>
            <a:r>
              <a:rPr lang="pt-BR" sz="1500" b="1" i="0">
                <a:solidFill>
                  <a:srgbClr val="000000"/>
                </a:solidFill>
                <a:effectLst/>
              </a:rPr>
              <a:t> </a:t>
            </a:r>
          </a:p>
          <a:p>
            <a:pPr marL="608965" indent="-422910" algn="just" rtl="0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</a:rPr>
              <a:t>Palestra: </a:t>
            </a:r>
            <a:r>
              <a:rPr lang="pt-BR" sz="1500" b="0" i="0">
                <a:solidFill>
                  <a:srgbClr val="000000"/>
                </a:solidFill>
                <a:effectLst/>
              </a:rPr>
              <a:t>é uma apresentação oral que pretende apresentar informações/conhecimentos aos estudantes e à família a respeito de um determinado assunto relevante para a educação.</a:t>
            </a:r>
            <a:r>
              <a:rPr lang="pt-BR" sz="1500" b="1" i="0">
                <a:solidFill>
                  <a:srgbClr val="000000"/>
                </a:solidFill>
                <a:effectLst/>
              </a:rPr>
              <a:t> </a:t>
            </a:r>
          </a:p>
          <a:p>
            <a:pPr marL="608965" indent="-422910" algn="just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</a:rPr>
              <a:t>Visita Guiada: </a:t>
            </a:r>
            <a:r>
              <a:rPr lang="pt-BR" sz="1500" b="0" i="0">
                <a:solidFill>
                  <a:srgbClr val="000000"/>
                </a:solidFill>
                <a:effectLst/>
              </a:rPr>
              <a:t>tem a intenção de apresentar e situar o estudante e a família dentro de um espaço específico que promova aprendizagens, como museus, bibliotecas, universidades, centros culturais ou científicos, parques entre outros.</a:t>
            </a:r>
            <a:endParaRPr lang="pt-BR" sz="1500" b="1"/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>
                <a:ea typeface="Verdana"/>
              </a:rPr>
              <a:t>Reuniões: </a:t>
            </a:r>
            <a:r>
              <a:rPr lang="pt-BR" sz="1500">
                <a:ea typeface="Verdana"/>
              </a:rPr>
              <a:t>Encontro que tem como objetivo valorizar os talentos dos estudantes e dos familiares, além de contribuir com a integração da família com a escola.</a:t>
            </a:r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>
                <a:ea typeface="Verdana"/>
              </a:rPr>
              <a:t>Roda de Conversa: </a:t>
            </a:r>
            <a:r>
              <a:rPr lang="pt-BR" sz="1500">
                <a:ea typeface="Verdana"/>
              </a:rPr>
              <a:t>São momentos dedicados ao diálogo igualitário sobre determinadas temáticas relevantes para a educação, que envolvam processos educativos e projetos de vida, nos quais os familiares e estudantes se reúnam e tenham oportunidade de expressarem-se contribuindo para o entendimento coletivo, pautado em valores e princípios humanos e éticos.</a:t>
            </a:r>
            <a:r>
              <a:rPr lang="pt-BR" sz="1500" b="1">
                <a:ea typeface="Verdana"/>
              </a:rPr>
              <a:t> </a:t>
            </a:r>
            <a:endParaRPr lang="pt-BR" sz="1500">
              <a:ea typeface="Verdana"/>
            </a:endParaRPr>
          </a:p>
          <a:p>
            <a:pPr marL="186055" indent="0" algn="just">
              <a:lnSpc>
                <a:spcPct val="170000"/>
              </a:lnSpc>
              <a:buNone/>
            </a:pPr>
            <a:endParaRPr lang="pt-BR" sz="1500" b="1">
              <a:ea typeface="Verdana" panose="020B0604030504040204" pitchFamily="34" charset="0"/>
            </a:endParaRPr>
          </a:p>
          <a:p>
            <a:pPr marL="186055" indent="0">
              <a:buNone/>
            </a:pPr>
            <a:endParaRPr lang="pt-BR" sz="266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10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4FB6D1D-185D-4469-A792-13913030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222948" y="658474"/>
            <a:ext cx="7466469" cy="5947449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10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14" y="1068367"/>
            <a:ext cx="11794921" cy="4095935"/>
          </a:xfrm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ctr" rtl="0" fontAlgn="base">
              <a:lnSpc>
                <a:spcPct val="170000"/>
              </a:lnSpc>
              <a:buNone/>
            </a:pPr>
            <a:endParaRPr lang="pt-BR" sz="7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pt-BR" sz="1500" b="1">
              <a:ea typeface="Verdana"/>
            </a:endParaRPr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>
                <a:ea typeface="Verdana"/>
              </a:rPr>
              <a:t>Eventos: </a:t>
            </a:r>
            <a:r>
              <a:rPr lang="pt-BR" sz="1500">
                <a:ea typeface="Verdana"/>
              </a:rPr>
              <a:t>Gincanas, Shows, Campeonatos, Fóruns, Campanhas, Feiras Culturais, Feiras de Profissões </a:t>
            </a:r>
            <a:r>
              <a:rPr lang="pt-BR" sz="1500" b="1">
                <a:ea typeface="Verdana"/>
              </a:rPr>
              <a:t> </a:t>
            </a:r>
            <a:endParaRPr lang="pt-BR" sz="1500">
              <a:ea typeface="Verdana"/>
            </a:endParaRPr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>
                <a:ea typeface="Verdana"/>
              </a:rPr>
              <a:t>Outros:</a:t>
            </a:r>
            <a:r>
              <a:rPr lang="pt-BR" sz="1500">
                <a:ea typeface="Verdana"/>
              </a:rPr>
              <a:t>  é importante colocar qual é o Tipo de Ação proposta</a:t>
            </a:r>
            <a:r>
              <a:rPr lang="pt-BR" sz="1500" b="1">
                <a:ea typeface="Verdana"/>
              </a:rPr>
              <a:t> </a:t>
            </a:r>
            <a:endParaRPr lang="pt-BR" sz="1500">
              <a:ea typeface="Verdana"/>
            </a:endParaRPr>
          </a:p>
          <a:p>
            <a:pPr marL="285750" indent="-285750" algn="just">
              <a:lnSpc>
                <a:spcPct val="170000"/>
              </a:lnSpc>
              <a:buFont typeface="Wingdings,Sans-Serif"/>
              <a:buChar char="q"/>
            </a:pPr>
            <a:r>
              <a:rPr lang="pt-BR" sz="1500" b="1">
                <a:ea typeface="Verdana"/>
              </a:rPr>
              <a:t>Descrição da ação: </a:t>
            </a:r>
            <a:r>
              <a:rPr lang="pt-BR" sz="1500">
                <a:ea typeface="Verdana"/>
              </a:rPr>
              <a:t>Descreva pormenorizadamente os atos a serem realizados para execução da ação. Seguem abaixo algumas perguntas que estimulam a reflexão e auxiliam o detalhamento da ação:</a:t>
            </a:r>
            <a:r>
              <a:rPr lang="pt-BR" sz="1500" b="1">
                <a:ea typeface="Verdana"/>
              </a:rPr>
              <a:t> </a:t>
            </a:r>
            <a:endParaRPr lang="pt-BR" sz="150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>
                <a:ea typeface="Verdana"/>
              </a:rPr>
              <a:t>Qual o principal desafio /dificuldade a ser enfrentado/superado com a ação?</a:t>
            </a:r>
            <a:r>
              <a:rPr lang="pt-BR" sz="1500" b="1">
                <a:ea typeface="Verdana"/>
              </a:rPr>
              <a:t> </a:t>
            </a:r>
            <a:endParaRPr lang="pt-BR" sz="150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>
                <a:ea typeface="Verdana"/>
              </a:rPr>
              <a:t>Em que a ação colaborará para solucionar o desafio/dificuldade?</a:t>
            </a:r>
            <a:r>
              <a:rPr lang="pt-BR" sz="1500" b="1">
                <a:ea typeface="Verdana"/>
              </a:rPr>
              <a:t> </a:t>
            </a:r>
            <a:endParaRPr lang="en-US" sz="150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>
                <a:ea typeface="Verdana"/>
              </a:rPr>
              <a:t>Qual o objetivo da ação?</a:t>
            </a:r>
            <a:r>
              <a:rPr lang="pt-BR" sz="1500" b="1">
                <a:ea typeface="Verdana"/>
              </a:rPr>
              <a:t> </a:t>
            </a:r>
            <a:endParaRPr lang="en-US" sz="150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>
                <a:ea typeface="Verdana"/>
              </a:rPr>
              <a:t>Qual a principal temática a ser abordada com a ação?</a:t>
            </a:r>
            <a:r>
              <a:rPr lang="pt-BR" sz="1500" b="1">
                <a:ea typeface="Verdana"/>
              </a:rPr>
              <a:t> </a:t>
            </a:r>
            <a:endParaRPr lang="en-US" sz="150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>
                <a:ea typeface="Verdana"/>
              </a:rPr>
              <a:t>Qual o impacto esperado com a ação para a escola?</a:t>
            </a:r>
            <a:r>
              <a:rPr lang="pt-BR" sz="1500" b="1">
                <a:ea typeface="Verdana"/>
              </a:rPr>
              <a:t> </a:t>
            </a:r>
            <a:endParaRPr lang="en-US" sz="150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>
                <a:ea typeface="Verdana"/>
              </a:rPr>
              <a:t>Haverá algum facilitador para realizar a ação? </a:t>
            </a:r>
            <a:r>
              <a:rPr lang="pt-BR" sz="1500" b="1">
                <a:ea typeface="Verdana"/>
              </a:rPr>
              <a:t> </a:t>
            </a:r>
            <a:endParaRPr lang="en-US" sz="150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>
                <a:ea typeface="Verdana"/>
              </a:rPr>
              <a:t>Qual o local onde será realizada/implementada a ação?</a:t>
            </a:r>
            <a:r>
              <a:rPr lang="pt-BR" sz="1500" b="1">
                <a:ea typeface="Verdana"/>
              </a:rPr>
              <a:t> </a:t>
            </a:r>
            <a:endParaRPr lang="en-US" sz="1500">
              <a:ea typeface="Verdana"/>
            </a:endParaRPr>
          </a:p>
          <a:p>
            <a:pPr marL="186055" indent="0">
              <a:buNone/>
            </a:pPr>
            <a:endParaRPr lang="pt-BR" sz="1500">
              <a:latin typeface="Verdana"/>
              <a:ea typeface="Verdana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10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4FB6D1D-185D-4469-A792-13913030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159565" y="613434"/>
            <a:ext cx="7466469" cy="5947449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05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4" y="2052617"/>
            <a:ext cx="11794921" cy="4095935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just" rtl="0" fontAlgn="base">
              <a:lnSpc>
                <a:spcPct val="150000"/>
              </a:lnSpc>
              <a:buNone/>
            </a:pPr>
            <a:endParaRPr lang="pt-BR" sz="1800" b="1" i="0">
              <a:solidFill>
                <a:srgbClr val="000000"/>
              </a:solidFill>
              <a:effectLst/>
              <a:latin typeface="+mn-lt"/>
            </a:endParaRPr>
          </a:p>
          <a:p>
            <a:pPr marL="608965" indent="-422910" algn="just" rtl="0" fontAlgn="base">
              <a:lnSpc>
                <a:spcPct val="150000"/>
              </a:lnSpc>
            </a:pPr>
            <a:endParaRPr lang="pt-BR" sz="1800" b="1" i="0">
              <a:solidFill>
                <a:srgbClr val="000000"/>
              </a:solidFill>
              <a:effectLst/>
              <a:latin typeface="+mn-lt"/>
            </a:endParaRPr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Responsável: 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Nome da pessoa (</a:t>
            </a:r>
            <a:r>
              <a:rPr lang="pt-BR" sz="1500">
                <a:latin typeface="+mn-lt"/>
              </a:rPr>
              <a:t>Conselheiro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) responsável pela ação. Pode-se constituir uma subcomissão com mais de uma pessoa para a execução da ação.</a:t>
            </a:r>
            <a:endParaRPr lang="pt-BR" sz="1500">
              <a:latin typeface="+mn-lt"/>
            </a:endParaRPr>
          </a:p>
          <a:p>
            <a:pPr marL="186055" indent="0" algn="just">
              <a:lnSpc>
                <a:spcPct val="150000"/>
              </a:lnSpc>
              <a:buNone/>
            </a:pPr>
            <a:endParaRPr lang="pt-BR"/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Início/Fim Previsto: 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Refere-se ao tempo previsto para a execução da ação.</a:t>
            </a:r>
            <a:endParaRPr lang="pt-BR" sz="1500">
              <a:latin typeface="+mn-lt"/>
            </a:endParaRP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pt-BR"/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Recursos: 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Planejar recursos humanos, materiais e financeiros, que serão necessários para a execução da ação.</a:t>
            </a:r>
            <a:endParaRPr lang="pt-BR" sz="1500">
              <a:latin typeface="+mn-lt"/>
            </a:endParaRP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pt-BR"/>
          </a:p>
          <a:p>
            <a:pPr marL="608965" indent="-422910" algn="just" rtl="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Impacto Previsto:</a:t>
            </a: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 Estimativa dos resultados que se espera alcançar com a realização das ações.</a:t>
            </a: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marL="186055" indent="0" algn="just" rtl="0" fontAlgn="base">
              <a:lnSpc>
                <a:spcPct val="150000"/>
              </a:lnSpc>
              <a:buNone/>
            </a:pPr>
            <a:endParaRPr lang="pt-BR" sz="1500" b="1" i="0">
              <a:solidFill>
                <a:srgbClr val="000000"/>
              </a:solidFill>
              <a:effectLst/>
            </a:endParaRPr>
          </a:p>
          <a:p>
            <a:pPr marL="186055" indent="0">
              <a:buNone/>
            </a:pPr>
            <a:endParaRPr lang="pt-BR" sz="266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10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4FB6D1D-185D-4469-A792-13913030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159565" y="613434"/>
            <a:ext cx="7466469" cy="5947449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16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3" name="Imagem 3" descr="Tabela&#10;&#10;Descrição gerada automaticamente">
            <a:extLst>
              <a:ext uri="{FF2B5EF4-FFF2-40B4-BE49-F238E27FC236}">
                <a16:creationId xmlns="" xmlns:a16="http://schemas.microsoft.com/office/drawing/2014/main" id="{5584B979-1EEA-43F0-984F-F5C7CA426A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4169" y="557575"/>
            <a:ext cx="8399584" cy="5635389"/>
          </a:xfrm>
          <a:prstGeom prst="rect">
            <a:avLst/>
          </a:prstGeom>
        </p:spPr>
      </p:pic>
      <p:pic>
        <p:nvPicPr>
          <p:cNvPr id="7" name="Imagem 6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32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>
                <a:latin typeface="+mn-lt"/>
              </a:rPr>
              <a:t/>
            </a:r>
            <a:br>
              <a:rPr lang="pt-BR" sz="2000">
                <a:latin typeface="+mn-lt"/>
              </a:rPr>
            </a:br>
            <a:r>
              <a:rPr lang="pt-BR" sz="3600" b="1">
                <a:solidFill>
                  <a:srgbClr val="007991"/>
                </a:solidFill>
                <a:latin typeface="+mn-lt"/>
                <a:ea typeface="Verdana" panose="020B0604030504040204" pitchFamily="34" charset="0"/>
              </a:rPr>
              <a:t>Elaboração do Plano de Formação para os Articuladores do Conselho da Unidade Escolar</a:t>
            </a: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4" y="2052617"/>
            <a:ext cx="11794921" cy="4095935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just" rtl="0" fontAlgn="base">
              <a:lnSpc>
                <a:spcPct val="150000"/>
              </a:lnSpc>
              <a:buNone/>
            </a:pPr>
            <a:endParaRPr lang="pt-BR" sz="1800" b="1" i="0">
              <a:solidFill>
                <a:srgbClr val="000000"/>
              </a:solidFill>
              <a:effectLst/>
              <a:latin typeface="+mn-lt"/>
            </a:endParaRPr>
          </a:p>
          <a:p>
            <a:pPr marL="608965" indent="-422910" algn="just" rtl="0" fontAlgn="base">
              <a:lnSpc>
                <a:spcPct val="150000"/>
              </a:lnSpc>
            </a:pPr>
            <a:endParaRPr lang="pt-BR" sz="1800" b="1" i="0">
              <a:solidFill>
                <a:srgbClr val="000000"/>
              </a:solidFill>
              <a:effectLst/>
              <a:latin typeface="+mn-lt"/>
            </a:endParaRPr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i="0">
                <a:solidFill>
                  <a:srgbClr val="000000"/>
                </a:solidFill>
                <a:effectLst/>
                <a:latin typeface="+mn-lt"/>
              </a:rPr>
              <a:t>Escolha das Temáticas conforme as demandas da Diretoria de Ensino e das Escolas  </a:t>
            </a:r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>
                <a:latin typeface="+mn-lt"/>
              </a:rPr>
              <a:t>Cronograma com periodicidade de reuniões </a:t>
            </a:r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>
                <a:latin typeface="+mn-lt"/>
              </a:rPr>
              <a:t>Público Alvo</a:t>
            </a:r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>
                <a:latin typeface="+mn-lt"/>
              </a:rPr>
              <a:t>Apoio de Parcerias</a:t>
            </a:r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>
                <a:latin typeface="+mn-lt"/>
              </a:rPr>
              <a:t>Metodologia de Acompanhamento das Ações Formativas  </a:t>
            </a: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1500" b="0" i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pt-BR" sz="1500" b="1" i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marL="186055" indent="0" algn="just" fontAlgn="base">
              <a:lnSpc>
                <a:spcPct val="150000"/>
              </a:lnSpc>
              <a:buNone/>
            </a:pPr>
            <a:r>
              <a:rPr lang="pt-BR" sz="1600"/>
              <a:t>Elaborar o  esboço  do Plano de Formação da Diretoria de Ensino para apresentação em reunião (virtual) dos polos a qual pertencem (data prevista 07/04/2022)</a:t>
            </a:r>
          </a:p>
          <a:p>
            <a:pPr marL="186055" indent="0" algn="just" rtl="0" fontAlgn="base">
              <a:lnSpc>
                <a:spcPct val="150000"/>
              </a:lnSpc>
              <a:buNone/>
            </a:pPr>
            <a:endParaRPr lang="pt-BR" sz="1500" b="1" i="0">
              <a:solidFill>
                <a:srgbClr val="000000"/>
              </a:solidFill>
              <a:effectLst/>
            </a:endParaRPr>
          </a:p>
          <a:p>
            <a:pPr marL="186055" indent="0">
              <a:buNone/>
            </a:pPr>
            <a:endParaRPr lang="pt-BR" sz="266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10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4FB6D1D-185D-4469-A792-13913030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159565" y="613434"/>
            <a:ext cx="7466469" cy="5947449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86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492" y="484518"/>
            <a:ext cx="458361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/>
            </a:r>
            <a:br>
              <a:rPr lang="pt-BR"/>
            </a:br>
            <a:r>
              <a:rPr lang="pt-BR" sz="33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Articulações e </a:t>
            </a:r>
            <a:r>
              <a:rPr lang="pt-BR" sz="36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Parcerias  </a:t>
            </a:r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7493" y="1809551"/>
            <a:ext cx="4488873" cy="4095935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>
              <a:lnSpc>
                <a:spcPct val="150000"/>
              </a:lnSpc>
            </a:pPr>
            <a:r>
              <a:rPr lang="pt-BR" sz="1400">
                <a:latin typeface="+mn-lt"/>
                <a:ea typeface="Verdana"/>
              </a:rPr>
              <a:t>Professor Orientador de Convivência-POC </a:t>
            </a:r>
            <a:r>
              <a:rPr lang="pt-BR" sz="1100" b="1">
                <a:latin typeface="+mn-lt"/>
                <a:ea typeface="Verdana"/>
              </a:rPr>
              <a:t>(</a:t>
            </a:r>
            <a:r>
              <a:rPr lang="pt-BR" sz="1100" b="1">
                <a:ea typeface="Calibri" panose="020F0502020204030204" pitchFamily="34" charset="0"/>
                <a:cs typeface="Times New Roman"/>
              </a:rPr>
              <a:t>Resolução SEDUC 92/2020)</a:t>
            </a:r>
            <a:endParaRPr lang="pt-BR" sz="1100" b="1">
              <a:latin typeface="+mn-lt"/>
            </a:endParaRPr>
          </a:p>
          <a:p>
            <a:pPr marL="608965" indent="-422910">
              <a:lnSpc>
                <a:spcPct val="150000"/>
              </a:lnSpc>
            </a:pPr>
            <a:r>
              <a:rPr lang="pt-BR" sz="1400">
                <a:latin typeface="+mn-lt"/>
                <a:ea typeface="Verdana"/>
              </a:rPr>
              <a:t>PCNP Responsáveis pela Inclusão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>
                <a:latin typeface="+mn-lt"/>
                <a:ea typeface="Verdana"/>
              </a:rPr>
              <a:t>Redes Protetivas (Ministério Público, CREAS, CRAS,  Conselho Tutelar, Vara da Infância e Juventude)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>
                <a:latin typeface="+mn-lt"/>
                <a:ea typeface="Verdana"/>
              </a:rPr>
              <a:t>Grêmio Estudantil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>
                <a:latin typeface="+mn-lt"/>
                <a:ea typeface="Verdana"/>
              </a:rPr>
              <a:t>Bolsa do Povo</a:t>
            </a:r>
            <a:endParaRPr lang="pt-BR" sz="1400">
              <a:latin typeface="+mn-lt"/>
              <a:ea typeface="Verdana" panose="020B0604030504040204" pitchFamily="34" charset="0"/>
            </a:endParaRPr>
          </a:p>
          <a:p>
            <a:pPr marL="608965" indent="-422910">
              <a:lnSpc>
                <a:spcPct val="150000"/>
              </a:lnSpc>
            </a:pPr>
            <a:r>
              <a:rPr lang="pt-BR" sz="1400">
                <a:latin typeface="+mn-lt"/>
                <a:ea typeface="Verdana"/>
              </a:rPr>
              <a:t>Entidades locais entre outros</a:t>
            </a:r>
            <a:endParaRPr lang="pt-BR" sz="140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10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4FB6D1D-185D-4469-A792-13913030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497702" y="708440"/>
            <a:ext cx="7466469" cy="5947449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F71D8EDF-035F-491C-860C-E80D3937004D}"/>
              </a:ext>
            </a:extLst>
          </p:cNvPr>
          <p:cNvSpPr txBox="1">
            <a:spLocks/>
          </p:cNvSpPr>
          <p:nvPr/>
        </p:nvSpPr>
        <p:spPr>
          <a:xfrm>
            <a:off x="1405385" y="202111"/>
            <a:ext cx="5151559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70000"/>
              </a:lnSpc>
            </a:pPr>
            <a:r>
              <a:rPr lang="pt-BR" sz="1850" kern="0"/>
              <a:t/>
            </a:r>
            <a:br>
              <a:rPr lang="pt-BR" sz="1850" kern="0"/>
            </a:br>
            <a:r>
              <a:rPr lang="pt-BR" sz="4800" b="1" kern="0">
                <a:solidFill>
                  <a:srgbClr val="007991"/>
                </a:solidFill>
                <a:latin typeface="Verdana"/>
                <a:ea typeface="Verdana"/>
              </a:rPr>
              <a:t>Temáticas da Escola </a:t>
            </a:r>
            <a:endParaRPr lang="pt-BR" kern="0"/>
          </a:p>
        </p:txBody>
      </p:sp>
      <p:sp>
        <p:nvSpPr>
          <p:cNvPr id="12" name="Espaço Reservado para Texto 4">
            <a:extLst>
              <a:ext uri="{FF2B5EF4-FFF2-40B4-BE49-F238E27FC236}">
                <a16:creationId xmlns="" xmlns:a16="http://schemas.microsoft.com/office/drawing/2014/main" id="{E2727B04-F58F-4F40-B68E-599F80A6A69D}"/>
              </a:ext>
            </a:extLst>
          </p:cNvPr>
          <p:cNvSpPr txBox="1">
            <a:spLocks/>
          </p:cNvSpPr>
          <p:nvPr/>
        </p:nvSpPr>
        <p:spPr>
          <a:xfrm>
            <a:off x="365634" y="2052245"/>
            <a:ext cx="6017924" cy="40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609570" marR="0" lvl="0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marR="0" lvl="1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marR="0" lvl="2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marR="0" lvl="3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987" marR="0" lvl="6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557" marR="0" lvl="7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Busca Ativa </a:t>
            </a:r>
            <a:endParaRPr lang="pt-BR" sz="1400" kern="0">
              <a:latin typeface="+mn-lt"/>
            </a:endParaRP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Proposta Pedagógica / Regimento Escolar </a:t>
            </a:r>
            <a:endParaRPr lang="pt-BR" sz="1400" kern="0">
              <a:latin typeface="+mn-lt"/>
              <a:ea typeface="Verdana" panose="020B0604030504040204" pitchFamily="34" charset="0"/>
            </a:endParaRP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Direitos Humanos 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Diversidade (Programas Educação Antirracista, Dignidade Intima, entre outros ) 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 panose="020B0604030504040204" pitchFamily="34" charset="0"/>
              </a:rPr>
              <a:t>Implementação do Currículo em Ação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Acompanhamento das Ações Pedagógicas (Projetos Recuperação /Reforço/MMR)</a:t>
            </a:r>
            <a:endParaRPr lang="pt-BR" sz="1400" kern="0">
              <a:latin typeface="+mn-lt"/>
              <a:ea typeface="Verdana" panose="020B0604030504040204" pitchFamily="34" charset="0"/>
            </a:endParaRP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Acolhimento 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Melhoria do Clima Escolar (Conviva)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Redes Protetivas 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Inclusão</a:t>
            </a:r>
          </a:p>
          <a:p>
            <a:pPr marL="608965" indent="-422910">
              <a:lnSpc>
                <a:spcPct val="150000"/>
              </a:lnSpc>
            </a:pPr>
            <a:r>
              <a:rPr lang="pt-BR" sz="1400" kern="0">
                <a:latin typeface="+mn-lt"/>
                <a:ea typeface="Verdana"/>
              </a:rPr>
              <a:t>Participação da Família</a:t>
            </a:r>
          </a:p>
          <a:p>
            <a:pPr marL="608965" indent="-422910">
              <a:lnSpc>
                <a:spcPct val="150000"/>
              </a:lnSpc>
            </a:pPr>
            <a:endParaRPr lang="pt-BR" sz="1400" kern="0">
              <a:latin typeface="+mn-lt"/>
              <a:ea typeface="Verdana"/>
            </a:endParaRPr>
          </a:p>
        </p:txBody>
      </p:sp>
      <p:pic>
        <p:nvPicPr>
          <p:cNvPr id="13" name="Imagem 12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27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800" b="1" dirty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Exemplos de Programas e </a:t>
            </a:r>
            <a:r>
              <a:rPr lang="pt-BR" sz="4800" b="1" dirty="0" smtClean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Projetos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237" y="1836570"/>
            <a:ext cx="10515600" cy="4095935"/>
          </a:xfrm>
        </p:spPr>
        <p:txBody>
          <a:bodyPr spcFirstLastPara="1" wrap="square" lIns="91433" tIns="45700" rIns="91433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pt-BR" sz="19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Ação Mobilizadora:</a:t>
            </a:r>
            <a:endParaRPr lang="pt-BR" sz="1900">
              <a:ea typeface="Calibri" panose="020F0502020204030204" pitchFamily="34" charset="0"/>
              <a:cs typeface="Times New Roman"/>
            </a:endParaRPr>
          </a:p>
          <a:p>
            <a:pPr marL="461963" indent="-285750" algn="just">
              <a:lnSpc>
                <a:spcPct val="16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1500">
                <a:ea typeface="Calibri" panose="020F0502020204030204" pitchFamily="34" charset="0"/>
              </a:rPr>
              <a:t>Articulação  com os membros da Comunidade Escolar (gestores, professores, funcionários, estudantes e pais ou responsáveis), Conselho de Escola, Grêmio Estudantil e Associação de Pais e Mestres-APM, na construção de ações e normas de convivência ética, para  participar da organização do acolhimento de estudantes; </a:t>
            </a:r>
            <a:endParaRPr lang="pt-BR" sz="1500"/>
          </a:p>
          <a:p>
            <a:pPr marL="461963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pt-BR" sz="1500">
                <a:ea typeface="Calibri" panose="020F0502020204030204" pitchFamily="34" charset="0"/>
              </a:rPr>
              <a:t>Promover e estimular as relações entre os membros da comunidade escolar, empregando práticas preventivas, colaborativas e restaurativas para a resolução de conflitos no cotidiano; </a:t>
            </a:r>
            <a:endParaRPr lang="pt-BR" sz="1500"/>
          </a:p>
          <a:p>
            <a:pPr marL="461963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pt-BR" sz="1500">
                <a:ea typeface="Calibri" panose="020F0502020204030204" pitchFamily="34" charset="0"/>
              </a:rPr>
              <a:t>Orientar os responsáveis pelos estudantes sobre sua participação no processo educativo e encaminhamento para atendimento especializado de órgãos da rede protetiva, quando necessário</a:t>
            </a:r>
            <a:r>
              <a:rPr lang="pt-BR" sz="1500">
                <a:ea typeface="Calibri" panose="020F0502020204030204" pitchFamily="34" charset="0"/>
                <a:cs typeface="Calibri"/>
              </a:rPr>
              <a:t>.</a:t>
            </a:r>
            <a:endParaRPr lang="pt-BR" sz="1500">
              <a:ea typeface="Calibri" panose="020F0502020204030204" pitchFamily="34" charset="0"/>
            </a:endParaRPr>
          </a:p>
          <a:p>
            <a:pPr marL="186055" indent="0" algn="just">
              <a:lnSpc>
                <a:spcPct val="160000"/>
              </a:lnSpc>
              <a:spcAft>
                <a:spcPts val="800"/>
              </a:spcAft>
              <a:buNone/>
            </a:pPr>
            <a:endParaRPr lang="pt-BR" sz="2100" b="1">
              <a:ea typeface="Calibri" panose="020F0502020204030204" pitchFamily="34" charset="0"/>
              <a:cs typeface="Times New Roman"/>
            </a:endParaRPr>
          </a:p>
          <a:p>
            <a:pPr marL="186055" indent="0" algn="r">
              <a:lnSpc>
                <a:spcPct val="170000"/>
              </a:lnSpc>
              <a:spcAft>
                <a:spcPts val="800"/>
              </a:spcAft>
              <a:buNone/>
            </a:pPr>
            <a:r>
              <a:rPr lang="pt-BR" sz="15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Resolução SEDUC 92/2020</a:t>
            </a:r>
            <a:endParaRPr lang="pt-BR" sz="1500" b="1" i="0">
              <a:solidFill>
                <a:srgbClr val="000000"/>
              </a:solidFill>
              <a:effectLst/>
              <a:cs typeface="Times New Roman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82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800" b="1" dirty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Exemplos de Programas e </a:t>
            </a:r>
            <a:r>
              <a:rPr lang="pt-BR" sz="4800" b="1" dirty="0" smtClean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Projetos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237" y="2103589"/>
            <a:ext cx="10515600" cy="4095935"/>
          </a:xfrm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pt-BR" sz="19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Ação Deliberativa:</a:t>
            </a:r>
            <a:endParaRPr lang="pt-BR" sz="1900">
              <a:cs typeface="Times New Roman"/>
            </a:endParaRPr>
          </a:p>
          <a:p>
            <a:pPr marL="461963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Decidir</a:t>
            </a:r>
            <a:r>
              <a:rPr lang="pt-BR" sz="1500">
                <a:effectLst/>
                <a:latin typeface="+mj-lt"/>
                <a:ea typeface="Calibri" panose="020F0502020204030204" pitchFamily="34" charset="0"/>
                <a:cs typeface="Times New Roman"/>
              </a:rPr>
              <a:t> em conjunto pela utilização </a:t>
            </a: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dos</a:t>
            </a:r>
            <a:r>
              <a:rPr lang="pt-BR" sz="150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recursos com</a:t>
            </a:r>
            <a:r>
              <a:rPr lang="pt-BR" sz="1500">
                <a:effectLst/>
                <a:latin typeface="+mj-lt"/>
                <a:ea typeface="Calibri" panose="020F0502020204030204" pitchFamily="34" charset="0"/>
                <a:cs typeface="Times New Roman"/>
              </a:rPr>
              <a:t> a participação de todos os colegiados escolares: </a:t>
            </a: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Grêmio</a:t>
            </a:r>
            <a:r>
              <a:rPr lang="pt-BR" sz="1500">
                <a:effectLst/>
                <a:latin typeface="+mj-lt"/>
                <a:ea typeface="Calibri" panose="020F0502020204030204" pitchFamily="34" charset="0"/>
                <a:cs typeface="Times New Roman"/>
              </a:rPr>
              <a:t> estudantil, </a:t>
            </a: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Conselho</a:t>
            </a:r>
            <a:r>
              <a:rPr lang="pt-BR" sz="150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de Escola e Conselho Deliberativo</a:t>
            </a:r>
            <a:r>
              <a:rPr lang="pt-BR" sz="1500">
                <a:effectLst/>
                <a:latin typeface="+mj-lt"/>
                <a:ea typeface="Calibri" panose="020F0502020204030204" pitchFamily="34" charset="0"/>
                <a:cs typeface="Times New Roman"/>
              </a:rPr>
              <a:t> da </a:t>
            </a: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APM;</a:t>
            </a:r>
            <a:endParaRPr lang="pt-BR" sz="15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500">
                <a:latin typeface="+mj-lt"/>
                <a:ea typeface="Calibri" panose="020F0502020204030204" pitchFamily="34" charset="0"/>
                <a:cs typeface="Times New Roman"/>
              </a:rPr>
              <a:t>Aprovar a indicação para designação o docente classificado em outra Unidade Escolar para a função de Vice-diretor; </a:t>
            </a:r>
            <a:endParaRPr lang="pt-BR" sz="15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500">
                <a:latin typeface="+mj-lt"/>
                <a:ea typeface="Times New Roman" panose="02020603050405020304" pitchFamily="18" charset="0"/>
              </a:rPr>
              <a:t>Elaborar o calendário e o regimento escolar, observadas as normas do Conselho Estadual de Educação e a legislação pertinente;</a:t>
            </a:r>
          </a:p>
          <a:p>
            <a:pPr marL="461963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500">
                <a:latin typeface="+mn-lt"/>
                <a:ea typeface="Times New Roman" panose="02020603050405020304" pitchFamily="18" charset="0"/>
                <a:cs typeface="Times New Roman"/>
              </a:rPr>
              <a:t>Ratificar a oferta de Itinerários Formativos do Ensino Médio.</a:t>
            </a:r>
          </a:p>
          <a:p>
            <a:pPr marL="0" indent="0" algn="just">
              <a:lnSpc>
                <a:spcPct val="170000"/>
              </a:lnSpc>
              <a:spcAft>
                <a:spcPts val="800"/>
              </a:spcAft>
              <a:buNone/>
            </a:pPr>
            <a:endParaRPr lang="pt-BR" sz="15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pt-BR" sz="1300" b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  Resolução SEDUC </a:t>
            </a:r>
            <a:r>
              <a:rPr lang="pt-BR" sz="1300" b="1">
                <a:latin typeface="+mn-lt"/>
                <a:ea typeface="Calibri" panose="020F0502020204030204" pitchFamily="34" charset="0"/>
                <a:cs typeface="Times New Roman"/>
              </a:rPr>
              <a:t>139/2021 </a:t>
            </a:r>
            <a:endParaRPr lang="pt-BR" sz="1300" b="1">
              <a:latin typeface="+mn-lt"/>
              <a:cs typeface="Times New Roman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pt-BR" sz="1300" b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Resolução SEDUC </a:t>
            </a:r>
            <a:r>
              <a:rPr lang="pt-BR" sz="1300" b="1">
                <a:latin typeface="+mn-lt"/>
                <a:ea typeface="Calibri" panose="020F0502020204030204" pitchFamily="34" charset="0"/>
                <a:cs typeface="Times New Roman"/>
              </a:rPr>
              <a:t>69/2021</a:t>
            </a:r>
            <a:endParaRPr lang="pt-BR" sz="1300" b="1">
              <a:latin typeface="+mn-lt"/>
              <a:ea typeface="Times New Roman" panose="02020603050405020304" pitchFamily="18" charset="0"/>
              <a:cs typeface="Times New Roman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pt-BR" sz="13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Decreto 43.409/ 1998</a:t>
            </a:r>
            <a:r>
              <a:rPr lang="pt-BR" sz="1300" b="1">
                <a:latin typeface="+mn-lt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pt-BR" sz="1300" b="1">
                <a:latin typeface="+mn-lt"/>
                <a:cs typeface="Times New Roman"/>
              </a:rPr>
              <a:t>Artigo 95 da </a:t>
            </a:r>
            <a:r>
              <a:rPr lang="pt-BR" sz="1300" b="1">
                <a:latin typeface="+mn-lt"/>
              </a:rPr>
              <a:t>LC 444/1985 </a:t>
            </a:r>
            <a:endParaRPr lang="pt-BR" sz="1300" b="1">
              <a:latin typeface="+mn-lt"/>
              <a:cs typeface="Times New Roman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43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/>
              <a:t/>
            </a:r>
            <a:br>
              <a:rPr lang="pt-BR" sz="1850"/>
            </a:br>
            <a:r>
              <a:rPr lang="pt-BR" sz="4800" b="1">
                <a:solidFill>
                  <a:srgbClr val="007991"/>
                </a:solidFill>
                <a:latin typeface="Verdana"/>
                <a:ea typeface="Verdana"/>
              </a:rPr>
              <a:t>PAUTA </a:t>
            </a:r>
            <a:endParaRPr lang="pt-BR">
              <a:latin typeface="Verdana"/>
              <a:ea typeface="Verdana"/>
            </a:endParaRPr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81" y="1454303"/>
            <a:ext cx="10048568" cy="4095935"/>
          </a:xfrm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just" fontAlgn="base">
              <a:buNone/>
            </a:pPr>
            <a:endParaRPr lang="pt-BR" sz="2600" b="1"/>
          </a:p>
          <a:p>
            <a:pPr marL="186055" indent="0" algn="just">
              <a:buNone/>
            </a:pPr>
            <a:endParaRPr lang="pt-BR" sz="2600" b="1"/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2600" b="1" i="0">
                <a:solidFill>
                  <a:srgbClr val="000000"/>
                </a:solidFill>
                <a:effectLst/>
              </a:rPr>
              <a:t>PLANEJAMENTO </a:t>
            </a:r>
            <a:r>
              <a:rPr lang="pt-BR" sz="2600" b="1"/>
              <a:t>–CONSELHO DE ESCOLA 2022</a:t>
            </a:r>
            <a:endParaRPr lang="pt-BR"/>
          </a:p>
          <a:p>
            <a:pPr marL="643255" indent="-45720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600"/>
              <a:t>Planos de Formação da Diretoria de Ensino </a:t>
            </a:r>
          </a:p>
          <a:p>
            <a:pPr marL="643255" indent="-45720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600"/>
              <a:t>Planos de Ação do Conselho de Escola </a:t>
            </a:r>
            <a:r>
              <a:rPr lang="pt-BR" sz="2600" b="1">
                <a:ea typeface="Verdana"/>
              </a:rPr>
              <a:t>                                     </a:t>
            </a:r>
            <a:endParaRPr lang="pt-BR" sz="1850">
              <a:ea typeface="Verdana"/>
            </a:endParaRP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1600" b="1">
                <a:ea typeface="Verdana"/>
              </a:rPr>
              <a:t>Objetivo:</a:t>
            </a:r>
            <a:r>
              <a:rPr lang="pt-BR" sz="1600">
                <a:ea typeface="Verdana"/>
              </a:rPr>
              <a:t> Orientar</a:t>
            </a:r>
            <a:r>
              <a:rPr lang="pt-BR" sz="1600" b="1">
                <a:ea typeface="Verdana"/>
              </a:rPr>
              <a:t> </a:t>
            </a:r>
            <a:r>
              <a:rPr lang="pt-BR" sz="1600">
                <a:ea typeface="Verdana"/>
              </a:rPr>
              <a:t>as Equipes de Articuladores Regionais na elaboração dos Planos Formativos da Diretoria de Ensino aos Articuladores Responsáveis pelos Conselhos de Escola e apoiar a elaboração dos Planos de Ação.</a:t>
            </a:r>
            <a:endParaRPr lang="pt-BR" sz="1850"/>
          </a:p>
          <a:p>
            <a:pPr marL="608965" indent="-422910" algn="just"/>
            <a:endParaRPr lang="pt-BR" sz="1600" b="1">
              <a:ea typeface="Verdana" panose="020B0604030504040204" pitchFamily="34" charset="0"/>
            </a:endParaRPr>
          </a:p>
          <a:p>
            <a:pPr marL="608965" indent="-422910" algn="ctr"/>
            <a:endParaRPr lang="pt-BR" sz="1800" b="1">
              <a:ea typeface="Verdana" panose="020B0604030504040204" pitchFamily="34" charset="0"/>
            </a:endParaRPr>
          </a:p>
          <a:p>
            <a:pPr marL="608965" indent="-422910" algn="ctr"/>
            <a:endParaRPr lang="pt-BR" sz="1800" b="1">
              <a:ea typeface="Verdana" panose="020B0604030504040204" pitchFamily="34" charset="0"/>
            </a:endParaRPr>
          </a:p>
          <a:p>
            <a:pPr marL="608965" indent="-422910"/>
            <a:endParaRPr lang="pt-BR" sz="266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3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CA2B4B0F-7432-45A3-B2B2-266B63CC2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714167" y="420047"/>
            <a:ext cx="8181868" cy="6007876"/>
          </a:xfrm>
          <a:prstGeom prst="rect">
            <a:avLst/>
          </a:prstGeom>
        </p:spPr>
      </p:pic>
      <p:pic>
        <p:nvPicPr>
          <p:cNvPr id="9" name="Imagem 8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70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800" b="1" dirty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Exemplos de Programas e Projetos 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708"/>
            <a:ext cx="10515600" cy="4508816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pt-BR" sz="18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Ação Consultiva:</a:t>
            </a:r>
          </a:p>
          <a:p>
            <a:pPr marL="0" indent="0">
              <a:lnSpc>
                <a:spcPct val="170000"/>
              </a:lnSpc>
              <a:buNone/>
            </a:pPr>
            <a:endParaRPr lang="pt-BR" sz="1900" b="1"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1400">
                <a:ea typeface="Calibri" panose="020F0502020204030204" pitchFamily="34" charset="0"/>
                <a:cs typeface="Times New Roman"/>
              </a:rPr>
              <a:t>Opinar sobre a ocupação das dependências da zeladoria da Unidade Escolar;</a:t>
            </a:r>
            <a:endParaRPr lang="pt-BR" sz="1400">
              <a:solidFill>
                <a:srgbClr val="000000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1400">
                <a:ea typeface="Calibri" panose="020F0502020204030204" pitchFamily="34" charset="0"/>
                <a:cs typeface="Times New Roman"/>
              </a:rPr>
              <a:t>Escutar a comunidade escolar </a:t>
            </a:r>
            <a:r>
              <a:rPr lang="pt-BR" sz="1400">
                <a:ea typeface="Calibri" panose="020F0502020204030204" pitchFamily="34" charset="0"/>
              </a:rPr>
              <a:t>e o Conselho de Escola sobre a adesão ao Programa Ensino Integral;</a:t>
            </a:r>
            <a:endParaRPr lang="pt-BR" sz="1400">
              <a:ea typeface="Calibri" panose="020F0502020204030204" pitchFamily="34" charset="0"/>
              <a:cs typeface="Times New Roman"/>
            </a:endParaRP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1400">
                <a:ea typeface="Calibri" panose="020F0502020204030204" pitchFamily="34" charset="0"/>
              </a:rPr>
              <a:t>Ouvir o Conselho de Escola, por meio de um processo participativo, na definição do rol de ofertas do Itinerário Formativo.</a:t>
            </a:r>
            <a:endParaRPr lang="pt-BR" sz="1400">
              <a:effectLst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pt-BR" sz="1800" b="1" i="1"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pt-BR" sz="1800" b="1" i="1"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pt-BR" sz="1800" b="1" i="1"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pt-BR" sz="1200" b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Resolução SEDUC/SP 44/2019</a:t>
            </a:r>
            <a:r>
              <a:rPr lang="pt-BR" sz="1200" b="1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0" indent="0" algn="r">
              <a:buNone/>
            </a:pPr>
            <a:r>
              <a:rPr lang="pt-BR" sz="1200" b="1">
                <a:latin typeface="+mn-lt"/>
                <a:ea typeface="Calibri" panose="020F0502020204030204" pitchFamily="34" charset="0"/>
              </a:rPr>
              <a:t>Resolução</a:t>
            </a:r>
            <a:r>
              <a:rPr lang="pt-BR" sz="1200" b="1">
                <a:latin typeface="+mn-lt"/>
              </a:rPr>
              <a:t> SEDUC 69/2021 </a:t>
            </a:r>
          </a:p>
          <a:p>
            <a:pPr marL="0" lvl="0" indent="0" algn="r">
              <a:buNone/>
            </a:pPr>
            <a:r>
              <a:rPr lang="pt-BR" sz="12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Resolução SE</a:t>
            </a:r>
            <a:r>
              <a:rPr lang="pt-BR" sz="1200" b="1">
                <a:latin typeface="+mn-lt"/>
                <a:ea typeface="Times New Roman" panose="02020603050405020304" pitchFamily="18" charset="0"/>
              </a:rPr>
              <a:t> </a:t>
            </a:r>
            <a:r>
              <a:rPr lang="pt-BR" sz="12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23/ 2013</a:t>
            </a:r>
            <a:r>
              <a:rPr lang="pt-BR" sz="1200" b="1">
                <a:latin typeface="+mn-lt"/>
                <a:ea typeface="Times New Roman" panose="02020603050405020304" pitchFamily="18" charset="0"/>
              </a:rPr>
              <a:t> </a:t>
            </a:r>
            <a:endParaRPr lang="pt-BR" sz="1200" b="1" i="1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9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Exemplos de Programas e Projetos que avocam:</a:t>
            </a:r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290" y="2178327"/>
            <a:ext cx="10113819" cy="3602182"/>
          </a:xfrm>
        </p:spPr>
        <p:txBody>
          <a:bodyPr spcFirstLastPara="1" wrap="square" lIns="91433" tIns="45700" rIns="91433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pt-BR" sz="19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Ação </a:t>
            </a:r>
            <a:r>
              <a:rPr lang="pt-BR" sz="1900" b="1">
                <a:ea typeface="Calibri" panose="020F0502020204030204" pitchFamily="34" charset="0"/>
                <a:cs typeface="Times New Roman"/>
              </a:rPr>
              <a:t>Fiscalizadora</a:t>
            </a:r>
            <a:r>
              <a:rPr lang="pt-BR" sz="19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: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1900" b="1">
              <a:solidFill>
                <a:srgbClr val="000000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1500">
                <a:ea typeface="Calibri" panose="020F0502020204030204" pitchFamily="34" charset="0"/>
                <a:cs typeface="Times New Roman"/>
              </a:rPr>
              <a:t>Atuar conjuntamente com a Gestão Escolar na redução dos índices de faltas e de abandono da Unidade Escolar;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1500">
                <a:cs typeface="Times New Roman"/>
              </a:rPr>
              <a:t>Monitorar o Plano de Ação da Escola;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1500"/>
              <a:t> Apreciar os relatórios anuais da escola, analisando seus desempenho em face das diretrizes e metas estabelecidas.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000"/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None/>
            </a:pPr>
            <a:endParaRPr lang="pt-BR" sz="1300" b="1"/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sz="1300" b="1"/>
              <a:t>Resolução SE 42/2015 </a:t>
            </a: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sz="1300" b="1">
                <a:ea typeface="Calibri" panose="020F0502020204030204" pitchFamily="34" charset="0"/>
              </a:rPr>
              <a:t>Portaria MEC nº 571 , de 2 de agosto de 2021 </a:t>
            </a: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sz="1300" b="1">
                <a:ea typeface="Calibri" panose="020F0502020204030204" pitchFamily="34" charset="0"/>
              </a:rPr>
              <a:t>Artigo 95 da LC 444/1985</a:t>
            </a: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39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944" y="31159"/>
            <a:ext cx="9726941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/>
              <a:t/>
            </a:r>
            <a:br>
              <a:rPr lang="pt-BR" sz="1850"/>
            </a:br>
            <a:r>
              <a:rPr lang="pt-BR" sz="4800" b="1">
                <a:solidFill>
                  <a:srgbClr val="007991"/>
                </a:solidFill>
                <a:latin typeface="Verdana"/>
                <a:ea typeface="Verdana"/>
              </a:rPr>
              <a:t>Sistema de Gestão do Conselho de Escola -SGCE</a:t>
            </a:r>
            <a:endParaRPr lang="pt-BR" sz="4800">
              <a:ea typeface="Verdana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30" y="2343723"/>
            <a:ext cx="11200939" cy="4508816"/>
          </a:xfrm>
        </p:spPr>
        <p:txBody>
          <a:bodyPr spcFirstLastPara="1" wrap="square" lIns="91433" tIns="45700" rIns="91433" bIns="45700" anchor="ctr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 algn="ctr"/>
            <a:endParaRPr lang="pt-BR" sz="5200"/>
          </a:p>
          <a:p>
            <a:pPr marL="608965" indent="-422910" algn="just">
              <a:lnSpc>
                <a:spcPct val="150000"/>
              </a:lnSpc>
            </a:pPr>
            <a:r>
              <a:rPr lang="pt-BR" sz="5600" b="1"/>
              <a:t>Menu Cadastrar Conselho de Escola: </a:t>
            </a:r>
            <a:r>
              <a:rPr lang="pt-BR" sz="5600"/>
              <a:t> </a:t>
            </a: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5600"/>
              <a:t>Cadastrar primeiro o Diretor ou o Vice-diretor nas unidades escolares onde o módulo não comporte um Diretor.  </a:t>
            </a: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5600"/>
              <a:t>Priorizar o e-mail institucional para : Diretor, vice, docente, funcionário e aluno. </a:t>
            </a:r>
          </a:p>
          <a:p>
            <a:pPr marL="608965" indent="-422910" algn="ctr">
              <a:lnSpc>
                <a:spcPct val="150000"/>
              </a:lnSpc>
            </a:pPr>
            <a:endParaRPr lang="pt-BR" sz="5600"/>
          </a:p>
          <a:p>
            <a:pPr marL="608965" indent="-422910">
              <a:lnSpc>
                <a:spcPct val="150000"/>
              </a:lnSpc>
            </a:pPr>
            <a:r>
              <a:rPr lang="pt-BR" sz="5600" b="1"/>
              <a:t>Menu Cadastrar Assembleia :</a:t>
            </a:r>
            <a:r>
              <a:rPr lang="pt-BR" sz="5600"/>
              <a:t> </a:t>
            </a:r>
          </a:p>
          <a:p>
            <a:pPr marL="186055" indent="0">
              <a:lnSpc>
                <a:spcPct val="150000"/>
              </a:lnSpc>
              <a:buNone/>
            </a:pPr>
            <a:r>
              <a:rPr lang="pt-BR" sz="5600"/>
              <a:t>Caso a Unidade Escolar tenha atas por segmento, juntar todas as atas em um único arquivo, pois somente será aceito um arquivo na aba cadastrar Assembleia. </a:t>
            </a:r>
            <a:br>
              <a:rPr lang="pt-BR" sz="5600"/>
            </a:br>
            <a:r>
              <a:rPr lang="pt-BR" sz="5600"/>
              <a:t>Colocar a data da Assembleia /Posse. </a:t>
            </a:r>
          </a:p>
          <a:p>
            <a:pPr marL="186055" indent="0" algn="just">
              <a:lnSpc>
                <a:spcPct val="150000"/>
              </a:lnSpc>
              <a:buNone/>
            </a:pPr>
            <a:endParaRPr lang="pt-BR" sz="5600"/>
          </a:p>
          <a:p>
            <a:pPr marL="608965" indent="-422910" algn="just">
              <a:lnSpc>
                <a:spcPct val="150000"/>
              </a:lnSpc>
            </a:pPr>
            <a:r>
              <a:rPr lang="pt-BR" sz="5600" b="1"/>
              <a:t>Menu Plano de Ação do Conselho de Escola:</a:t>
            </a:r>
            <a:r>
              <a:rPr lang="pt-BR" sz="5600"/>
              <a:t> </a:t>
            </a: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5600"/>
              <a:t>Inserir o Plano de Ação do Conselho de Escola e, quando necessário, suas alterações.  </a:t>
            </a:r>
          </a:p>
          <a:p>
            <a:pPr marL="186055" indent="0" algn="just">
              <a:lnSpc>
                <a:spcPct val="150000"/>
              </a:lnSpc>
              <a:buNone/>
            </a:pPr>
            <a:endParaRPr lang="pt-BR" sz="5600"/>
          </a:p>
          <a:p>
            <a:pPr marL="608965" indent="-422910" algn="just">
              <a:lnSpc>
                <a:spcPct val="150000"/>
              </a:lnSpc>
            </a:pPr>
            <a:r>
              <a:rPr lang="pt-BR" sz="5600" b="1"/>
              <a:t>No menu Ata:</a:t>
            </a:r>
            <a:r>
              <a:rPr lang="pt-BR" sz="5600"/>
              <a:t> </a:t>
            </a: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5600"/>
              <a:t>Não esquecer de colocar o resumo da Ata no item Texto da Ata.  </a:t>
            </a:r>
          </a:p>
          <a:p>
            <a:pPr marL="186055" indent="0" algn="just">
              <a:lnSpc>
                <a:spcPct val="150000"/>
              </a:lnSpc>
              <a:buNone/>
            </a:pPr>
            <a:endParaRPr lang="pt-BR" sz="5600"/>
          </a:p>
          <a:p>
            <a:pPr marL="608965" indent="-422910" algn="just">
              <a:lnSpc>
                <a:spcPct val="150000"/>
              </a:lnSpc>
            </a:pPr>
            <a:r>
              <a:rPr lang="pt-BR" sz="5600" b="1"/>
              <a:t>Menu Ações e Projetos Pedagógicos do Conselho de Escola:</a:t>
            </a:r>
            <a:r>
              <a:rPr lang="pt-BR" sz="5600"/>
              <a:t> </a:t>
            </a:r>
          </a:p>
          <a:p>
            <a:pPr marL="186055" indent="0" algn="just">
              <a:lnSpc>
                <a:spcPct val="150000"/>
              </a:lnSpc>
              <a:buNone/>
            </a:pPr>
            <a:r>
              <a:rPr lang="pt-BR" sz="5600"/>
              <a:t>Selecionar a Dimensão entre Pedagógico, Convivência, Tecnologia, Processos, Infraestrutura. </a:t>
            </a:r>
            <a:br>
              <a:rPr lang="pt-BR" sz="5600"/>
            </a:br>
            <a:r>
              <a:rPr lang="pt-BR" sz="5600"/>
              <a:t>Inserir a Ação e selecionar se o responsável pela ação será o Conselho de Escola ou o Conselho de Escola/APM.  </a:t>
            </a:r>
          </a:p>
          <a:p>
            <a:pPr marL="186055" indent="0" algn="just">
              <a:lnSpc>
                <a:spcPct val="150000"/>
              </a:lnSpc>
              <a:buNone/>
            </a:pPr>
            <a:endParaRPr lang="pt-BR" sz="5600"/>
          </a:p>
          <a:p>
            <a:pPr marL="186055" indent="0" algn="just">
              <a:lnSpc>
                <a:spcPct val="150000"/>
              </a:lnSpc>
              <a:buNone/>
            </a:pPr>
            <a:endParaRPr lang="pt-BR" sz="5600"/>
          </a:p>
          <a:p>
            <a:pPr marL="186055" indent="0" algn="just">
              <a:lnSpc>
                <a:spcPct val="150000"/>
              </a:lnSpc>
              <a:buNone/>
            </a:pPr>
            <a:endParaRPr lang="pt-BR" sz="5600"/>
          </a:p>
          <a:p>
            <a:pPr marL="608965" indent="-422910" algn="just"/>
            <a:endParaRPr lang="pt-BR" sz="5600"/>
          </a:p>
          <a:p>
            <a:pPr marL="608965" indent="-422910" algn="just"/>
            <a:endParaRPr lang="pt-BR" sz="2400">
              <a:latin typeface="Segoe UI" panose="020B0502040204020203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CB5E74A4-8C87-4E31-8A6C-0D45F27440ED}"/>
              </a:ext>
            </a:extLst>
          </p:cNvPr>
          <p:cNvSpPr/>
          <p:nvPr/>
        </p:nvSpPr>
        <p:spPr>
          <a:xfrm>
            <a:off x="8344189" y="4362307"/>
            <a:ext cx="3524249" cy="1105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>
                <a:solidFill>
                  <a:schemeClr val="tx1"/>
                </a:solidFill>
                <a:ea typeface="+mn-lt"/>
                <a:cs typeface="+mn-lt"/>
              </a:rPr>
              <a:t>Dúvidas , problemas e inconsistência no SGCE acessar o Portal de Atendimento, através do link  </a:t>
            </a:r>
            <a:r>
              <a:rPr lang="pt-PT" sz="1400" b="1" u="sng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https://atendimento.educacao.sp.gov.br</a:t>
            </a:r>
            <a:endParaRPr lang="pt-BR" sz="140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9" name="Imagem 8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023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 </a:t>
            </a:r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8333"/>
            <a:ext cx="10515600" cy="4095935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just" rtl="0" fontAlgn="base">
              <a:lnSpc>
                <a:spcPct val="200000"/>
              </a:lnSpc>
              <a:buNone/>
            </a:pPr>
            <a:endParaRPr lang="pt-BR" sz="2400" dirty="0">
              <a:latin typeface="Segoe UI" panose="020B0502040204020203" pitchFamily="34" charset="0"/>
            </a:endParaRPr>
          </a:p>
          <a:p>
            <a:pPr marL="608965" indent="-4229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/>
              <a:t>Inserção </a:t>
            </a:r>
            <a:r>
              <a:rPr lang="pt-BR" sz="2000" b="1" dirty="0"/>
              <a:t>da Composição do Conselho de Escola no SGCE/SED :</a:t>
            </a:r>
            <a:r>
              <a:rPr lang="pt-BR" sz="2000" dirty="0"/>
              <a:t>até </a:t>
            </a:r>
            <a:r>
              <a:rPr lang="pt-BR" sz="2000" dirty="0" smtClean="0"/>
              <a:t>07/04/2022</a:t>
            </a:r>
          </a:p>
          <a:p>
            <a:pPr marL="608965" indent="-4229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608965" indent="-4229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Planos de Ação dos Conselhos de Escola inserção no SGCE/SED :</a:t>
            </a:r>
            <a:r>
              <a:rPr lang="pt-BR" sz="2000" dirty="0"/>
              <a:t>até </a:t>
            </a:r>
            <a:r>
              <a:rPr lang="pt-BR" sz="2000" dirty="0" smtClean="0"/>
              <a:t>30/04/2022</a:t>
            </a:r>
          </a:p>
          <a:p>
            <a:pPr marL="608965" indent="-4229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/>
              <a:t> </a:t>
            </a:r>
            <a:r>
              <a:rPr lang="pt-BR" sz="2000" b="1" dirty="0" smtClean="0"/>
              <a:t>Proposta Pedagógica </a:t>
            </a:r>
            <a:r>
              <a:rPr lang="pt-BR" sz="2000" dirty="0" smtClean="0"/>
              <a:t>– deve ser feito o </a:t>
            </a:r>
            <a:r>
              <a:rPr lang="pt-BR" sz="2000" dirty="0" err="1" smtClean="0"/>
              <a:t>uploud</a:t>
            </a:r>
            <a:r>
              <a:rPr lang="pt-BR" sz="2000" dirty="0" smtClean="0"/>
              <a:t> desta proposta;</a:t>
            </a:r>
          </a:p>
          <a:p>
            <a:pPr marL="608965" indent="-4229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/>
              <a:t>Inserir a ata de Assembleia de eleição </a:t>
            </a:r>
            <a:r>
              <a:rPr lang="pt-BR" sz="2000" smtClean="0"/>
              <a:t>e posse.</a:t>
            </a:r>
            <a:endParaRPr lang="pt-BR" sz="2000" dirty="0"/>
          </a:p>
          <a:p>
            <a:pPr marL="608965" indent="-422910" algn="just">
              <a:lnSpc>
                <a:spcPct val="150000"/>
              </a:lnSpc>
              <a:buNone/>
            </a:pPr>
            <a:endParaRPr lang="pt-BR" sz="1400" dirty="0"/>
          </a:p>
          <a:p>
            <a:pPr marL="608965" indent="-422910" algn="just">
              <a:lnSpc>
                <a:spcPct val="150000"/>
              </a:lnSpc>
              <a:buFont typeface="Arial" panose="05000000000000000000" pitchFamily="2" charset="2"/>
              <a:buChar char="•"/>
            </a:pPr>
            <a:endParaRPr lang="pt-BR" sz="1400" dirty="0"/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B0640718-FA6A-4472-A0CD-7BC355611BDF}"/>
              </a:ext>
            </a:extLst>
          </p:cNvPr>
          <p:cNvSpPr txBox="1">
            <a:spLocks/>
          </p:cNvSpPr>
          <p:nvPr/>
        </p:nvSpPr>
        <p:spPr>
          <a:xfrm>
            <a:off x="1994108" y="374481"/>
            <a:ext cx="9726941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 kern="0"/>
              <a:t/>
            </a:r>
            <a:br>
              <a:rPr lang="pt-BR" sz="1850" kern="0"/>
            </a:br>
            <a:r>
              <a:rPr lang="pt-BR" sz="4800" b="1" kern="0">
                <a:solidFill>
                  <a:srgbClr val="007991"/>
                </a:solidFill>
                <a:latin typeface="Verdana"/>
                <a:ea typeface="Verdana"/>
              </a:rPr>
              <a:t>Avisos Importantes</a:t>
            </a:r>
          </a:p>
        </p:txBody>
      </p:sp>
      <p:pic>
        <p:nvPicPr>
          <p:cNvPr id="3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4BA4527A-0F18-44C9-88F8-C25955BE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793907" y="731449"/>
            <a:ext cx="7253180" cy="5325251"/>
          </a:xfrm>
          <a:prstGeom prst="rect">
            <a:avLst/>
          </a:prstGeom>
        </p:spPr>
      </p:pic>
      <p:pic>
        <p:nvPicPr>
          <p:cNvPr id="9" name="Imagem 8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23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2800" b="1" dirty="0" smtClean="0"/>
              <a:t>Resolução SEDUC nº 19, de 8-3-2022</a:t>
            </a: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sz="2400" dirty="0" smtClean="0"/>
              <a:t>Artigo 1º - Fica instituído o Estatuto-Padrão para adoção pelos Conselhos de Escola das unidades escolares da rede estadual de ensino, conforme Anexo desta Resolução. 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Artigo 2º - O presente Estatuto-Padrão deve ser objeto de deliberação pela comunidade escolar, que poderá promover acréscimos e adequações necessárias às peculiaridades e necessidades locais, vedada alteração que desvirtue a essência documento e as finalidades típicas do órgão colegiado.</a:t>
            </a:r>
            <a:endParaRPr lang="pt-BR" sz="2400" dirty="0"/>
          </a:p>
        </p:txBody>
      </p:sp>
      <p:pic>
        <p:nvPicPr>
          <p:cNvPr id="7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4BA4527A-0F18-44C9-88F8-C25955BE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751703" y="731449"/>
            <a:ext cx="7253180" cy="53252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2800" b="1" dirty="0" smtClean="0"/>
              <a:t>Resolução SEDUC nº 19, de 8-3-2022</a:t>
            </a:r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908539" y="1600542"/>
            <a:ext cx="10515600" cy="4351200"/>
          </a:xfrm>
        </p:spPr>
        <p:txBody>
          <a:bodyPr/>
          <a:lstStyle/>
          <a:p>
            <a:r>
              <a:rPr lang="pt-BR" sz="1600" dirty="0" smtClean="0"/>
              <a:t>CAPÍTULO V Das Disposições Gerais </a:t>
            </a:r>
          </a:p>
          <a:p>
            <a:r>
              <a:rPr lang="pt-BR" sz="1600" dirty="0" smtClean="0"/>
              <a:t>Artigo 32 - Os membros do Conselho de Escola não receberão qualquer tipo de remuneração ou benefício pela participação no Conselho de Escola, por se tratar de função pública honorífica e baseada no princípio da participação e da gestão democrática do ensino. </a:t>
            </a:r>
          </a:p>
          <a:p>
            <a:r>
              <a:rPr lang="pt-BR" sz="1600" dirty="0" smtClean="0"/>
              <a:t>Artigo 33 - Cabe ao Conselho de Escola apoiar o Grêmio Estudantil na realização de suas ações e articular-se com a Associação de Pais e Mestres- APM. </a:t>
            </a:r>
          </a:p>
          <a:p>
            <a:r>
              <a:rPr lang="pt-BR" sz="1600" dirty="0" smtClean="0"/>
              <a:t>Artigo 34 - Os Conselheiros e seus suplentes, sempre que necessário, devem participar de cursos de capacitação promovidos pelo Ministério da Educação e Cultura, pela SEDUC/SP, pelos órgãos regionais ou pela escola. </a:t>
            </a:r>
          </a:p>
          <a:p>
            <a:r>
              <a:rPr lang="pt-BR" sz="1600" b="1" dirty="0" smtClean="0"/>
              <a:t>Artigo 35 - O presente Estatuto poderá ser alterado quando necessário pela Assembleia Geral da comunidade escolar convocada por edital especificamente para este fim. </a:t>
            </a:r>
          </a:p>
          <a:p>
            <a:r>
              <a:rPr lang="pt-BR" sz="1600" b="1" dirty="0" smtClean="0"/>
              <a:t>Parágrafo único: A Ata da Assembleia Geral, após lavrada, deverá constar em livro próprio, entrando em vigor após a data da sua aprovação. </a:t>
            </a:r>
          </a:p>
          <a:p>
            <a:r>
              <a:rPr lang="pt-BR" sz="1600" dirty="0" smtClean="0"/>
              <a:t>Artigo 36 - Os casos omissos serão objeto de deliberação específica pelo Conselho de Escola. </a:t>
            </a:r>
          </a:p>
          <a:p>
            <a:r>
              <a:rPr lang="pt-BR" sz="1600" b="1" dirty="0" smtClean="0"/>
              <a:t>Artigo 37- Este Estatuto entra em vigor na data de sua aprovação em Assembleia Geral da comunidade escolar em conformidade com a Lei Complementar nº 444/85 e demais dispositivos legais. </a:t>
            </a:r>
            <a:endParaRPr lang="pt-BR" sz="1600" b="1" dirty="0"/>
          </a:p>
        </p:txBody>
      </p:sp>
      <p:pic>
        <p:nvPicPr>
          <p:cNvPr id="5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4BA4527A-0F18-44C9-88F8-C25955BE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751703" y="731449"/>
            <a:ext cx="7253180" cy="53252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 </a:t>
            </a:r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8333"/>
            <a:ext cx="10515600" cy="4095935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 algn="just" rtl="0" fontAlgn="base">
              <a:lnSpc>
                <a:spcPct val="200000"/>
              </a:lnSpc>
              <a:buNone/>
            </a:pPr>
            <a:endParaRPr lang="pt-BR" sz="2400">
              <a:latin typeface="Segoe UI" panose="020B0502040204020203" pitchFamily="34" charset="0"/>
            </a:endParaRPr>
          </a:p>
          <a:p>
            <a:pPr marL="608965" indent="-422910" algn="just">
              <a:lnSpc>
                <a:spcPct val="150000"/>
              </a:lnSpc>
              <a:buFont typeface="Arial" panose="05000000000000000000" pitchFamily="2" charset="2"/>
              <a:buChar char="•"/>
            </a:pPr>
            <a:endParaRPr lang="pt-BR" sz="1400"/>
          </a:p>
          <a:p>
            <a:pPr marL="608965" indent="-4229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/>
          </a:p>
          <a:p>
            <a:pPr marL="608965" indent="-42291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sz="2400">
              <a:latin typeface="Segoe UI" panose="020B0502040204020203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i.pinimg.com/originals/72/80/27/728027ed2835bab1347c84756b5a1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185" y="1133622"/>
            <a:ext cx="6633747" cy="4433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36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5388" y="222250"/>
            <a:ext cx="9726612" cy="1325563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 </a:t>
            </a:r>
          </a:p>
          <a:p>
            <a:endParaRPr lang="pt-BR"/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B0640718-FA6A-4472-A0CD-7BC355611BDF}"/>
              </a:ext>
            </a:extLst>
          </p:cNvPr>
          <p:cNvSpPr txBox="1">
            <a:spLocks/>
          </p:cNvSpPr>
          <p:nvPr/>
        </p:nvSpPr>
        <p:spPr>
          <a:xfrm>
            <a:off x="1994108" y="374481"/>
            <a:ext cx="9726941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 kern="0"/>
              <a:t/>
            </a:r>
            <a:br>
              <a:rPr lang="pt-BR" sz="1850" kern="0"/>
            </a:br>
            <a:r>
              <a:rPr lang="pt-BR" sz="4800" b="1" kern="0">
                <a:solidFill>
                  <a:srgbClr val="007991"/>
                </a:solidFill>
                <a:latin typeface="Verdana"/>
                <a:ea typeface="Verdana"/>
              </a:rPr>
              <a:t>Lista de Comparecimento</a:t>
            </a:r>
          </a:p>
        </p:txBody>
      </p:sp>
      <p:pic>
        <p:nvPicPr>
          <p:cNvPr id="11" name="Imagem 10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003087" y="3244334"/>
            <a:ext cx="42242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4"/>
              </a:rPr>
              <a:t>https</a:t>
            </a:r>
            <a:r>
              <a:rPr lang="pt-BR" smtClean="0">
                <a:hlinkClick r:id="rId4"/>
              </a:rPr>
              <a:t>://forms.gle/tieWBDwwYCaKxSf9A</a:t>
            </a:r>
            <a:endParaRPr lang="pt-BR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847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21" y="222081"/>
            <a:ext cx="10331115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/>
              <a:t/>
            </a:r>
            <a:br>
              <a:rPr lang="pt-BR" sz="1850"/>
            </a:br>
            <a:r>
              <a:rPr lang="pt-BR" sz="4800" b="1">
                <a:solidFill>
                  <a:srgbClr val="007991"/>
                </a:solidFill>
                <a:latin typeface="Verdana"/>
                <a:ea typeface="Verdana"/>
              </a:rPr>
              <a:t>Conselho de Escola – Direito de Todos     </a:t>
            </a:r>
            <a:endParaRPr lang="pt-BR" sz="4800" b="1">
              <a:solidFill>
                <a:srgbClr val="007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94" y="1547114"/>
            <a:ext cx="11581648" cy="4615293"/>
          </a:xfrm>
        </p:spPr>
        <p:txBody>
          <a:bodyPr spcFirstLastPara="1" wrap="square" lIns="91433" tIns="45700" rIns="91433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71805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t-BR" sz="1800"/>
          </a:p>
          <a:p>
            <a:pPr marL="471805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t-BR" sz="1800"/>
          </a:p>
          <a:p>
            <a:pPr marL="471805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1800"/>
              <a:t>Liderança/Diálogo/Articulação </a:t>
            </a:r>
          </a:p>
          <a:p>
            <a:pPr marL="471805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1800"/>
              <a:t> Comunicação </a:t>
            </a:r>
          </a:p>
          <a:p>
            <a:pPr marL="471805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1800"/>
              <a:t>Participação </a:t>
            </a:r>
          </a:p>
          <a:p>
            <a:pPr marL="471805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1800"/>
              <a:t>Pertencimento</a:t>
            </a:r>
            <a:endParaRPr lang="pt-BR"/>
          </a:p>
          <a:p>
            <a:pPr marL="471805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1800"/>
              <a:t>Corresponsabilidade</a:t>
            </a:r>
            <a:endParaRPr lang="pt-BR"/>
          </a:p>
          <a:p>
            <a:pPr marL="186055" indent="0" algn="just">
              <a:lnSpc>
                <a:spcPct val="200000"/>
              </a:lnSpc>
              <a:buNone/>
            </a:pPr>
            <a:r>
              <a:rPr lang="pt-BR" sz="1800"/>
              <a:t>    </a:t>
            </a:r>
            <a:r>
              <a:rPr lang="pt-BR" sz="1800">
                <a:latin typeface="Arial" panose="020B0604020202020204" pitchFamily="34" charset="0"/>
              </a:rPr>
              <a:t/>
            </a:r>
            <a:br>
              <a:rPr lang="pt-BR" sz="1800">
                <a:latin typeface="Arial" panose="020B0604020202020204" pitchFamily="34" charset="0"/>
              </a:rPr>
            </a:br>
            <a:endParaRPr lang="pt-BR" sz="1800"/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B8E0C60-87A1-4E3E-9DD8-B6E062B704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6015" y="2369558"/>
            <a:ext cx="3053712" cy="2829645"/>
          </a:xfrm>
          <a:prstGeom prst="rect">
            <a:avLst/>
          </a:prstGeom>
        </p:spPr>
      </p:pic>
      <p:pic>
        <p:nvPicPr>
          <p:cNvPr id="2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6A5ABE74-DEDF-4B36-949C-A828F540D3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195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9296"/>
            <a:ext cx="12192000" cy="6648873"/>
            <a:chOff x="0" y="156971"/>
            <a:chExt cx="9144000" cy="4986655"/>
          </a:xfrm>
        </p:grpSpPr>
        <p:sp>
          <p:nvSpPr>
            <p:cNvPr id="3" name="object 3"/>
            <p:cNvSpPr/>
            <p:nvPr/>
          </p:nvSpPr>
          <p:spPr>
            <a:xfrm>
              <a:off x="1523238" y="1899666"/>
              <a:ext cx="1701164" cy="1402080"/>
            </a:xfrm>
            <a:custGeom>
              <a:avLst/>
              <a:gdLst/>
              <a:ahLst/>
              <a:cxnLst/>
              <a:rect l="l" t="t" r="r" b="b"/>
              <a:pathLst>
                <a:path w="1701164" h="1402079">
                  <a:moveTo>
                    <a:pt x="1560449" y="0"/>
                  </a:moveTo>
                  <a:lnTo>
                    <a:pt x="140335" y="0"/>
                  </a:lnTo>
                  <a:lnTo>
                    <a:pt x="95991" y="7144"/>
                  </a:lnTo>
                  <a:lnTo>
                    <a:pt x="57470" y="27041"/>
                  </a:lnTo>
                  <a:lnTo>
                    <a:pt x="27086" y="57387"/>
                  </a:lnTo>
                  <a:lnTo>
                    <a:pt x="7157" y="95877"/>
                  </a:lnTo>
                  <a:lnTo>
                    <a:pt x="0" y="140207"/>
                  </a:lnTo>
                  <a:lnTo>
                    <a:pt x="0" y="1261871"/>
                  </a:lnTo>
                  <a:lnTo>
                    <a:pt x="7157" y="1306202"/>
                  </a:lnTo>
                  <a:lnTo>
                    <a:pt x="27086" y="1344692"/>
                  </a:lnTo>
                  <a:lnTo>
                    <a:pt x="57470" y="1375038"/>
                  </a:lnTo>
                  <a:lnTo>
                    <a:pt x="95991" y="1394935"/>
                  </a:lnTo>
                  <a:lnTo>
                    <a:pt x="140335" y="1402079"/>
                  </a:lnTo>
                  <a:lnTo>
                    <a:pt x="1560449" y="1402079"/>
                  </a:lnTo>
                  <a:lnTo>
                    <a:pt x="1604792" y="1394935"/>
                  </a:lnTo>
                  <a:lnTo>
                    <a:pt x="1643313" y="1375038"/>
                  </a:lnTo>
                  <a:lnTo>
                    <a:pt x="1673697" y="1344692"/>
                  </a:lnTo>
                  <a:lnTo>
                    <a:pt x="1693626" y="1306202"/>
                  </a:lnTo>
                  <a:lnTo>
                    <a:pt x="1700784" y="1261871"/>
                  </a:lnTo>
                  <a:lnTo>
                    <a:pt x="1700784" y="140207"/>
                  </a:lnTo>
                  <a:lnTo>
                    <a:pt x="1693626" y="95877"/>
                  </a:lnTo>
                  <a:lnTo>
                    <a:pt x="1673697" y="57387"/>
                  </a:lnTo>
                  <a:lnTo>
                    <a:pt x="1643313" y="27041"/>
                  </a:lnTo>
                  <a:lnTo>
                    <a:pt x="1604792" y="7144"/>
                  </a:lnTo>
                  <a:lnTo>
                    <a:pt x="15604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523238" y="1899666"/>
              <a:ext cx="1701164" cy="1402080"/>
            </a:xfrm>
            <a:custGeom>
              <a:avLst/>
              <a:gdLst/>
              <a:ahLst/>
              <a:cxnLst/>
              <a:rect l="l" t="t" r="r" b="b"/>
              <a:pathLst>
                <a:path w="1701164" h="1402079">
                  <a:moveTo>
                    <a:pt x="0" y="140207"/>
                  </a:moveTo>
                  <a:lnTo>
                    <a:pt x="7157" y="95877"/>
                  </a:lnTo>
                  <a:lnTo>
                    <a:pt x="27086" y="57387"/>
                  </a:lnTo>
                  <a:lnTo>
                    <a:pt x="57470" y="27041"/>
                  </a:lnTo>
                  <a:lnTo>
                    <a:pt x="95991" y="7144"/>
                  </a:lnTo>
                  <a:lnTo>
                    <a:pt x="140335" y="0"/>
                  </a:lnTo>
                  <a:lnTo>
                    <a:pt x="1560449" y="0"/>
                  </a:lnTo>
                  <a:lnTo>
                    <a:pt x="1604792" y="7144"/>
                  </a:lnTo>
                  <a:lnTo>
                    <a:pt x="1643313" y="27041"/>
                  </a:lnTo>
                  <a:lnTo>
                    <a:pt x="1673697" y="57387"/>
                  </a:lnTo>
                  <a:lnTo>
                    <a:pt x="1693626" y="95877"/>
                  </a:lnTo>
                  <a:lnTo>
                    <a:pt x="1700784" y="140207"/>
                  </a:lnTo>
                  <a:lnTo>
                    <a:pt x="1700784" y="1261871"/>
                  </a:lnTo>
                  <a:lnTo>
                    <a:pt x="1693626" y="1306202"/>
                  </a:lnTo>
                  <a:lnTo>
                    <a:pt x="1673697" y="1344692"/>
                  </a:lnTo>
                  <a:lnTo>
                    <a:pt x="1643313" y="1375038"/>
                  </a:lnTo>
                  <a:lnTo>
                    <a:pt x="1604792" y="1394935"/>
                  </a:lnTo>
                  <a:lnTo>
                    <a:pt x="1560449" y="1402079"/>
                  </a:lnTo>
                  <a:lnTo>
                    <a:pt x="140335" y="1402079"/>
                  </a:lnTo>
                  <a:lnTo>
                    <a:pt x="95991" y="1394935"/>
                  </a:lnTo>
                  <a:lnTo>
                    <a:pt x="57470" y="1375038"/>
                  </a:lnTo>
                  <a:lnTo>
                    <a:pt x="27086" y="1344692"/>
                  </a:lnTo>
                  <a:lnTo>
                    <a:pt x="7157" y="1306202"/>
                  </a:lnTo>
                  <a:lnTo>
                    <a:pt x="0" y="1261871"/>
                  </a:lnTo>
                  <a:lnTo>
                    <a:pt x="0" y="140207"/>
                  </a:lnTo>
                  <a:close/>
                </a:path>
              </a:pathLst>
            </a:custGeom>
            <a:ln w="2590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22331" y="2678346"/>
            <a:ext cx="1850813" cy="1240425"/>
          </a:xfrm>
          <a:prstGeom prst="rect">
            <a:avLst/>
          </a:prstGeom>
        </p:spPr>
        <p:txBody>
          <a:bodyPr vert="horz" wrap="square" lIns="0" tIns="3387" rIns="0" bIns="0" rtlCol="0" anchor="t">
            <a:spAutoFit/>
          </a:bodyPr>
          <a:lstStyle/>
          <a:p>
            <a:pPr marL="16510" marR="6350" algn="just">
              <a:lnSpc>
                <a:spcPct val="150000"/>
              </a:lnSpc>
              <a:spcBef>
                <a:spcPts val="27"/>
              </a:spcBef>
            </a:pPr>
            <a:r>
              <a:rPr lang="pt-BR" sz="1850" spc="-7">
                <a:latin typeface="Calibri Light"/>
                <a:cs typeface="Calibri Light"/>
              </a:rPr>
              <a:t>Articuladores </a:t>
            </a:r>
            <a:r>
              <a:rPr lang="pt-BR" sz="1850">
                <a:latin typeface="Calibri Light"/>
                <a:cs typeface="Calibri Light"/>
              </a:rPr>
              <a:t>do </a:t>
            </a:r>
            <a:r>
              <a:rPr lang="pt-BR" sz="1850" spc="7">
                <a:latin typeface="Calibri Light"/>
                <a:cs typeface="Calibri Light"/>
              </a:rPr>
              <a:t> </a:t>
            </a:r>
            <a:r>
              <a:rPr lang="pt-BR" sz="1850">
                <a:latin typeface="Calibri Light"/>
                <a:cs typeface="Calibri Light"/>
              </a:rPr>
              <a:t>C</a:t>
            </a:r>
            <a:r>
              <a:rPr lang="pt-BR" sz="1850" spc="-7">
                <a:latin typeface="Calibri Light"/>
                <a:cs typeface="Calibri Light"/>
              </a:rPr>
              <a:t>onsel</a:t>
            </a:r>
            <a:r>
              <a:rPr lang="pt-BR" sz="1850">
                <a:latin typeface="Calibri Light"/>
                <a:cs typeface="Calibri Light"/>
              </a:rPr>
              <a:t>ho</a:t>
            </a:r>
            <a:r>
              <a:rPr lang="pt-BR" sz="1850" spc="-73">
                <a:latin typeface="Calibri Light"/>
                <a:cs typeface="Calibri Light"/>
              </a:rPr>
              <a:t> </a:t>
            </a:r>
            <a:r>
              <a:rPr lang="pt-BR" sz="1850">
                <a:latin typeface="Calibri Light"/>
                <a:cs typeface="Calibri Light"/>
              </a:rPr>
              <a:t>de</a:t>
            </a:r>
            <a:r>
              <a:rPr lang="pt-BR" sz="1850" spc="-20">
                <a:latin typeface="Calibri Light"/>
                <a:cs typeface="Calibri Light"/>
              </a:rPr>
              <a:t> </a:t>
            </a:r>
            <a:r>
              <a:rPr lang="pt-BR" sz="1850">
                <a:latin typeface="Calibri Light"/>
                <a:cs typeface="Calibri Light"/>
              </a:rPr>
              <a:t>E</a:t>
            </a:r>
            <a:r>
              <a:rPr lang="pt-BR" sz="1850" spc="-13">
                <a:latin typeface="Calibri Light"/>
                <a:cs typeface="Calibri Light"/>
              </a:rPr>
              <a:t>sc</a:t>
            </a:r>
            <a:r>
              <a:rPr lang="pt-BR" sz="1850" spc="-7">
                <a:latin typeface="Calibri Light"/>
                <a:cs typeface="Calibri Light"/>
              </a:rPr>
              <a:t>ola</a:t>
            </a:r>
            <a:endParaRPr lang="pt-BR" sz="185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17563" y="3982636"/>
            <a:ext cx="2050627" cy="837353"/>
            <a:chOff x="1888172" y="2986976"/>
            <a:chExt cx="1537970" cy="628015"/>
          </a:xfrm>
        </p:grpSpPr>
        <p:sp>
          <p:nvSpPr>
            <p:cNvPr id="7" name="object 7"/>
            <p:cNvSpPr/>
            <p:nvPr/>
          </p:nvSpPr>
          <p:spPr>
            <a:xfrm>
              <a:off x="1901190" y="2999994"/>
              <a:ext cx="1511935" cy="601980"/>
            </a:xfrm>
            <a:custGeom>
              <a:avLst/>
              <a:gdLst/>
              <a:ahLst/>
              <a:cxnLst/>
              <a:rect l="l" t="t" r="r" b="b"/>
              <a:pathLst>
                <a:path w="1511935" h="601979">
                  <a:moveTo>
                    <a:pt x="1451737" y="0"/>
                  </a:moveTo>
                  <a:lnTo>
                    <a:pt x="60071" y="0"/>
                  </a:lnTo>
                  <a:lnTo>
                    <a:pt x="36701" y="4726"/>
                  </a:lnTo>
                  <a:lnTo>
                    <a:pt x="17605" y="17621"/>
                  </a:lnTo>
                  <a:lnTo>
                    <a:pt x="4724" y="36754"/>
                  </a:lnTo>
                  <a:lnTo>
                    <a:pt x="0" y="60198"/>
                  </a:lnTo>
                  <a:lnTo>
                    <a:pt x="0" y="541782"/>
                  </a:lnTo>
                  <a:lnTo>
                    <a:pt x="4724" y="565225"/>
                  </a:lnTo>
                  <a:lnTo>
                    <a:pt x="17605" y="584358"/>
                  </a:lnTo>
                  <a:lnTo>
                    <a:pt x="36701" y="597253"/>
                  </a:lnTo>
                  <a:lnTo>
                    <a:pt x="60071" y="601980"/>
                  </a:lnTo>
                  <a:lnTo>
                    <a:pt x="1451737" y="601980"/>
                  </a:lnTo>
                  <a:lnTo>
                    <a:pt x="1475106" y="597253"/>
                  </a:lnTo>
                  <a:lnTo>
                    <a:pt x="1494202" y="584358"/>
                  </a:lnTo>
                  <a:lnTo>
                    <a:pt x="1507083" y="565225"/>
                  </a:lnTo>
                  <a:lnTo>
                    <a:pt x="1511808" y="541782"/>
                  </a:lnTo>
                  <a:lnTo>
                    <a:pt x="1511808" y="60198"/>
                  </a:lnTo>
                  <a:lnTo>
                    <a:pt x="1507083" y="36754"/>
                  </a:lnTo>
                  <a:lnTo>
                    <a:pt x="1494202" y="17621"/>
                  </a:lnTo>
                  <a:lnTo>
                    <a:pt x="1475106" y="4726"/>
                  </a:lnTo>
                  <a:lnTo>
                    <a:pt x="14517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901190" y="2999994"/>
              <a:ext cx="1511935" cy="601980"/>
            </a:xfrm>
            <a:custGeom>
              <a:avLst/>
              <a:gdLst/>
              <a:ahLst/>
              <a:cxnLst/>
              <a:rect l="l" t="t" r="r" b="b"/>
              <a:pathLst>
                <a:path w="1511935" h="601979">
                  <a:moveTo>
                    <a:pt x="0" y="60198"/>
                  </a:moveTo>
                  <a:lnTo>
                    <a:pt x="4724" y="36754"/>
                  </a:lnTo>
                  <a:lnTo>
                    <a:pt x="17605" y="17621"/>
                  </a:lnTo>
                  <a:lnTo>
                    <a:pt x="36701" y="4726"/>
                  </a:lnTo>
                  <a:lnTo>
                    <a:pt x="60071" y="0"/>
                  </a:lnTo>
                  <a:lnTo>
                    <a:pt x="1451737" y="0"/>
                  </a:lnTo>
                  <a:lnTo>
                    <a:pt x="1475106" y="4726"/>
                  </a:lnTo>
                  <a:lnTo>
                    <a:pt x="1494202" y="17621"/>
                  </a:lnTo>
                  <a:lnTo>
                    <a:pt x="1507083" y="36754"/>
                  </a:lnTo>
                  <a:lnTo>
                    <a:pt x="1511808" y="60198"/>
                  </a:lnTo>
                  <a:lnTo>
                    <a:pt x="1511808" y="541782"/>
                  </a:lnTo>
                  <a:lnTo>
                    <a:pt x="1507083" y="565225"/>
                  </a:lnTo>
                  <a:lnTo>
                    <a:pt x="1494202" y="584358"/>
                  </a:lnTo>
                  <a:lnTo>
                    <a:pt x="1475106" y="597253"/>
                  </a:lnTo>
                  <a:lnTo>
                    <a:pt x="1451737" y="601980"/>
                  </a:lnTo>
                  <a:lnTo>
                    <a:pt x="60071" y="601980"/>
                  </a:lnTo>
                  <a:lnTo>
                    <a:pt x="36701" y="597253"/>
                  </a:lnTo>
                  <a:lnTo>
                    <a:pt x="17605" y="584358"/>
                  </a:lnTo>
                  <a:lnTo>
                    <a:pt x="4724" y="565225"/>
                  </a:lnTo>
                  <a:lnTo>
                    <a:pt x="0" y="541782"/>
                  </a:lnTo>
                  <a:lnTo>
                    <a:pt x="0" y="6019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19030" y="4022259"/>
            <a:ext cx="1308312" cy="753197"/>
          </a:xfrm>
          <a:prstGeom prst="rect">
            <a:avLst/>
          </a:prstGeom>
        </p:spPr>
        <p:txBody>
          <a:bodyPr vert="horz" wrap="square" lIns="0" tIns="60113" rIns="0" bIns="0" rtlCol="0" anchor="t">
            <a:spAutoFit/>
          </a:bodyPr>
          <a:lstStyle/>
          <a:p>
            <a:pPr marL="16510" marR="6350" indent="70485">
              <a:lnSpc>
                <a:spcPts val="2733"/>
              </a:lnSpc>
              <a:spcBef>
                <a:spcPts val="473"/>
              </a:spcBef>
            </a:pPr>
            <a:r>
              <a:rPr lang="pt-BR" sz="2500" b="1" spc="-7">
                <a:latin typeface="Arial MT"/>
                <a:cs typeface="Arial MT"/>
              </a:rPr>
              <a:t>Órgão </a:t>
            </a:r>
            <a:r>
              <a:rPr lang="pt-BR" sz="2500" b="1" spc="-687">
                <a:latin typeface="Arial MT"/>
                <a:cs typeface="Arial MT"/>
              </a:rPr>
              <a:t> </a:t>
            </a:r>
            <a:r>
              <a:rPr lang="pt-BR" sz="2500" b="1" spc="-7">
                <a:latin typeface="Arial MT"/>
                <a:cs typeface="Arial MT"/>
              </a:rPr>
              <a:t>Cent</a:t>
            </a:r>
            <a:r>
              <a:rPr lang="pt-BR" sz="2500" b="1">
                <a:latin typeface="Arial MT"/>
                <a:cs typeface="Arial MT"/>
              </a:rPr>
              <a:t>r</a:t>
            </a:r>
            <a:r>
              <a:rPr lang="pt-BR" sz="2500" b="1" spc="-7">
                <a:latin typeface="Arial MT"/>
                <a:cs typeface="Arial MT"/>
              </a:rPr>
              <a:t>al</a:t>
            </a:r>
            <a:endParaRPr lang="pt-BR" sz="2500" b="1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19820" y="2515532"/>
            <a:ext cx="2300393" cy="1904153"/>
            <a:chOff x="3614864" y="1886648"/>
            <a:chExt cx="1725295" cy="1428115"/>
          </a:xfrm>
        </p:grpSpPr>
        <p:sp>
          <p:nvSpPr>
            <p:cNvPr id="11" name="object 11"/>
            <p:cNvSpPr/>
            <p:nvPr/>
          </p:nvSpPr>
          <p:spPr>
            <a:xfrm>
              <a:off x="3627882" y="1899665"/>
              <a:ext cx="1699260" cy="1402080"/>
            </a:xfrm>
            <a:custGeom>
              <a:avLst/>
              <a:gdLst/>
              <a:ahLst/>
              <a:cxnLst/>
              <a:rect l="l" t="t" r="r" b="b"/>
              <a:pathLst>
                <a:path w="1699260" h="1402079">
                  <a:moveTo>
                    <a:pt x="1559052" y="0"/>
                  </a:moveTo>
                  <a:lnTo>
                    <a:pt x="140207" y="0"/>
                  </a:lnTo>
                  <a:lnTo>
                    <a:pt x="95877" y="7144"/>
                  </a:lnTo>
                  <a:lnTo>
                    <a:pt x="57387" y="27041"/>
                  </a:lnTo>
                  <a:lnTo>
                    <a:pt x="27041" y="57387"/>
                  </a:lnTo>
                  <a:lnTo>
                    <a:pt x="7144" y="95877"/>
                  </a:lnTo>
                  <a:lnTo>
                    <a:pt x="0" y="140207"/>
                  </a:lnTo>
                  <a:lnTo>
                    <a:pt x="0" y="1261871"/>
                  </a:lnTo>
                  <a:lnTo>
                    <a:pt x="7144" y="1306202"/>
                  </a:lnTo>
                  <a:lnTo>
                    <a:pt x="27041" y="1344692"/>
                  </a:lnTo>
                  <a:lnTo>
                    <a:pt x="57387" y="1375038"/>
                  </a:lnTo>
                  <a:lnTo>
                    <a:pt x="95877" y="1394935"/>
                  </a:lnTo>
                  <a:lnTo>
                    <a:pt x="140207" y="1402079"/>
                  </a:lnTo>
                  <a:lnTo>
                    <a:pt x="1559052" y="1402079"/>
                  </a:lnTo>
                  <a:lnTo>
                    <a:pt x="1603382" y="1394935"/>
                  </a:lnTo>
                  <a:lnTo>
                    <a:pt x="1641872" y="1375038"/>
                  </a:lnTo>
                  <a:lnTo>
                    <a:pt x="1672218" y="1344692"/>
                  </a:lnTo>
                  <a:lnTo>
                    <a:pt x="1692115" y="1306202"/>
                  </a:lnTo>
                  <a:lnTo>
                    <a:pt x="1699259" y="1261871"/>
                  </a:lnTo>
                  <a:lnTo>
                    <a:pt x="1699259" y="140207"/>
                  </a:lnTo>
                  <a:lnTo>
                    <a:pt x="1692115" y="95877"/>
                  </a:lnTo>
                  <a:lnTo>
                    <a:pt x="1672218" y="57387"/>
                  </a:lnTo>
                  <a:lnTo>
                    <a:pt x="1641872" y="27041"/>
                  </a:lnTo>
                  <a:lnTo>
                    <a:pt x="1603382" y="7144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7882" y="1899665"/>
              <a:ext cx="1699260" cy="1402080"/>
            </a:xfrm>
            <a:custGeom>
              <a:avLst/>
              <a:gdLst/>
              <a:ahLst/>
              <a:cxnLst/>
              <a:rect l="l" t="t" r="r" b="b"/>
              <a:pathLst>
                <a:path w="1699260" h="1402079">
                  <a:moveTo>
                    <a:pt x="0" y="140207"/>
                  </a:moveTo>
                  <a:lnTo>
                    <a:pt x="7144" y="95877"/>
                  </a:lnTo>
                  <a:lnTo>
                    <a:pt x="27041" y="57387"/>
                  </a:lnTo>
                  <a:lnTo>
                    <a:pt x="57387" y="27041"/>
                  </a:lnTo>
                  <a:lnTo>
                    <a:pt x="95877" y="7144"/>
                  </a:lnTo>
                  <a:lnTo>
                    <a:pt x="140207" y="0"/>
                  </a:lnTo>
                  <a:lnTo>
                    <a:pt x="1559052" y="0"/>
                  </a:lnTo>
                  <a:lnTo>
                    <a:pt x="1603382" y="7144"/>
                  </a:lnTo>
                  <a:lnTo>
                    <a:pt x="1641872" y="27041"/>
                  </a:lnTo>
                  <a:lnTo>
                    <a:pt x="1672218" y="57387"/>
                  </a:lnTo>
                  <a:lnTo>
                    <a:pt x="1692115" y="95877"/>
                  </a:lnTo>
                  <a:lnTo>
                    <a:pt x="1699259" y="140207"/>
                  </a:lnTo>
                  <a:lnTo>
                    <a:pt x="1699259" y="1261871"/>
                  </a:lnTo>
                  <a:lnTo>
                    <a:pt x="1692115" y="1306202"/>
                  </a:lnTo>
                  <a:lnTo>
                    <a:pt x="1672218" y="1344692"/>
                  </a:lnTo>
                  <a:lnTo>
                    <a:pt x="1641872" y="1375038"/>
                  </a:lnTo>
                  <a:lnTo>
                    <a:pt x="1603382" y="1394935"/>
                  </a:lnTo>
                  <a:lnTo>
                    <a:pt x="1559052" y="1402079"/>
                  </a:lnTo>
                  <a:lnTo>
                    <a:pt x="140207" y="1402079"/>
                  </a:lnTo>
                  <a:lnTo>
                    <a:pt x="95877" y="1394935"/>
                  </a:lnTo>
                  <a:lnTo>
                    <a:pt x="57387" y="1375038"/>
                  </a:lnTo>
                  <a:lnTo>
                    <a:pt x="27041" y="1344692"/>
                  </a:lnTo>
                  <a:lnTo>
                    <a:pt x="7144" y="1306202"/>
                  </a:lnTo>
                  <a:lnTo>
                    <a:pt x="0" y="1261871"/>
                  </a:lnTo>
                  <a:lnTo>
                    <a:pt x="0" y="140207"/>
                  </a:lnTo>
                  <a:close/>
                </a:path>
              </a:pathLst>
            </a:custGeom>
            <a:ln w="25907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47962" y="2817052"/>
            <a:ext cx="2200804" cy="1266928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510">
              <a:lnSpc>
                <a:spcPct val="150000"/>
              </a:lnSpc>
              <a:spcBef>
                <a:spcPts val="133"/>
              </a:spcBef>
            </a:pPr>
            <a:r>
              <a:rPr lang="pt-BR" sz="1850" spc="-7">
                <a:latin typeface="Calibri Light"/>
                <a:cs typeface="Calibri Light"/>
              </a:rPr>
              <a:t>Articuladores</a:t>
            </a:r>
            <a:endParaRPr lang="pt-BR" sz="1867">
              <a:latin typeface="Calibri Light"/>
              <a:cs typeface="Calibri Light"/>
            </a:endParaRPr>
          </a:p>
          <a:p>
            <a:pPr marL="16510">
              <a:lnSpc>
                <a:spcPct val="150000"/>
              </a:lnSpc>
              <a:spcBef>
                <a:spcPts val="133"/>
              </a:spcBef>
            </a:pPr>
            <a:r>
              <a:rPr lang="pt-BR" sz="1850" spc="-7">
                <a:latin typeface="Calibri Light"/>
                <a:cs typeface="Calibri Light"/>
              </a:rPr>
              <a:t>Regionais do Conselho de Escola </a:t>
            </a:r>
            <a:endParaRPr lang="pt-BR" sz="185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07330" y="2074991"/>
            <a:ext cx="2015914" cy="802640"/>
            <a:chOff x="4004309" y="1597913"/>
            <a:chExt cx="1511935" cy="601980"/>
          </a:xfrm>
        </p:grpSpPr>
        <p:sp>
          <p:nvSpPr>
            <p:cNvPr id="18" name="object 18"/>
            <p:cNvSpPr/>
            <p:nvPr/>
          </p:nvSpPr>
          <p:spPr>
            <a:xfrm>
              <a:off x="4004309" y="1597913"/>
              <a:ext cx="1511935" cy="601980"/>
            </a:xfrm>
            <a:custGeom>
              <a:avLst/>
              <a:gdLst/>
              <a:ahLst/>
              <a:cxnLst/>
              <a:rect l="l" t="t" r="r" b="b"/>
              <a:pathLst>
                <a:path w="1511935" h="601980">
                  <a:moveTo>
                    <a:pt x="1451737" y="0"/>
                  </a:moveTo>
                  <a:lnTo>
                    <a:pt x="60070" y="0"/>
                  </a:lnTo>
                  <a:lnTo>
                    <a:pt x="36701" y="4726"/>
                  </a:lnTo>
                  <a:lnTo>
                    <a:pt x="17605" y="17621"/>
                  </a:lnTo>
                  <a:lnTo>
                    <a:pt x="4724" y="36754"/>
                  </a:lnTo>
                  <a:lnTo>
                    <a:pt x="0" y="60198"/>
                  </a:lnTo>
                  <a:lnTo>
                    <a:pt x="0" y="541782"/>
                  </a:lnTo>
                  <a:lnTo>
                    <a:pt x="4724" y="565225"/>
                  </a:lnTo>
                  <a:lnTo>
                    <a:pt x="17605" y="584358"/>
                  </a:lnTo>
                  <a:lnTo>
                    <a:pt x="36701" y="597253"/>
                  </a:lnTo>
                  <a:lnTo>
                    <a:pt x="60070" y="601980"/>
                  </a:lnTo>
                  <a:lnTo>
                    <a:pt x="1451737" y="601980"/>
                  </a:lnTo>
                  <a:lnTo>
                    <a:pt x="1475106" y="597253"/>
                  </a:lnTo>
                  <a:lnTo>
                    <a:pt x="1494202" y="584358"/>
                  </a:lnTo>
                  <a:lnTo>
                    <a:pt x="1507083" y="565225"/>
                  </a:lnTo>
                  <a:lnTo>
                    <a:pt x="1511807" y="541782"/>
                  </a:lnTo>
                  <a:lnTo>
                    <a:pt x="1511807" y="60198"/>
                  </a:lnTo>
                  <a:lnTo>
                    <a:pt x="1507083" y="36754"/>
                  </a:lnTo>
                  <a:lnTo>
                    <a:pt x="1494202" y="17621"/>
                  </a:lnTo>
                  <a:lnTo>
                    <a:pt x="1475106" y="4726"/>
                  </a:lnTo>
                  <a:lnTo>
                    <a:pt x="1451737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004309" y="1597913"/>
              <a:ext cx="1511935" cy="601980"/>
            </a:xfrm>
            <a:custGeom>
              <a:avLst/>
              <a:gdLst/>
              <a:ahLst/>
              <a:cxnLst/>
              <a:rect l="l" t="t" r="r" b="b"/>
              <a:pathLst>
                <a:path w="1511935" h="601980">
                  <a:moveTo>
                    <a:pt x="0" y="60198"/>
                  </a:moveTo>
                  <a:lnTo>
                    <a:pt x="4724" y="36754"/>
                  </a:lnTo>
                  <a:lnTo>
                    <a:pt x="17605" y="17621"/>
                  </a:lnTo>
                  <a:lnTo>
                    <a:pt x="36701" y="4726"/>
                  </a:lnTo>
                  <a:lnTo>
                    <a:pt x="60070" y="0"/>
                  </a:lnTo>
                  <a:lnTo>
                    <a:pt x="1451737" y="0"/>
                  </a:lnTo>
                  <a:lnTo>
                    <a:pt x="1475106" y="4726"/>
                  </a:lnTo>
                  <a:lnTo>
                    <a:pt x="1494202" y="17621"/>
                  </a:lnTo>
                  <a:lnTo>
                    <a:pt x="1507083" y="36754"/>
                  </a:lnTo>
                  <a:lnTo>
                    <a:pt x="1511807" y="60198"/>
                  </a:lnTo>
                  <a:lnTo>
                    <a:pt x="1511807" y="541782"/>
                  </a:lnTo>
                  <a:lnTo>
                    <a:pt x="1507083" y="565225"/>
                  </a:lnTo>
                  <a:lnTo>
                    <a:pt x="1494202" y="584358"/>
                  </a:lnTo>
                  <a:lnTo>
                    <a:pt x="1475106" y="597253"/>
                  </a:lnTo>
                  <a:lnTo>
                    <a:pt x="1451737" y="601980"/>
                  </a:lnTo>
                  <a:lnTo>
                    <a:pt x="60070" y="601980"/>
                  </a:lnTo>
                  <a:lnTo>
                    <a:pt x="36701" y="597253"/>
                  </a:lnTo>
                  <a:lnTo>
                    <a:pt x="17605" y="584358"/>
                  </a:lnTo>
                  <a:lnTo>
                    <a:pt x="4724" y="565225"/>
                  </a:lnTo>
                  <a:lnTo>
                    <a:pt x="0" y="541782"/>
                  </a:lnTo>
                  <a:lnTo>
                    <a:pt x="0" y="6019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11886" y="2115136"/>
            <a:ext cx="1663290" cy="785686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510">
              <a:spcBef>
                <a:spcPts val="127"/>
              </a:spcBef>
            </a:pPr>
            <a:r>
              <a:rPr lang="pt-BR" sz="2500" b="1" spc="-20">
                <a:latin typeface="Arial MT"/>
                <a:cs typeface="Arial MT"/>
              </a:rPr>
              <a:t>Diretoria de E</a:t>
            </a:r>
            <a:r>
              <a:rPr lang="pt-BR" sz="2500" b="1" spc="-7">
                <a:latin typeface="Arial MT"/>
                <a:cs typeface="Arial MT"/>
              </a:rPr>
              <a:t>nsino</a:t>
            </a:r>
            <a:endParaRPr lang="pt-BR" sz="2500" b="1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51928" y="2532888"/>
            <a:ext cx="2355427" cy="1869440"/>
          </a:xfrm>
          <a:custGeom>
            <a:avLst/>
            <a:gdLst/>
            <a:ahLst/>
            <a:cxnLst/>
            <a:rect l="l" t="t" r="r" b="b"/>
            <a:pathLst>
              <a:path w="1766570" h="1402079">
                <a:moveTo>
                  <a:pt x="0" y="140207"/>
                </a:moveTo>
                <a:lnTo>
                  <a:pt x="7432" y="95877"/>
                </a:lnTo>
                <a:lnTo>
                  <a:pt x="28122" y="57387"/>
                </a:lnTo>
                <a:lnTo>
                  <a:pt x="59664" y="27041"/>
                </a:lnTo>
                <a:lnTo>
                  <a:pt x="99649" y="7144"/>
                </a:lnTo>
                <a:lnTo>
                  <a:pt x="145668" y="0"/>
                </a:lnTo>
                <a:lnTo>
                  <a:pt x="1620647" y="0"/>
                </a:lnTo>
                <a:lnTo>
                  <a:pt x="1666666" y="7144"/>
                </a:lnTo>
                <a:lnTo>
                  <a:pt x="1706651" y="27041"/>
                </a:lnTo>
                <a:lnTo>
                  <a:pt x="1738193" y="57387"/>
                </a:lnTo>
                <a:lnTo>
                  <a:pt x="1758883" y="95877"/>
                </a:lnTo>
                <a:lnTo>
                  <a:pt x="1766315" y="140207"/>
                </a:lnTo>
                <a:lnTo>
                  <a:pt x="1766315" y="1261871"/>
                </a:lnTo>
                <a:lnTo>
                  <a:pt x="1758883" y="1306202"/>
                </a:lnTo>
                <a:lnTo>
                  <a:pt x="1738193" y="1344692"/>
                </a:lnTo>
                <a:lnTo>
                  <a:pt x="1706651" y="1375038"/>
                </a:lnTo>
                <a:lnTo>
                  <a:pt x="1666666" y="1394935"/>
                </a:lnTo>
                <a:lnTo>
                  <a:pt x="1620647" y="1402079"/>
                </a:lnTo>
                <a:lnTo>
                  <a:pt x="145668" y="1402079"/>
                </a:lnTo>
                <a:lnTo>
                  <a:pt x="99649" y="1394935"/>
                </a:lnTo>
                <a:lnTo>
                  <a:pt x="59664" y="1375038"/>
                </a:lnTo>
                <a:lnTo>
                  <a:pt x="28122" y="1344692"/>
                </a:lnTo>
                <a:lnTo>
                  <a:pt x="7432" y="1306202"/>
                </a:lnTo>
                <a:lnTo>
                  <a:pt x="0" y="1261871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 txBox="1"/>
          <p:nvPr/>
        </p:nvSpPr>
        <p:spPr>
          <a:xfrm>
            <a:off x="7576925" y="2678346"/>
            <a:ext cx="2311187" cy="1295383"/>
          </a:xfrm>
          <a:prstGeom prst="rect">
            <a:avLst/>
          </a:prstGeom>
        </p:spPr>
        <p:txBody>
          <a:bodyPr vert="horz" wrap="square" lIns="0" tIns="49953" rIns="0" bIns="0" rtlCol="0" anchor="t">
            <a:spAutoFit/>
          </a:bodyPr>
          <a:lstStyle/>
          <a:p>
            <a:pPr marL="16510" marR="6350" algn="just">
              <a:lnSpc>
                <a:spcPct val="150000"/>
              </a:lnSpc>
              <a:spcBef>
                <a:spcPts val="393"/>
              </a:spcBef>
            </a:pPr>
            <a:r>
              <a:rPr lang="pt-BR" sz="1850" spc="-7">
                <a:latin typeface="Calibri Light"/>
                <a:cs typeface="Calibri Light"/>
              </a:rPr>
              <a:t>Articuladores                   </a:t>
            </a:r>
            <a:r>
              <a:rPr lang="pt-BR" sz="1850">
                <a:latin typeface="Calibri Light"/>
                <a:cs typeface="Calibri Light"/>
              </a:rPr>
              <a:t> </a:t>
            </a:r>
            <a:r>
              <a:rPr lang="pt-BR" sz="1850" spc="-13">
                <a:latin typeface="Calibri Light"/>
                <a:cs typeface="Calibri Light"/>
              </a:rPr>
              <a:t>representantes </a:t>
            </a:r>
            <a:r>
              <a:rPr lang="pt-BR" sz="1850">
                <a:latin typeface="Calibri Light"/>
                <a:cs typeface="Calibri Light"/>
              </a:rPr>
              <a:t>do </a:t>
            </a:r>
            <a:r>
              <a:rPr lang="pt-BR" sz="1850" spc="7">
                <a:latin typeface="Calibri Light"/>
                <a:cs typeface="Calibri Light"/>
              </a:rPr>
              <a:t> </a:t>
            </a:r>
            <a:r>
              <a:rPr lang="pt-BR" sz="1850">
                <a:latin typeface="Calibri Light"/>
                <a:cs typeface="Calibri Light"/>
              </a:rPr>
              <a:t>C</a:t>
            </a:r>
            <a:r>
              <a:rPr lang="pt-BR" sz="1850" spc="-7">
                <a:latin typeface="Calibri Light"/>
                <a:cs typeface="Calibri Light"/>
              </a:rPr>
              <a:t>onsel</a:t>
            </a:r>
            <a:r>
              <a:rPr lang="pt-BR" sz="1850">
                <a:latin typeface="Calibri Light"/>
                <a:cs typeface="Calibri Light"/>
              </a:rPr>
              <a:t>ho</a:t>
            </a:r>
            <a:r>
              <a:rPr lang="pt-BR" sz="1850" spc="-73">
                <a:latin typeface="Calibri Light"/>
                <a:cs typeface="Calibri Light"/>
              </a:rPr>
              <a:t> </a:t>
            </a:r>
            <a:r>
              <a:rPr lang="pt-BR" sz="1850">
                <a:latin typeface="Calibri Light"/>
                <a:cs typeface="Calibri Light"/>
              </a:rPr>
              <a:t>de</a:t>
            </a:r>
            <a:r>
              <a:rPr lang="pt-BR" sz="1850" spc="-20">
                <a:latin typeface="Calibri Light"/>
                <a:cs typeface="Calibri Light"/>
              </a:rPr>
              <a:t> </a:t>
            </a:r>
            <a:r>
              <a:rPr lang="pt-BR" sz="1850">
                <a:latin typeface="Calibri Light"/>
                <a:cs typeface="Calibri Light"/>
              </a:rPr>
              <a:t>E</a:t>
            </a:r>
            <a:r>
              <a:rPr lang="pt-BR" sz="1850" spc="-13">
                <a:latin typeface="Calibri Light"/>
                <a:cs typeface="Calibri Light"/>
              </a:rPr>
              <a:t>sc</a:t>
            </a:r>
            <a:r>
              <a:rPr lang="pt-BR" sz="1850" spc="-7">
                <a:latin typeface="Calibri Light"/>
                <a:cs typeface="Calibri Light"/>
              </a:rPr>
              <a:t>ola</a:t>
            </a:r>
            <a:endParaRPr lang="pt-BR" sz="1850">
              <a:latin typeface="Calibri Light"/>
              <a:cs typeface="Calibri 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127915" y="3982636"/>
            <a:ext cx="2048933" cy="837353"/>
            <a:chOff x="6095936" y="2986976"/>
            <a:chExt cx="1536700" cy="628015"/>
          </a:xfrm>
        </p:grpSpPr>
        <p:sp>
          <p:nvSpPr>
            <p:cNvPr id="25" name="object 25"/>
            <p:cNvSpPr/>
            <p:nvPr/>
          </p:nvSpPr>
          <p:spPr>
            <a:xfrm>
              <a:off x="6108953" y="2999994"/>
              <a:ext cx="1510665" cy="601980"/>
            </a:xfrm>
            <a:custGeom>
              <a:avLst/>
              <a:gdLst/>
              <a:ahLst/>
              <a:cxnLst/>
              <a:rect l="l" t="t" r="r" b="b"/>
              <a:pathLst>
                <a:path w="1510665" h="601979">
                  <a:moveTo>
                    <a:pt x="1450213" y="0"/>
                  </a:moveTo>
                  <a:lnTo>
                    <a:pt x="60071" y="0"/>
                  </a:lnTo>
                  <a:lnTo>
                    <a:pt x="36701" y="4726"/>
                  </a:lnTo>
                  <a:lnTo>
                    <a:pt x="17605" y="17621"/>
                  </a:lnTo>
                  <a:lnTo>
                    <a:pt x="4724" y="36754"/>
                  </a:lnTo>
                  <a:lnTo>
                    <a:pt x="0" y="60198"/>
                  </a:lnTo>
                  <a:lnTo>
                    <a:pt x="0" y="541782"/>
                  </a:lnTo>
                  <a:lnTo>
                    <a:pt x="4724" y="565225"/>
                  </a:lnTo>
                  <a:lnTo>
                    <a:pt x="17605" y="584358"/>
                  </a:lnTo>
                  <a:lnTo>
                    <a:pt x="36701" y="597253"/>
                  </a:lnTo>
                  <a:lnTo>
                    <a:pt x="60071" y="601980"/>
                  </a:lnTo>
                  <a:lnTo>
                    <a:pt x="1450213" y="601980"/>
                  </a:lnTo>
                  <a:lnTo>
                    <a:pt x="1473582" y="597253"/>
                  </a:lnTo>
                  <a:lnTo>
                    <a:pt x="1492678" y="584358"/>
                  </a:lnTo>
                  <a:lnTo>
                    <a:pt x="1505559" y="565225"/>
                  </a:lnTo>
                  <a:lnTo>
                    <a:pt x="1510284" y="541782"/>
                  </a:lnTo>
                  <a:lnTo>
                    <a:pt x="1510284" y="60198"/>
                  </a:lnTo>
                  <a:lnTo>
                    <a:pt x="1505559" y="36754"/>
                  </a:lnTo>
                  <a:lnTo>
                    <a:pt x="1492678" y="17621"/>
                  </a:lnTo>
                  <a:lnTo>
                    <a:pt x="1473582" y="4726"/>
                  </a:lnTo>
                  <a:lnTo>
                    <a:pt x="145021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08953" y="2999994"/>
              <a:ext cx="1510665" cy="601980"/>
            </a:xfrm>
            <a:custGeom>
              <a:avLst/>
              <a:gdLst/>
              <a:ahLst/>
              <a:cxnLst/>
              <a:rect l="l" t="t" r="r" b="b"/>
              <a:pathLst>
                <a:path w="1510665" h="601979">
                  <a:moveTo>
                    <a:pt x="0" y="60198"/>
                  </a:moveTo>
                  <a:lnTo>
                    <a:pt x="4724" y="36754"/>
                  </a:lnTo>
                  <a:lnTo>
                    <a:pt x="17605" y="17621"/>
                  </a:lnTo>
                  <a:lnTo>
                    <a:pt x="36701" y="4726"/>
                  </a:lnTo>
                  <a:lnTo>
                    <a:pt x="60071" y="0"/>
                  </a:lnTo>
                  <a:lnTo>
                    <a:pt x="1450213" y="0"/>
                  </a:lnTo>
                  <a:lnTo>
                    <a:pt x="1473582" y="4726"/>
                  </a:lnTo>
                  <a:lnTo>
                    <a:pt x="1492678" y="17621"/>
                  </a:lnTo>
                  <a:lnTo>
                    <a:pt x="1505559" y="36754"/>
                  </a:lnTo>
                  <a:lnTo>
                    <a:pt x="1510284" y="60198"/>
                  </a:lnTo>
                  <a:lnTo>
                    <a:pt x="1510284" y="541782"/>
                  </a:lnTo>
                  <a:lnTo>
                    <a:pt x="1505559" y="565225"/>
                  </a:lnTo>
                  <a:lnTo>
                    <a:pt x="1492678" y="584358"/>
                  </a:lnTo>
                  <a:lnTo>
                    <a:pt x="1473582" y="597253"/>
                  </a:lnTo>
                  <a:lnTo>
                    <a:pt x="1450213" y="601980"/>
                  </a:lnTo>
                  <a:lnTo>
                    <a:pt x="60071" y="601980"/>
                  </a:lnTo>
                  <a:lnTo>
                    <a:pt x="36701" y="597253"/>
                  </a:lnTo>
                  <a:lnTo>
                    <a:pt x="17605" y="584358"/>
                  </a:lnTo>
                  <a:lnTo>
                    <a:pt x="4724" y="565225"/>
                  </a:lnTo>
                  <a:lnTo>
                    <a:pt x="0" y="541782"/>
                  </a:lnTo>
                  <a:lnTo>
                    <a:pt x="0" y="6019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669146" y="4164076"/>
            <a:ext cx="1187873" cy="400965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510">
              <a:spcBef>
                <a:spcPts val="127"/>
              </a:spcBef>
            </a:pPr>
            <a:r>
              <a:rPr lang="pt-BR" sz="2500" b="1" spc="-7">
                <a:latin typeface="Arial MT"/>
                <a:cs typeface="Arial MT"/>
              </a:rPr>
              <a:t>Escola</a:t>
            </a:r>
            <a:endParaRPr lang="pt-BR" sz="2500" b="1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82306" y="1489762"/>
            <a:ext cx="4501727" cy="4083473"/>
            <a:chOff x="2911729" y="1117321"/>
            <a:chExt cx="3376295" cy="3062605"/>
          </a:xfrm>
        </p:grpSpPr>
        <p:sp>
          <p:nvSpPr>
            <p:cNvPr id="29" name="object 29"/>
            <p:cNvSpPr/>
            <p:nvPr/>
          </p:nvSpPr>
          <p:spPr>
            <a:xfrm>
              <a:off x="5235702" y="1146725"/>
              <a:ext cx="633730" cy="255270"/>
            </a:xfrm>
            <a:custGeom>
              <a:avLst/>
              <a:gdLst/>
              <a:ahLst/>
              <a:cxnLst/>
              <a:rect l="l" t="t" r="r" b="b"/>
              <a:pathLst>
                <a:path w="633729" h="255269">
                  <a:moveTo>
                    <a:pt x="393795" y="0"/>
                  </a:moveTo>
                  <a:lnTo>
                    <a:pt x="345462" y="5132"/>
                  </a:lnTo>
                  <a:lnTo>
                    <a:pt x="298087" y="15489"/>
                  </a:lnTo>
                  <a:lnTo>
                    <a:pt x="252137" y="31020"/>
                  </a:lnTo>
                  <a:lnTo>
                    <a:pt x="208079" y="51676"/>
                  </a:lnTo>
                  <a:lnTo>
                    <a:pt x="166380" y="77406"/>
                  </a:lnTo>
                  <a:lnTo>
                    <a:pt x="127508" y="108161"/>
                  </a:lnTo>
                  <a:lnTo>
                    <a:pt x="0" y="49106"/>
                  </a:lnTo>
                  <a:lnTo>
                    <a:pt x="53086" y="254973"/>
                  </a:lnTo>
                  <a:lnTo>
                    <a:pt x="306450" y="191092"/>
                  </a:lnTo>
                  <a:lnTo>
                    <a:pt x="178943" y="132037"/>
                  </a:lnTo>
                  <a:lnTo>
                    <a:pt x="217037" y="101795"/>
                  </a:lnTo>
                  <a:lnTo>
                    <a:pt x="257950" y="76345"/>
                  </a:lnTo>
                  <a:lnTo>
                    <a:pt x="301237" y="55765"/>
                  </a:lnTo>
                  <a:lnTo>
                    <a:pt x="346454" y="40130"/>
                  </a:lnTo>
                  <a:lnTo>
                    <a:pt x="393160" y="29516"/>
                  </a:lnTo>
                  <a:lnTo>
                    <a:pt x="440909" y="24001"/>
                  </a:lnTo>
                  <a:lnTo>
                    <a:pt x="489259" y="23659"/>
                  </a:lnTo>
                  <a:lnTo>
                    <a:pt x="537765" y="28568"/>
                  </a:lnTo>
                  <a:lnTo>
                    <a:pt x="585985" y="38803"/>
                  </a:lnTo>
                  <a:lnTo>
                    <a:pt x="633476" y="54440"/>
                  </a:lnTo>
                  <a:lnTo>
                    <a:pt x="587361" y="32705"/>
                  </a:lnTo>
                  <a:lnTo>
                    <a:pt x="539869" y="16444"/>
                  </a:lnTo>
                  <a:lnTo>
                    <a:pt x="491465" y="5605"/>
                  </a:lnTo>
                  <a:lnTo>
                    <a:pt x="442618" y="141"/>
                  </a:lnTo>
                  <a:lnTo>
                    <a:pt x="39379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843905" y="1188466"/>
              <a:ext cx="311785" cy="597535"/>
            </a:xfrm>
            <a:custGeom>
              <a:avLst/>
              <a:gdLst/>
              <a:ahLst/>
              <a:cxnLst/>
              <a:rect l="l" t="t" r="r" b="b"/>
              <a:pathLst>
                <a:path w="311785" h="597535">
                  <a:moveTo>
                    <a:pt x="0" y="0"/>
                  </a:moveTo>
                  <a:lnTo>
                    <a:pt x="42669" y="22518"/>
                  </a:lnTo>
                  <a:lnTo>
                    <a:pt x="81942" y="48796"/>
                  </a:lnTo>
                  <a:lnTo>
                    <a:pt x="117683" y="78481"/>
                  </a:lnTo>
                  <a:lnTo>
                    <a:pt x="149756" y="111226"/>
                  </a:lnTo>
                  <a:lnTo>
                    <a:pt x="178025" y="146680"/>
                  </a:lnTo>
                  <a:lnTo>
                    <a:pt x="202356" y="184493"/>
                  </a:lnTo>
                  <a:lnTo>
                    <a:pt x="222613" y="224316"/>
                  </a:lnTo>
                  <a:lnTo>
                    <a:pt x="238660" y="265798"/>
                  </a:lnTo>
                  <a:lnTo>
                    <a:pt x="250362" y="308591"/>
                  </a:lnTo>
                  <a:lnTo>
                    <a:pt x="257584" y="352345"/>
                  </a:lnTo>
                  <a:lnTo>
                    <a:pt x="260189" y="396709"/>
                  </a:lnTo>
                  <a:lnTo>
                    <a:pt x="258043" y="441334"/>
                  </a:lnTo>
                  <a:lnTo>
                    <a:pt x="251010" y="485870"/>
                  </a:lnTo>
                  <a:lnTo>
                    <a:pt x="238955" y="529968"/>
                  </a:lnTo>
                  <a:lnTo>
                    <a:pt x="221742" y="573278"/>
                  </a:lnTo>
                  <a:lnTo>
                    <a:pt x="273177" y="597026"/>
                  </a:lnTo>
                  <a:lnTo>
                    <a:pt x="290366" y="553741"/>
                  </a:lnTo>
                  <a:lnTo>
                    <a:pt x="302401" y="509663"/>
                  </a:lnTo>
                  <a:lnTo>
                    <a:pt x="309416" y="465144"/>
                  </a:lnTo>
                  <a:lnTo>
                    <a:pt x="311547" y="420532"/>
                  </a:lnTo>
                  <a:lnTo>
                    <a:pt x="308929" y="376178"/>
                  </a:lnTo>
                  <a:lnTo>
                    <a:pt x="301698" y="332432"/>
                  </a:lnTo>
                  <a:lnTo>
                    <a:pt x="289987" y="289642"/>
                  </a:lnTo>
                  <a:lnTo>
                    <a:pt x="273934" y="248159"/>
                  </a:lnTo>
                  <a:lnTo>
                    <a:pt x="253672" y="208333"/>
                  </a:lnTo>
                  <a:lnTo>
                    <a:pt x="229338" y="170513"/>
                  </a:lnTo>
                  <a:lnTo>
                    <a:pt x="201066" y="135050"/>
                  </a:lnTo>
                  <a:lnTo>
                    <a:pt x="168992" y="102291"/>
                  </a:lnTo>
                  <a:lnTo>
                    <a:pt x="133250" y="72589"/>
                  </a:lnTo>
                  <a:lnTo>
                    <a:pt x="93977" y="46291"/>
                  </a:lnTo>
                  <a:lnTo>
                    <a:pt x="51308" y="23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A3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235702" y="1146158"/>
              <a:ext cx="920115" cy="639445"/>
            </a:xfrm>
            <a:custGeom>
              <a:avLst/>
              <a:gdLst/>
              <a:ahLst/>
              <a:cxnLst/>
              <a:rect l="l" t="t" r="r" b="b"/>
              <a:pathLst>
                <a:path w="920114" h="639444">
                  <a:moveTo>
                    <a:pt x="633476" y="55007"/>
                  </a:moveTo>
                  <a:lnTo>
                    <a:pt x="585985" y="39369"/>
                  </a:lnTo>
                  <a:lnTo>
                    <a:pt x="537765" y="29135"/>
                  </a:lnTo>
                  <a:lnTo>
                    <a:pt x="489259" y="24226"/>
                  </a:lnTo>
                  <a:lnTo>
                    <a:pt x="440909" y="24568"/>
                  </a:lnTo>
                  <a:lnTo>
                    <a:pt x="393160" y="30083"/>
                  </a:lnTo>
                  <a:lnTo>
                    <a:pt x="346454" y="40697"/>
                  </a:lnTo>
                  <a:lnTo>
                    <a:pt x="301237" y="56332"/>
                  </a:lnTo>
                  <a:lnTo>
                    <a:pt x="257950" y="76912"/>
                  </a:lnTo>
                  <a:lnTo>
                    <a:pt x="217037" y="102361"/>
                  </a:lnTo>
                  <a:lnTo>
                    <a:pt x="178943" y="132604"/>
                  </a:lnTo>
                  <a:lnTo>
                    <a:pt x="306450" y="191659"/>
                  </a:lnTo>
                  <a:lnTo>
                    <a:pt x="53086" y="255540"/>
                  </a:lnTo>
                  <a:lnTo>
                    <a:pt x="0" y="49673"/>
                  </a:lnTo>
                  <a:lnTo>
                    <a:pt x="127508" y="108728"/>
                  </a:lnTo>
                  <a:lnTo>
                    <a:pt x="164165" y="79498"/>
                  </a:lnTo>
                  <a:lnTo>
                    <a:pt x="203423" y="54743"/>
                  </a:lnTo>
                  <a:lnTo>
                    <a:pt x="244884" y="34517"/>
                  </a:lnTo>
                  <a:lnTo>
                    <a:pt x="288151" y="18876"/>
                  </a:lnTo>
                  <a:lnTo>
                    <a:pt x="332826" y="7873"/>
                  </a:lnTo>
                  <a:lnTo>
                    <a:pt x="378512" y="1563"/>
                  </a:lnTo>
                  <a:lnTo>
                    <a:pt x="424812" y="0"/>
                  </a:lnTo>
                  <a:lnTo>
                    <a:pt x="471328" y="3238"/>
                  </a:lnTo>
                  <a:lnTo>
                    <a:pt x="517664" y="11333"/>
                  </a:lnTo>
                  <a:lnTo>
                    <a:pt x="563421" y="24337"/>
                  </a:lnTo>
                  <a:lnTo>
                    <a:pt x="608202" y="42307"/>
                  </a:lnTo>
                  <a:lnTo>
                    <a:pt x="659511" y="66056"/>
                  </a:lnTo>
                  <a:lnTo>
                    <a:pt x="702180" y="88599"/>
                  </a:lnTo>
                  <a:lnTo>
                    <a:pt x="741453" y="114896"/>
                  </a:lnTo>
                  <a:lnTo>
                    <a:pt x="777195" y="144599"/>
                  </a:lnTo>
                  <a:lnTo>
                    <a:pt x="809269" y="177357"/>
                  </a:lnTo>
                  <a:lnTo>
                    <a:pt x="837541" y="212821"/>
                  </a:lnTo>
                  <a:lnTo>
                    <a:pt x="861875" y="250641"/>
                  </a:lnTo>
                  <a:lnTo>
                    <a:pt x="882137" y="290467"/>
                  </a:lnTo>
                  <a:lnTo>
                    <a:pt x="898190" y="331950"/>
                  </a:lnTo>
                  <a:lnTo>
                    <a:pt x="909901" y="374739"/>
                  </a:lnTo>
                  <a:lnTo>
                    <a:pt x="917132" y="418486"/>
                  </a:lnTo>
                  <a:lnTo>
                    <a:pt x="919750" y="462840"/>
                  </a:lnTo>
                  <a:lnTo>
                    <a:pt x="917619" y="507451"/>
                  </a:lnTo>
                  <a:lnTo>
                    <a:pt x="910604" y="551971"/>
                  </a:lnTo>
                  <a:lnTo>
                    <a:pt x="898569" y="596048"/>
                  </a:lnTo>
                  <a:lnTo>
                    <a:pt x="881380" y="639334"/>
                  </a:lnTo>
                  <a:lnTo>
                    <a:pt x="829945" y="615585"/>
                  </a:lnTo>
                  <a:lnTo>
                    <a:pt x="847158" y="572275"/>
                  </a:lnTo>
                  <a:lnTo>
                    <a:pt x="859213" y="528177"/>
                  </a:lnTo>
                  <a:lnTo>
                    <a:pt x="866246" y="483641"/>
                  </a:lnTo>
                  <a:lnTo>
                    <a:pt x="868392" y="439016"/>
                  </a:lnTo>
                  <a:lnTo>
                    <a:pt x="865787" y="394652"/>
                  </a:lnTo>
                  <a:lnTo>
                    <a:pt x="858565" y="350899"/>
                  </a:lnTo>
                  <a:lnTo>
                    <a:pt x="846863" y="308106"/>
                  </a:lnTo>
                  <a:lnTo>
                    <a:pt x="830816" y="266623"/>
                  </a:lnTo>
                  <a:lnTo>
                    <a:pt x="810559" y="226800"/>
                  </a:lnTo>
                  <a:lnTo>
                    <a:pt x="786228" y="188987"/>
                  </a:lnTo>
                  <a:lnTo>
                    <a:pt x="757959" y="153534"/>
                  </a:lnTo>
                  <a:lnTo>
                    <a:pt x="725886" y="120789"/>
                  </a:lnTo>
                  <a:lnTo>
                    <a:pt x="690145" y="91103"/>
                  </a:lnTo>
                  <a:lnTo>
                    <a:pt x="650872" y="64826"/>
                  </a:lnTo>
                  <a:lnTo>
                    <a:pt x="608202" y="42307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948045" y="1226820"/>
              <a:ext cx="327660" cy="601980"/>
            </a:xfrm>
            <a:custGeom>
              <a:avLst/>
              <a:gdLst/>
              <a:ahLst/>
              <a:cxnLst/>
              <a:rect l="l" t="t" r="r" b="b"/>
              <a:pathLst>
                <a:path w="327660" h="601980">
                  <a:moveTo>
                    <a:pt x="0" y="0"/>
                  </a:moveTo>
                  <a:lnTo>
                    <a:pt x="37619" y="32920"/>
                  </a:lnTo>
                  <a:lnTo>
                    <a:pt x="70971" y="69221"/>
                  </a:lnTo>
                  <a:lnTo>
                    <a:pt x="99894" y="108479"/>
                  </a:lnTo>
                  <a:lnTo>
                    <a:pt x="124228" y="150274"/>
                  </a:lnTo>
                  <a:lnTo>
                    <a:pt x="143811" y="194182"/>
                  </a:lnTo>
                  <a:lnTo>
                    <a:pt x="158483" y="239783"/>
                  </a:lnTo>
                  <a:lnTo>
                    <a:pt x="168084" y="286652"/>
                  </a:lnTo>
                  <a:lnTo>
                    <a:pt x="172451" y="334369"/>
                  </a:lnTo>
                  <a:lnTo>
                    <a:pt x="171425" y="382511"/>
                  </a:lnTo>
                  <a:lnTo>
                    <a:pt x="164845" y="430656"/>
                  </a:lnTo>
                  <a:lnTo>
                    <a:pt x="49021" y="351154"/>
                  </a:lnTo>
                  <a:lnTo>
                    <a:pt x="123189" y="601599"/>
                  </a:lnTo>
                  <a:lnTo>
                    <a:pt x="327278" y="542416"/>
                  </a:lnTo>
                  <a:lnTo>
                    <a:pt x="211454" y="462788"/>
                  </a:lnTo>
                  <a:lnTo>
                    <a:pt x="218134" y="413694"/>
                  </a:lnTo>
                  <a:lnTo>
                    <a:pt x="219046" y="364720"/>
                  </a:lnTo>
                  <a:lnTo>
                    <a:pt x="214385" y="316295"/>
                  </a:lnTo>
                  <a:lnTo>
                    <a:pt x="204349" y="268845"/>
                  </a:lnTo>
                  <a:lnTo>
                    <a:pt x="189131" y="222799"/>
                  </a:lnTo>
                  <a:lnTo>
                    <a:pt x="168929" y="178587"/>
                  </a:lnTo>
                  <a:lnTo>
                    <a:pt x="143938" y="136635"/>
                  </a:lnTo>
                  <a:lnTo>
                    <a:pt x="114354" y="97372"/>
                  </a:lnTo>
                  <a:lnTo>
                    <a:pt x="80372" y="61226"/>
                  </a:lnTo>
                  <a:lnTo>
                    <a:pt x="42189" y="28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318886" y="1130021"/>
              <a:ext cx="653415" cy="213995"/>
            </a:xfrm>
            <a:custGeom>
              <a:avLst/>
              <a:gdLst/>
              <a:ahLst/>
              <a:cxnLst/>
              <a:rect l="l" t="t" r="r" b="b"/>
              <a:pathLst>
                <a:path w="653414" h="213994">
                  <a:moveTo>
                    <a:pt x="344363" y="0"/>
                  </a:moveTo>
                  <a:lnTo>
                    <a:pt x="299768" y="2866"/>
                  </a:lnTo>
                  <a:lnTo>
                    <a:pt x="255892" y="10197"/>
                  </a:lnTo>
                  <a:lnTo>
                    <a:pt x="213105" y="21933"/>
                  </a:lnTo>
                  <a:lnTo>
                    <a:pt x="171779" y="38011"/>
                  </a:lnTo>
                  <a:lnTo>
                    <a:pt x="132282" y="58370"/>
                  </a:lnTo>
                  <a:lnTo>
                    <a:pt x="94985" y="82948"/>
                  </a:lnTo>
                  <a:lnTo>
                    <a:pt x="60259" y="111683"/>
                  </a:lnTo>
                  <a:lnTo>
                    <a:pt x="28474" y="144514"/>
                  </a:lnTo>
                  <a:lnTo>
                    <a:pt x="0" y="181380"/>
                  </a:lnTo>
                  <a:lnTo>
                    <a:pt x="46609" y="213511"/>
                  </a:lnTo>
                  <a:lnTo>
                    <a:pt x="75105" y="176645"/>
                  </a:lnTo>
                  <a:lnTo>
                    <a:pt x="106906" y="143814"/>
                  </a:lnTo>
                  <a:lnTo>
                    <a:pt x="141643" y="115079"/>
                  </a:lnTo>
                  <a:lnTo>
                    <a:pt x="178946" y="90501"/>
                  </a:lnTo>
                  <a:lnTo>
                    <a:pt x="218444" y="70142"/>
                  </a:lnTo>
                  <a:lnTo>
                    <a:pt x="259769" y="54064"/>
                  </a:lnTo>
                  <a:lnTo>
                    <a:pt x="302551" y="42328"/>
                  </a:lnTo>
                  <a:lnTo>
                    <a:pt x="346421" y="34997"/>
                  </a:lnTo>
                  <a:lnTo>
                    <a:pt x="391008" y="32130"/>
                  </a:lnTo>
                  <a:lnTo>
                    <a:pt x="435943" y="33792"/>
                  </a:lnTo>
                  <a:lnTo>
                    <a:pt x="480857" y="40042"/>
                  </a:lnTo>
                  <a:lnTo>
                    <a:pt x="525380" y="50943"/>
                  </a:lnTo>
                  <a:lnTo>
                    <a:pt x="569142" y="66556"/>
                  </a:lnTo>
                  <a:lnTo>
                    <a:pt x="611774" y="86943"/>
                  </a:lnTo>
                  <a:lnTo>
                    <a:pt x="652907" y="112165"/>
                  </a:lnTo>
                  <a:lnTo>
                    <a:pt x="606298" y="80034"/>
                  </a:lnTo>
                  <a:lnTo>
                    <a:pt x="565164" y="54812"/>
                  </a:lnTo>
                  <a:lnTo>
                    <a:pt x="522528" y="34425"/>
                  </a:lnTo>
                  <a:lnTo>
                    <a:pt x="478759" y="18812"/>
                  </a:lnTo>
                  <a:lnTo>
                    <a:pt x="434228" y="7911"/>
                  </a:lnTo>
                  <a:lnTo>
                    <a:pt x="389306" y="1661"/>
                  </a:lnTo>
                  <a:lnTo>
                    <a:pt x="344363" y="0"/>
                  </a:lnTo>
                  <a:close/>
                </a:path>
              </a:pathLst>
            </a:custGeom>
            <a:solidFill>
              <a:srgbClr val="5A8A3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318886" y="1130021"/>
              <a:ext cx="956944" cy="698500"/>
            </a:xfrm>
            <a:custGeom>
              <a:avLst/>
              <a:gdLst/>
              <a:ahLst/>
              <a:cxnLst/>
              <a:rect l="l" t="t" r="r" b="b"/>
              <a:pathLst>
                <a:path w="956945" h="698500">
                  <a:moveTo>
                    <a:pt x="629158" y="96798"/>
                  </a:moveTo>
                  <a:lnTo>
                    <a:pt x="666777" y="129718"/>
                  </a:lnTo>
                  <a:lnTo>
                    <a:pt x="700129" y="166019"/>
                  </a:lnTo>
                  <a:lnTo>
                    <a:pt x="729052" y="205278"/>
                  </a:lnTo>
                  <a:lnTo>
                    <a:pt x="753386" y="247072"/>
                  </a:lnTo>
                  <a:lnTo>
                    <a:pt x="772969" y="290981"/>
                  </a:lnTo>
                  <a:lnTo>
                    <a:pt x="787641" y="336581"/>
                  </a:lnTo>
                  <a:lnTo>
                    <a:pt x="797242" y="383451"/>
                  </a:lnTo>
                  <a:lnTo>
                    <a:pt x="801609" y="431168"/>
                  </a:lnTo>
                  <a:lnTo>
                    <a:pt x="800583" y="479310"/>
                  </a:lnTo>
                  <a:lnTo>
                    <a:pt x="794003" y="527455"/>
                  </a:lnTo>
                  <a:lnTo>
                    <a:pt x="678179" y="447953"/>
                  </a:lnTo>
                  <a:lnTo>
                    <a:pt x="752348" y="698397"/>
                  </a:lnTo>
                  <a:lnTo>
                    <a:pt x="956437" y="639215"/>
                  </a:lnTo>
                  <a:lnTo>
                    <a:pt x="840613" y="559586"/>
                  </a:lnTo>
                  <a:lnTo>
                    <a:pt x="847084" y="513143"/>
                  </a:lnTo>
                  <a:lnTo>
                    <a:pt x="848383" y="466748"/>
                  </a:lnTo>
                  <a:lnTo>
                    <a:pt x="844664" y="420769"/>
                  </a:lnTo>
                  <a:lnTo>
                    <a:pt x="836083" y="375575"/>
                  </a:lnTo>
                  <a:lnTo>
                    <a:pt x="822795" y="331535"/>
                  </a:lnTo>
                  <a:lnTo>
                    <a:pt x="804955" y="289017"/>
                  </a:lnTo>
                  <a:lnTo>
                    <a:pt x="782719" y="248390"/>
                  </a:lnTo>
                  <a:lnTo>
                    <a:pt x="756240" y="210022"/>
                  </a:lnTo>
                  <a:lnTo>
                    <a:pt x="725675" y="174283"/>
                  </a:lnTo>
                  <a:lnTo>
                    <a:pt x="691179" y="141541"/>
                  </a:lnTo>
                  <a:lnTo>
                    <a:pt x="652907" y="112165"/>
                  </a:lnTo>
                  <a:lnTo>
                    <a:pt x="606298" y="80034"/>
                  </a:lnTo>
                  <a:lnTo>
                    <a:pt x="565164" y="54812"/>
                  </a:lnTo>
                  <a:lnTo>
                    <a:pt x="522528" y="34425"/>
                  </a:lnTo>
                  <a:lnTo>
                    <a:pt x="478759" y="18812"/>
                  </a:lnTo>
                  <a:lnTo>
                    <a:pt x="434228" y="7911"/>
                  </a:lnTo>
                  <a:lnTo>
                    <a:pt x="389306" y="1661"/>
                  </a:lnTo>
                  <a:lnTo>
                    <a:pt x="344363" y="0"/>
                  </a:lnTo>
                  <a:lnTo>
                    <a:pt x="299768" y="2866"/>
                  </a:lnTo>
                  <a:lnTo>
                    <a:pt x="255892" y="10197"/>
                  </a:lnTo>
                  <a:lnTo>
                    <a:pt x="213105" y="21933"/>
                  </a:lnTo>
                  <a:lnTo>
                    <a:pt x="171779" y="38011"/>
                  </a:lnTo>
                  <a:lnTo>
                    <a:pt x="132282" y="58370"/>
                  </a:lnTo>
                  <a:lnTo>
                    <a:pt x="94985" y="82948"/>
                  </a:lnTo>
                  <a:lnTo>
                    <a:pt x="60259" y="111683"/>
                  </a:lnTo>
                  <a:lnTo>
                    <a:pt x="28474" y="144514"/>
                  </a:lnTo>
                  <a:lnTo>
                    <a:pt x="0" y="181380"/>
                  </a:lnTo>
                  <a:lnTo>
                    <a:pt x="46609" y="213511"/>
                  </a:lnTo>
                  <a:lnTo>
                    <a:pt x="75105" y="176645"/>
                  </a:lnTo>
                  <a:lnTo>
                    <a:pt x="106906" y="143814"/>
                  </a:lnTo>
                  <a:lnTo>
                    <a:pt x="141643" y="115079"/>
                  </a:lnTo>
                  <a:lnTo>
                    <a:pt x="178946" y="90501"/>
                  </a:lnTo>
                  <a:lnTo>
                    <a:pt x="218444" y="70142"/>
                  </a:lnTo>
                  <a:lnTo>
                    <a:pt x="259769" y="54064"/>
                  </a:lnTo>
                  <a:lnTo>
                    <a:pt x="302551" y="42328"/>
                  </a:lnTo>
                  <a:lnTo>
                    <a:pt x="346421" y="34997"/>
                  </a:lnTo>
                  <a:lnTo>
                    <a:pt x="391008" y="32130"/>
                  </a:lnTo>
                  <a:lnTo>
                    <a:pt x="435943" y="33792"/>
                  </a:lnTo>
                  <a:lnTo>
                    <a:pt x="480857" y="40042"/>
                  </a:lnTo>
                  <a:lnTo>
                    <a:pt x="525380" y="50943"/>
                  </a:lnTo>
                  <a:lnTo>
                    <a:pt x="569142" y="66556"/>
                  </a:lnTo>
                  <a:lnTo>
                    <a:pt x="611774" y="86943"/>
                  </a:lnTo>
                  <a:lnTo>
                    <a:pt x="652907" y="112165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2040" y="3511677"/>
              <a:ext cx="396875" cy="579755"/>
            </a:xfrm>
            <a:custGeom>
              <a:avLst/>
              <a:gdLst/>
              <a:ahLst/>
              <a:cxnLst/>
              <a:rect l="l" t="t" r="r" b="b"/>
              <a:pathLst>
                <a:path w="396875" h="579754">
                  <a:moveTo>
                    <a:pt x="202311" y="0"/>
                  </a:moveTo>
                  <a:lnTo>
                    <a:pt x="95504" y="238379"/>
                  </a:lnTo>
                  <a:lnTo>
                    <a:pt x="220852" y="174879"/>
                  </a:lnTo>
                  <a:lnTo>
                    <a:pt x="220961" y="223513"/>
                  </a:lnTo>
                  <a:lnTo>
                    <a:pt x="215562" y="271387"/>
                  </a:lnTo>
                  <a:lnTo>
                    <a:pt x="204872" y="318108"/>
                  </a:lnTo>
                  <a:lnTo>
                    <a:pt x="189107" y="363281"/>
                  </a:lnTo>
                  <a:lnTo>
                    <a:pt x="168481" y="406511"/>
                  </a:lnTo>
                  <a:lnTo>
                    <a:pt x="143211" y="447404"/>
                  </a:lnTo>
                  <a:lnTo>
                    <a:pt x="113512" y="485565"/>
                  </a:lnTo>
                  <a:lnTo>
                    <a:pt x="79600" y="520601"/>
                  </a:lnTo>
                  <a:lnTo>
                    <a:pt x="41691" y="552116"/>
                  </a:lnTo>
                  <a:lnTo>
                    <a:pt x="0" y="579716"/>
                  </a:lnTo>
                  <a:lnTo>
                    <a:pt x="45643" y="556992"/>
                  </a:lnTo>
                  <a:lnTo>
                    <a:pt x="87848" y="529795"/>
                  </a:lnTo>
                  <a:lnTo>
                    <a:pt x="126362" y="498523"/>
                  </a:lnTo>
                  <a:lnTo>
                    <a:pt x="160935" y="463574"/>
                  </a:lnTo>
                  <a:lnTo>
                    <a:pt x="191313" y="425345"/>
                  </a:lnTo>
                  <a:lnTo>
                    <a:pt x="217245" y="384234"/>
                  </a:lnTo>
                  <a:lnTo>
                    <a:pt x="238479" y="340637"/>
                  </a:lnTo>
                  <a:lnTo>
                    <a:pt x="254764" y="294953"/>
                  </a:lnTo>
                  <a:lnTo>
                    <a:pt x="265846" y="247579"/>
                  </a:lnTo>
                  <a:lnTo>
                    <a:pt x="271475" y="198913"/>
                  </a:lnTo>
                  <a:lnTo>
                    <a:pt x="271399" y="149352"/>
                  </a:lnTo>
                  <a:lnTo>
                    <a:pt x="396748" y="85852"/>
                  </a:lnTo>
                  <a:lnTo>
                    <a:pt x="202311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009773" y="3898150"/>
              <a:ext cx="638175" cy="255904"/>
            </a:xfrm>
            <a:custGeom>
              <a:avLst/>
              <a:gdLst/>
              <a:ahLst/>
              <a:cxnLst/>
              <a:rect l="l" t="t" r="r" b="b"/>
              <a:pathLst>
                <a:path w="638175" h="255904">
                  <a:moveTo>
                    <a:pt x="50545" y="0"/>
                  </a:moveTo>
                  <a:lnTo>
                    <a:pt x="0" y="25577"/>
                  </a:lnTo>
                  <a:lnTo>
                    <a:pt x="23313" y="65908"/>
                  </a:lnTo>
                  <a:lnTo>
                    <a:pt x="50443" y="102683"/>
                  </a:lnTo>
                  <a:lnTo>
                    <a:pt x="81033" y="135791"/>
                  </a:lnTo>
                  <a:lnTo>
                    <a:pt x="114722" y="165121"/>
                  </a:lnTo>
                  <a:lnTo>
                    <a:pt x="151153" y="190563"/>
                  </a:lnTo>
                  <a:lnTo>
                    <a:pt x="189967" y="212006"/>
                  </a:lnTo>
                  <a:lnTo>
                    <a:pt x="230806" y="229341"/>
                  </a:lnTo>
                  <a:lnTo>
                    <a:pt x="273310" y="242455"/>
                  </a:lnTo>
                  <a:lnTo>
                    <a:pt x="317123" y="251239"/>
                  </a:lnTo>
                  <a:lnTo>
                    <a:pt x="361884" y="255583"/>
                  </a:lnTo>
                  <a:lnTo>
                    <a:pt x="407235" y="255375"/>
                  </a:lnTo>
                  <a:lnTo>
                    <a:pt x="452819" y="250505"/>
                  </a:lnTo>
                  <a:lnTo>
                    <a:pt x="498275" y="240863"/>
                  </a:lnTo>
                  <a:lnTo>
                    <a:pt x="543247" y="226338"/>
                  </a:lnTo>
                  <a:lnTo>
                    <a:pt x="587375" y="206819"/>
                  </a:lnTo>
                  <a:lnTo>
                    <a:pt x="637921" y="181241"/>
                  </a:lnTo>
                  <a:lnTo>
                    <a:pt x="593793" y="200760"/>
                  </a:lnTo>
                  <a:lnTo>
                    <a:pt x="548821" y="215285"/>
                  </a:lnTo>
                  <a:lnTo>
                    <a:pt x="503365" y="224927"/>
                  </a:lnTo>
                  <a:lnTo>
                    <a:pt x="457781" y="229797"/>
                  </a:lnTo>
                  <a:lnTo>
                    <a:pt x="412430" y="230005"/>
                  </a:lnTo>
                  <a:lnTo>
                    <a:pt x="367669" y="225662"/>
                  </a:lnTo>
                  <a:lnTo>
                    <a:pt x="323856" y="216877"/>
                  </a:lnTo>
                  <a:lnTo>
                    <a:pt x="281352" y="203763"/>
                  </a:lnTo>
                  <a:lnTo>
                    <a:pt x="240513" y="186429"/>
                  </a:lnTo>
                  <a:lnTo>
                    <a:pt x="201699" y="164985"/>
                  </a:lnTo>
                  <a:lnTo>
                    <a:pt x="165268" y="139543"/>
                  </a:lnTo>
                  <a:lnTo>
                    <a:pt x="131579" y="110213"/>
                  </a:lnTo>
                  <a:lnTo>
                    <a:pt x="100989" y="77105"/>
                  </a:lnTo>
                  <a:lnTo>
                    <a:pt x="73859" y="40331"/>
                  </a:lnTo>
                  <a:lnTo>
                    <a:pt x="50545" y="0"/>
                  </a:lnTo>
                  <a:close/>
                </a:path>
              </a:pathLst>
            </a:custGeom>
            <a:solidFill>
              <a:srgbClr val="36957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009773" y="3511677"/>
              <a:ext cx="1009015" cy="642620"/>
            </a:xfrm>
            <a:custGeom>
              <a:avLst/>
              <a:gdLst/>
              <a:ahLst/>
              <a:cxnLst/>
              <a:rect l="l" t="t" r="r" b="b"/>
              <a:pathLst>
                <a:path w="1009014" h="642620">
                  <a:moveTo>
                    <a:pt x="612266" y="579716"/>
                  </a:moveTo>
                  <a:lnTo>
                    <a:pt x="653958" y="552116"/>
                  </a:lnTo>
                  <a:lnTo>
                    <a:pt x="691867" y="520601"/>
                  </a:lnTo>
                  <a:lnTo>
                    <a:pt x="725779" y="485565"/>
                  </a:lnTo>
                  <a:lnTo>
                    <a:pt x="755478" y="447404"/>
                  </a:lnTo>
                  <a:lnTo>
                    <a:pt x="780748" y="406511"/>
                  </a:lnTo>
                  <a:lnTo>
                    <a:pt x="801374" y="363281"/>
                  </a:lnTo>
                  <a:lnTo>
                    <a:pt x="817139" y="318108"/>
                  </a:lnTo>
                  <a:lnTo>
                    <a:pt x="827829" y="271387"/>
                  </a:lnTo>
                  <a:lnTo>
                    <a:pt x="833228" y="223513"/>
                  </a:lnTo>
                  <a:lnTo>
                    <a:pt x="833119" y="174879"/>
                  </a:lnTo>
                  <a:lnTo>
                    <a:pt x="707771" y="238379"/>
                  </a:lnTo>
                  <a:lnTo>
                    <a:pt x="814577" y="0"/>
                  </a:lnTo>
                  <a:lnTo>
                    <a:pt x="1009014" y="85852"/>
                  </a:lnTo>
                  <a:lnTo>
                    <a:pt x="883665" y="149352"/>
                  </a:lnTo>
                  <a:lnTo>
                    <a:pt x="883879" y="196239"/>
                  </a:lnTo>
                  <a:lnTo>
                    <a:pt x="878973" y="242390"/>
                  </a:lnTo>
                  <a:lnTo>
                    <a:pt x="869152" y="287460"/>
                  </a:lnTo>
                  <a:lnTo>
                    <a:pt x="854617" y="331104"/>
                  </a:lnTo>
                  <a:lnTo>
                    <a:pt x="835571" y="372977"/>
                  </a:lnTo>
                  <a:lnTo>
                    <a:pt x="812217" y="412735"/>
                  </a:lnTo>
                  <a:lnTo>
                    <a:pt x="784758" y="450032"/>
                  </a:lnTo>
                  <a:lnTo>
                    <a:pt x="753396" y="484524"/>
                  </a:lnTo>
                  <a:lnTo>
                    <a:pt x="718334" y="515864"/>
                  </a:lnTo>
                  <a:lnTo>
                    <a:pt x="679775" y="543710"/>
                  </a:lnTo>
                  <a:lnTo>
                    <a:pt x="637921" y="567715"/>
                  </a:lnTo>
                  <a:lnTo>
                    <a:pt x="587375" y="593293"/>
                  </a:lnTo>
                  <a:lnTo>
                    <a:pt x="543247" y="612811"/>
                  </a:lnTo>
                  <a:lnTo>
                    <a:pt x="498275" y="627337"/>
                  </a:lnTo>
                  <a:lnTo>
                    <a:pt x="452819" y="636979"/>
                  </a:lnTo>
                  <a:lnTo>
                    <a:pt x="407235" y="641849"/>
                  </a:lnTo>
                  <a:lnTo>
                    <a:pt x="361884" y="642056"/>
                  </a:lnTo>
                  <a:lnTo>
                    <a:pt x="317123" y="637713"/>
                  </a:lnTo>
                  <a:lnTo>
                    <a:pt x="273310" y="628929"/>
                  </a:lnTo>
                  <a:lnTo>
                    <a:pt x="230806" y="615814"/>
                  </a:lnTo>
                  <a:lnTo>
                    <a:pt x="189967" y="598480"/>
                  </a:lnTo>
                  <a:lnTo>
                    <a:pt x="151153" y="577037"/>
                  </a:lnTo>
                  <a:lnTo>
                    <a:pt x="114722" y="551595"/>
                  </a:lnTo>
                  <a:lnTo>
                    <a:pt x="81033" y="522265"/>
                  </a:lnTo>
                  <a:lnTo>
                    <a:pt x="50443" y="489157"/>
                  </a:lnTo>
                  <a:lnTo>
                    <a:pt x="23313" y="452382"/>
                  </a:lnTo>
                  <a:lnTo>
                    <a:pt x="0" y="412051"/>
                  </a:lnTo>
                  <a:lnTo>
                    <a:pt x="50545" y="386473"/>
                  </a:lnTo>
                  <a:lnTo>
                    <a:pt x="73859" y="426804"/>
                  </a:lnTo>
                  <a:lnTo>
                    <a:pt x="100989" y="463579"/>
                  </a:lnTo>
                  <a:lnTo>
                    <a:pt x="131579" y="496687"/>
                  </a:lnTo>
                  <a:lnTo>
                    <a:pt x="165268" y="526017"/>
                  </a:lnTo>
                  <a:lnTo>
                    <a:pt x="201699" y="551459"/>
                  </a:lnTo>
                  <a:lnTo>
                    <a:pt x="240513" y="572902"/>
                  </a:lnTo>
                  <a:lnTo>
                    <a:pt x="281352" y="590237"/>
                  </a:lnTo>
                  <a:lnTo>
                    <a:pt x="323856" y="603351"/>
                  </a:lnTo>
                  <a:lnTo>
                    <a:pt x="367669" y="612135"/>
                  </a:lnTo>
                  <a:lnTo>
                    <a:pt x="412430" y="616479"/>
                  </a:lnTo>
                  <a:lnTo>
                    <a:pt x="457781" y="616271"/>
                  </a:lnTo>
                  <a:lnTo>
                    <a:pt x="503365" y="611401"/>
                  </a:lnTo>
                  <a:lnTo>
                    <a:pt x="548821" y="601759"/>
                  </a:lnTo>
                  <a:lnTo>
                    <a:pt x="593793" y="587234"/>
                  </a:lnTo>
                  <a:lnTo>
                    <a:pt x="637921" y="567715"/>
                  </a:lnTo>
                </a:path>
              </a:pathLst>
            </a:custGeom>
            <a:ln w="25400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924429" y="3861053"/>
              <a:ext cx="628650" cy="306070"/>
            </a:xfrm>
            <a:custGeom>
              <a:avLst/>
              <a:gdLst/>
              <a:ahLst/>
              <a:cxnLst/>
              <a:rect l="l" t="t" r="r" b="b"/>
              <a:pathLst>
                <a:path w="628650" h="306070">
                  <a:moveTo>
                    <a:pt x="80137" y="0"/>
                  </a:moveTo>
                  <a:lnTo>
                    <a:pt x="0" y="197002"/>
                  </a:lnTo>
                  <a:lnTo>
                    <a:pt x="134238" y="155448"/>
                  </a:lnTo>
                  <a:lnTo>
                    <a:pt x="168651" y="191123"/>
                  </a:lnTo>
                  <a:lnTo>
                    <a:pt x="206537" y="222195"/>
                  </a:lnTo>
                  <a:lnTo>
                    <a:pt x="247439" y="248550"/>
                  </a:lnTo>
                  <a:lnTo>
                    <a:pt x="290903" y="270078"/>
                  </a:lnTo>
                  <a:lnTo>
                    <a:pt x="336471" y="286666"/>
                  </a:lnTo>
                  <a:lnTo>
                    <a:pt x="383687" y="298203"/>
                  </a:lnTo>
                  <a:lnTo>
                    <a:pt x="432096" y="304577"/>
                  </a:lnTo>
                  <a:lnTo>
                    <a:pt x="481240" y="305677"/>
                  </a:lnTo>
                  <a:lnTo>
                    <a:pt x="530663" y="301390"/>
                  </a:lnTo>
                  <a:lnTo>
                    <a:pt x="579909" y="291606"/>
                  </a:lnTo>
                  <a:lnTo>
                    <a:pt x="628522" y="276212"/>
                  </a:lnTo>
                  <a:lnTo>
                    <a:pt x="579380" y="285354"/>
                  </a:lnTo>
                  <a:lnTo>
                    <a:pt x="530234" y="289051"/>
                  </a:lnTo>
                  <a:lnTo>
                    <a:pt x="481512" y="287436"/>
                  </a:lnTo>
                  <a:lnTo>
                    <a:pt x="433646" y="280644"/>
                  </a:lnTo>
                  <a:lnTo>
                    <a:pt x="387064" y="268809"/>
                  </a:lnTo>
                  <a:lnTo>
                    <a:pt x="342196" y="252066"/>
                  </a:lnTo>
                  <a:lnTo>
                    <a:pt x="299473" y="230549"/>
                  </a:lnTo>
                  <a:lnTo>
                    <a:pt x="259324" y="204392"/>
                  </a:lnTo>
                  <a:lnTo>
                    <a:pt x="222179" y="173730"/>
                  </a:lnTo>
                  <a:lnTo>
                    <a:pt x="188468" y="138696"/>
                  </a:lnTo>
                  <a:lnTo>
                    <a:pt x="322706" y="97155"/>
                  </a:lnTo>
                  <a:lnTo>
                    <a:pt x="80137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526155" y="3591178"/>
              <a:ext cx="368935" cy="555625"/>
            </a:xfrm>
            <a:custGeom>
              <a:avLst/>
              <a:gdLst/>
              <a:ahLst/>
              <a:cxnLst/>
              <a:rect l="l" t="t" r="r" b="b"/>
              <a:pathLst>
                <a:path w="368935" h="555625">
                  <a:moveTo>
                    <a:pt x="350393" y="0"/>
                  </a:moveTo>
                  <a:lnTo>
                    <a:pt x="296291" y="16764"/>
                  </a:lnTo>
                  <a:lnTo>
                    <a:pt x="307568" y="61956"/>
                  </a:lnTo>
                  <a:lnTo>
                    <a:pt x="313630" y="107246"/>
                  </a:lnTo>
                  <a:lnTo>
                    <a:pt x="314659" y="152304"/>
                  </a:lnTo>
                  <a:lnTo>
                    <a:pt x="310833" y="196802"/>
                  </a:lnTo>
                  <a:lnTo>
                    <a:pt x="302335" y="240412"/>
                  </a:lnTo>
                  <a:lnTo>
                    <a:pt x="289343" y="282804"/>
                  </a:lnTo>
                  <a:lnTo>
                    <a:pt x="272039" y="323650"/>
                  </a:lnTo>
                  <a:lnTo>
                    <a:pt x="250602" y="362621"/>
                  </a:lnTo>
                  <a:lnTo>
                    <a:pt x="225214" y="399388"/>
                  </a:lnTo>
                  <a:lnTo>
                    <a:pt x="196055" y="433623"/>
                  </a:lnTo>
                  <a:lnTo>
                    <a:pt x="163304" y="464996"/>
                  </a:lnTo>
                  <a:lnTo>
                    <a:pt x="127143" y="493181"/>
                  </a:lnTo>
                  <a:lnTo>
                    <a:pt x="87751" y="517846"/>
                  </a:lnTo>
                  <a:lnTo>
                    <a:pt x="45310" y="538665"/>
                  </a:lnTo>
                  <a:lnTo>
                    <a:pt x="0" y="555307"/>
                  </a:lnTo>
                  <a:lnTo>
                    <a:pt x="54102" y="538556"/>
                  </a:lnTo>
                  <a:lnTo>
                    <a:pt x="99412" y="521913"/>
                  </a:lnTo>
                  <a:lnTo>
                    <a:pt x="141853" y="501094"/>
                  </a:lnTo>
                  <a:lnTo>
                    <a:pt x="181245" y="476428"/>
                  </a:lnTo>
                  <a:lnTo>
                    <a:pt x="217406" y="448243"/>
                  </a:lnTo>
                  <a:lnTo>
                    <a:pt x="250157" y="416868"/>
                  </a:lnTo>
                  <a:lnTo>
                    <a:pt x="279316" y="382632"/>
                  </a:lnTo>
                  <a:lnTo>
                    <a:pt x="304704" y="345864"/>
                  </a:lnTo>
                  <a:lnTo>
                    <a:pt x="326141" y="306891"/>
                  </a:lnTo>
                  <a:lnTo>
                    <a:pt x="343445" y="266044"/>
                  </a:lnTo>
                  <a:lnTo>
                    <a:pt x="356437" y="223651"/>
                  </a:lnTo>
                  <a:lnTo>
                    <a:pt x="364935" y="180041"/>
                  </a:lnTo>
                  <a:lnTo>
                    <a:pt x="368761" y="135541"/>
                  </a:lnTo>
                  <a:lnTo>
                    <a:pt x="367732" y="90482"/>
                  </a:lnTo>
                  <a:lnTo>
                    <a:pt x="361670" y="45192"/>
                  </a:lnTo>
                  <a:lnTo>
                    <a:pt x="350393" y="0"/>
                  </a:lnTo>
                  <a:close/>
                </a:path>
              </a:pathLst>
            </a:custGeom>
            <a:solidFill>
              <a:srgbClr val="36957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924429" y="3591178"/>
              <a:ext cx="970915" cy="575945"/>
            </a:xfrm>
            <a:custGeom>
              <a:avLst/>
              <a:gdLst/>
              <a:ahLst/>
              <a:cxnLst/>
              <a:rect l="l" t="t" r="r" b="b"/>
              <a:pathLst>
                <a:path w="970914" h="575945">
                  <a:moveTo>
                    <a:pt x="628522" y="546100"/>
                  </a:moveTo>
                  <a:lnTo>
                    <a:pt x="579380" y="555238"/>
                  </a:lnTo>
                  <a:lnTo>
                    <a:pt x="530234" y="558932"/>
                  </a:lnTo>
                  <a:lnTo>
                    <a:pt x="481512" y="557315"/>
                  </a:lnTo>
                  <a:lnTo>
                    <a:pt x="433646" y="550522"/>
                  </a:lnTo>
                  <a:lnTo>
                    <a:pt x="387064" y="538686"/>
                  </a:lnTo>
                  <a:lnTo>
                    <a:pt x="342196" y="521942"/>
                  </a:lnTo>
                  <a:lnTo>
                    <a:pt x="299473" y="500424"/>
                  </a:lnTo>
                  <a:lnTo>
                    <a:pt x="259324" y="474267"/>
                  </a:lnTo>
                  <a:lnTo>
                    <a:pt x="222179" y="443605"/>
                  </a:lnTo>
                  <a:lnTo>
                    <a:pt x="188468" y="408571"/>
                  </a:lnTo>
                  <a:lnTo>
                    <a:pt x="322706" y="367030"/>
                  </a:lnTo>
                  <a:lnTo>
                    <a:pt x="80137" y="269875"/>
                  </a:lnTo>
                  <a:lnTo>
                    <a:pt x="0" y="466877"/>
                  </a:lnTo>
                  <a:lnTo>
                    <a:pt x="134238" y="425323"/>
                  </a:lnTo>
                  <a:lnTo>
                    <a:pt x="166676" y="459175"/>
                  </a:lnTo>
                  <a:lnTo>
                    <a:pt x="202284" y="488941"/>
                  </a:lnTo>
                  <a:lnTo>
                    <a:pt x="240678" y="514515"/>
                  </a:lnTo>
                  <a:lnTo>
                    <a:pt x="281471" y="535790"/>
                  </a:lnTo>
                  <a:lnTo>
                    <a:pt x="324276" y="552657"/>
                  </a:lnTo>
                  <a:lnTo>
                    <a:pt x="368707" y="565010"/>
                  </a:lnTo>
                  <a:lnTo>
                    <a:pt x="414378" y="572741"/>
                  </a:lnTo>
                  <a:lnTo>
                    <a:pt x="460901" y="575744"/>
                  </a:lnTo>
                  <a:lnTo>
                    <a:pt x="507891" y="573911"/>
                  </a:lnTo>
                  <a:lnTo>
                    <a:pt x="554962" y="567134"/>
                  </a:lnTo>
                  <a:lnTo>
                    <a:pt x="601725" y="555307"/>
                  </a:lnTo>
                  <a:lnTo>
                    <a:pt x="655828" y="538556"/>
                  </a:lnTo>
                  <a:lnTo>
                    <a:pt x="701138" y="521913"/>
                  </a:lnTo>
                  <a:lnTo>
                    <a:pt x="743579" y="501094"/>
                  </a:lnTo>
                  <a:lnTo>
                    <a:pt x="782971" y="476428"/>
                  </a:lnTo>
                  <a:lnTo>
                    <a:pt x="819132" y="448243"/>
                  </a:lnTo>
                  <a:lnTo>
                    <a:pt x="851883" y="416868"/>
                  </a:lnTo>
                  <a:lnTo>
                    <a:pt x="881042" y="382632"/>
                  </a:lnTo>
                  <a:lnTo>
                    <a:pt x="906430" y="345864"/>
                  </a:lnTo>
                  <a:lnTo>
                    <a:pt x="927867" y="306891"/>
                  </a:lnTo>
                  <a:lnTo>
                    <a:pt x="945171" y="266044"/>
                  </a:lnTo>
                  <a:lnTo>
                    <a:pt x="958163" y="223651"/>
                  </a:lnTo>
                  <a:lnTo>
                    <a:pt x="966661" y="180041"/>
                  </a:lnTo>
                  <a:lnTo>
                    <a:pt x="970487" y="135541"/>
                  </a:lnTo>
                  <a:lnTo>
                    <a:pt x="969458" y="90482"/>
                  </a:lnTo>
                  <a:lnTo>
                    <a:pt x="963396" y="45192"/>
                  </a:lnTo>
                  <a:lnTo>
                    <a:pt x="952119" y="0"/>
                  </a:lnTo>
                  <a:lnTo>
                    <a:pt x="898017" y="16764"/>
                  </a:lnTo>
                  <a:lnTo>
                    <a:pt x="909294" y="61956"/>
                  </a:lnTo>
                  <a:lnTo>
                    <a:pt x="915356" y="107246"/>
                  </a:lnTo>
                  <a:lnTo>
                    <a:pt x="916385" y="152304"/>
                  </a:lnTo>
                  <a:lnTo>
                    <a:pt x="912559" y="196802"/>
                  </a:lnTo>
                  <a:lnTo>
                    <a:pt x="904061" y="240412"/>
                  </a:lnTo>
                  <a:lnTo>
                    <a:pt x="891069" y="282804"/>
                  </a:lnTo>
                  <a:lnTo>
                    <a:pt x="873765" y="323650"/>
                  </a:lnTo>
                  <a:lnTo>
                    <a:pt x="852328" y="362621"/>
                  </a:lnTo>
                  <a:lnTo>
                    <a:pt x="826940" y="399388"/>
                  </a:lnTo>
                  <a:lnTo>
                    <a:pt x="797781" y="433623"/>
                  </a:lnTo>
                  <a:lnTo>
                    <a:pt x="765030" y="464996"/>
                  </a:lnTo>
                  <a:lnTo>
                    <a:pt x="728869" y="493181"/>
                  </a:lnTo>
                  <a:lnTo>
                    <a:pt x="689477" y="517846"/>
                  </a:lnTo>
                  <a:lnTo>
                    <a:pt x="647036" y="538665"/>
                  </a:lnTo>
                  <a:lnTo>
                    <a:pt x="601725" y="555307"/>
                  </a:lnTo>
                </a:path>
              </a:pathLst>
            </a:custGeom>
            <a:ln w="25400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4" name="Título 3">
            <a:extLst>
              <a:ext uri="{FF2B5EF4-FFF2-40B4-BE49-F238E27FC236}">
                <a16:creationId xmlns="" xmlns:a16="http://schemas.microsoft.com/office/drawing/2014/main" id="{B2E2CA36-F3AC-4FF1-A2A5-F41F709CEC65}"/>
              </a:ext>
            </a:extLst>
          </p:cNvPr>
          <p:cNvSpPr txBox="1">
            <a:spLocks/>
          </p:cNvSpPr>
          <p:nvPr/>
        </p:nvSpPr>
        <p:spPr>
          <a:xfrm>
            <a:off x="1841708" y="222081"/>
            <a:ext cx="9726941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 kern="0"/>
              <a:t/>
            </a:r>
            <a:br>
              <a:rPr lang="pt-BR" sz="1850" kern="0"/>
            </a:br>
            <a:r>
              <a:rPr lang="pt-BR" sz="4800" b="1" kern="0">
                <a:solidFill>
                  <a:srgbClr val="007991"/>
                </a:solidFill>
                <a:latin typeface="Verdana"/>
                <a:ea typeface="Verdana"/>
              </a:rPr>
              <a:t>Fluxograma</a:t>
            </a:r>
            <a:endParaRPr lang="pt-BR"/>
          </a:p>
        </p:txBody>
      </p:sp>
      <p:pic>
        <p:nvPicPr>
          <p:cNvPr id="43" name="Imagem 42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52F13D6C-4C5D-40A8-87FB-E3EFC9EA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</a:blip>
          <a:srcRect b="25611"/>
          <a:stretch/>
        </p:blipFill>
        <p:spPr>
          <a:xfrm>
            <a:off x="2997764" y="1315532"/>
            <a:ext cx="6692161" cy="5320387"/>
          </a:xfrm>
          <a:prstGeom prst="rect">
            <a:avLst/>
          </a:prstGeom>
        </p:spPr>
      </p:pic>
      <p:pic>
        <p:nvPicPr>
          <p:cNvPr id="41" name="Imagem 40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4307" y="349151"/>
            <a:ext cx="10396783" cy="5952257"/>
            <a:chOff x="1684782" y="441197"/>
            <a:chExt cx="6483350" cy="4464193"/>
          </a:xfrm>
        </p:grpSpPr>
        <p:sp>
          <p:nvSpPr>
            <p:cNvPr id="3" name="object 3"/>
            <p:cNvSpPr/>
            <p:nvPr/>
          </p:nvSpPr>
          <p:spPr>
            <a:xfrm>
              <a:off x="1684782" y="790194"/>
              <a:ext cx="6483350" cy="3702050"/>
            </a:xfrm>
            <a:custGeom>
              <a:avLst/>
              <a:gdLst/>
              <a:ahLst/>
              <a:cxnLst/>
              <a:rect l="l" t="t" r="r" b="b"/>
              <a:pathLst>
                <a:path w="6483350" h="3702050">
                  <a:moveTo>
                    <a:pt x="6483096" y="0"/>
                  </a:moveTo>
                  <a:lnTo>
                    <a:pt x="0" y="0"/>
                  </a:lnTo>
                  <a:lnTo>
                    <a:pt x="0" y="3701796"/>
                  </a:lnTo>
                  <a:lnTo>
                    <a:pt x="6483096" y="3701796"/>
                  </a:lnTo>
                  <a:lnTo>
                    <a:pt x="64830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84782" y="790193"/>
              <a:ext cx="6483350" cy="4115197"/>
            </a:xfrm>
            <a:custGeom>
              <a:avLst/>
              <a:gdLst/>
              <a:ahLst/>
              <a:cxnLst/>
              <a:rect l="l" t="t" r="r" b="b"/>
              <a:pathLst>
                <a:path w="6483350" h="3702050">
                  <a:moveTo>
                    <a:pt x="0" y="3701796"/>
                  </a:moveTo>
                  <a:lnTo>
                    <a:pt x="6483096" y="3701796"/>
                  </a:lnTo>
                  <a:lnTo>
                    <a:pt x="6483096" y="0"/>
                  </a:lnTo>
                  <a:lnTo>
                    <a:pt x="0" y="0"/>
                  </a:lnTo>
                  <a:lnTo>
                    <a:pt x="0" y="3701796"/>
                  </a:lnTo>
                  <a:close/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024280" y="457472"/>
              <a:ext cx="5594565" cy="676910"/>
            </a:xfrm>
            <a:custGeom>
              <a:avLst/>
              <a:gdLst/>
              <a:ahLst/>
              <a:cxnLst/>
              <a:rect l="l" t="t" r="r" b="b"/>
              <a:pathLst>
                <a:path w="4537075" h="676910">
                  <a:moveTo>
                    <a:pt x="4424172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563879"/>
                  </a:lnTo>
                  <a:lnTo>
                    <a:pt x="8870" y="607754"/>
                  </a:lnTo>
                  <a:lnTo>
                    <a:pt x="33051" y="643604"/>
                  </a:lnTo>
                  <a:lnTo>
                    <a:pt x="68901" y="667785"/>
                  </a:lnTo>
                  <a:lnTo>
                    <a:pt x="112775" y="676655"/>
                  </a:lnTo>
                  <a:lnTo>
                    <a:pt x="4424172" y="676655"/>
                  </a:lnTo>
                  <a:lnTo>
                    <a:pt x="4468046" y="667785"/>
                  </a:lnTo>
                  <a:lnTo>
                    <a:pt x="4503896" y="643604"/>
                  </a:lnTo>
                  <a:lnTo>
                    <a:pt x="4528077" y="607754"/>
                  </a:lnTo>
                  <a:lnTo>
                    <a:pt x="4536948" y="563879"/>
                  </a:lnTo>
                  <a:lnTo>
                    <a:pt x="4536948" y="112775"/>
                  </a:lnTo>
                  <a:lnTo>
                    <a:pt x="4528077" y="68901"/>
                  </a:lnTo>
                  <a:lnTo>
                    <a:pt x="4503896" y="33051"/>
                  </a:lnTo>
                  <a:lnTo>
                    <a:pt x="4468046" y="8870"/>
                  </a:lnTo>
                  <a:lnTo>
                    <a:pt x="44241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2007869" y="441197"/>
              <a:ext cx="5652825" cy="676910"/>
            </a:xfrm>
            <a:custGeom>
              <a:avLst/>
              <a:gdLst/>
              <a:ahLst/>
              <a:cxnLst/>
              <a:rect l="l" t="t" r="r" b="b"/>
              <a:pathLst>
                <a:path w="4537075" h="67691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4424172" y="0"/>
                  </a:lnTo>
                  <a:lnTo>
                    <a:pt x="4468046" y="8870"/>
                  </a:lnTo>
                  <a:lnTo>
                    <a:pt x="4503896" y="33051"/>
                  </a:lnTo>
                  <a:lnTo>
                    <a:pt x="4528077" y="68901"/>
                  </a:lnTo>
                  <a:lnTo>
                    <a:pt x="4536948" y="112775"/>
                  </a:lnTo>
                  <a:lnTo>
                    <a:pt x="4536948" y="563879"/>
                  </a:lnTo>
                  <a:lnTo>
                    <a:pt x="4528077" y="607754"/>
                  </a:lnTo>
                  <a:lnTo>
                    <a:pt x="4503896" y="643604"/>
                  </a:lnTo>
                  <a:lnTo>
                    <a:pt x="4468046" y="667785"/>
                  </a:lnTo>
                  <a:lnTo>
                    <a:pt x="4424172" y="676655"/>
                  </a:lnTo>
                  <a:lnTo>
                    <a:pt x="112775" y="676655"/>
                  </a:lnTo>
                  <a:lnTo>
                    <a:pt x="68901" y="667785"/>
                  </a:lnTo>
                  <a:lnTo>
                    <a:pt x="33051" y="643604"/>
                  </a:lnTo>
                  <a:lnTo>
                    <a:pt x="8870" y="607754"/>
                  </a:lnTo>
                  <a:lnTo>
                    <a:pt x="0" y="563879"/>
                  </a:lnTo>
                  <a:lnTo>
                    <a:pt x="0" y="1127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7631" y="688021"/>
            <a:ext cx="7700221" cy="357300"/>
          </a:xfrm>
          <a:prstGeom prst="rect">
            <a:avLst/>
          </a:prstGeom>
        </p:spPr>
        <p:txBody>
          <a:bodyPr spcFirstLastPara="1" vert="horz" wrap="square" lIns="0" tIns="16087" rIns="0" bIns="0" rtlCol="0" anchor="ctr" anchorCtr="0">
            <a:spAutoFit/>
          </a:bodyPr>
          <a:lstStyle/>
          <a:p>
            <a:pPr marL="16510">
              <a:lnSpc>
                <a:spcPct val="100000"/>
              </a:lnSpc>
              <a:spcBef>
                <a:spcPts val="127"/>
              </a:spcBef>
            </a:pPr>
            <a:r>
              <a:rPr lang="pt-BR" sz="2000" b="1" spc="-13">
                <a:latin typeface="Verdana"/>
                <a:cs typeface="Verdana"/>
              </a:rPr>
              <a:t>Funções</a:t>
            </a:r>
            <a:r>
              <a:rPr lang="pt-BR" sz="2000" b="1" spc="7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do</a:t>
            </a:r>
            <a:r>
              <a:rPr lang="pt-BR" sz="2000" b="1" spc="-13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Articulador</a:t>
            </a:r>
            <a:r>
              <a:rPr lang="pt-BR" sz="2000" b="1" spc="40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do</a:t>
            </a:r>
            <a:r>
              <a:rPr lang="pt-BR" sz="2000" b="1" spc="-13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Conselho</a:t>
            </a:r>
            <a:r>
              <a:rPr lang="pt-BR" sz="2000" b="1" spc="20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na SEDUC</a:t>
            </a:r>
            <a:r>
              <a:rPr lang="pt-BR" sz="2100" spc="-7">
                <a:latin typeface="Verdana"/>
                <a:cs typeface="Verdana"/>
              </a:rPr>
              <a:t> </a:t>
            </a:r>
            <a:endParaRPr lang="pt-BR" sz="2133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7473" y="962957"/>
            <a:ext cx="9906116" cy="6198449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50165">
              <a:lnSpc>
                <a:spcPts val="2227"/>
              </a:lnSpc>
              <a:spcBef>
                <a:spcPts val="127"/>
              </a:spcBef>
            </a:pPr>
            <a:endParaRPr lang="pt-BR" sz="2100" spc="-7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  <a:p>
            <a:pPr marL="168910" indent="-151765" algn="just">
              <a:lnSpc>
                <a:spcPct val="150000"/>
              </a:lnSpc>
              <a:buChar char="•"/>
              <a:tabLst>
                <a:tab pos="169329" algn="l"/>
              </a:tabLst>
            </a:pPr>
            <a:r>
              <a:rPr lang="pt-BR" sz="1500">
                <a:latin typeface="Arial"/>
                <a:cs typeface="Verdana"/>
              </a:rPr>
              <a:t>Fortalecer o canal</a:t>
            </a:r>
            <a:r>
              <a:rPr lang="pt-BR" sz="1500" spc="-20">
                <a:latin typeface="Arial"/>
                <a:cs typeface="Verdana"/>
              </a:rPr>
              <a:t> </a:t>
            </a:r>
            <a:r>
              <a:rPr lang="pt-BR" sz="1500" spc="-7">
                <a:latin typeface="Arial"/>
                <a:cs typeface="Verdana"/>
              </a:rPr>
              <a:t>de</a:t>
            </a:r>
            <a:r>
              <a:rPr lang="pt-BR" sz="1500" spc="-20">
                <a:latin typeface="Arial"/>
                <a:cs typeface="Verdana"/>
              </a:rPr>
              <a:t> </a:t>
            </a:r>
            <a:r>
              <a:rPr lang="pt-BR" sz="1500">
                <a:latin typeface="Arial"/>
                <a:cs typeface="Verdana"/>
              </a:rPr>
              <a:t>comunicação</a:t>
            </a:r>
            <a:r>
              <a:rPr lang="pt-BR" sz="1500" spc="-40">
                <a:latin typeface="Arial"/>
                <a:cs typeface="Verdana"/>
              </a:rPr>
              <a:t> junto </a:t>
            </a:r>
            <a:r>
              <a:rPr lang="pt-BR" sz="1500">
                <a:latin typeface="Arial"/>
                <a:cs typeface="Verdana"/>
              </a:rPr>
              <a:t>as</a:t>
            </a:r>
            <a:r>
              <a:rPr lang="pt-BR" sz="1500" spc="-13">
                <a:latin typeface="Arial"/>
                <a:cs typeface="Verdana"/>
              </a:rPr>
              <a:t> </a:t>
            </a:r>
            <a:r>
              <a:rPr lang="pt-BR" sz="1500">
                <a:latin typeface="Arial"/>
                <a:cs typeface="Verdana"/>
              </a:rPr>
              <a:t>Diretorias de Ensino;</a:t>
            </a:r>
            <a:endParaRPr lang="pt-BR" sz="1500">
              <a:latin typeface="Arial"/>
              <a:ea typeface="Verdana"/>
              <a:cs typeface="Verdana"/>
            </a:endParaRPr>
          </a:p>
          <a:p>
            <a:pPr marL="168910" indent="-151765" algn="just">
              <a:lnSpc>
                <a:spcPct val="150000"/>
              </a:lnSpc>
              <a:spcBef>
                <a:spcPts val="833"/>
              </a:spcBef>
              <a:buChar char="•"/>
              <a:tabLst>
                <a:tab pos="169329" algn="l"/>
              </a:tabLst>
            </a:pPr>
            <a:r>
              <a:rPr lang="pt-BR" sz="1500">
                <a:latin typeface="Arial"/>
                <a:cs typeface="Verdana"/>
              </a:rPr>
              <a:t>Orientar</a:t>
            </a:r>
            <a:r>
              <a:rPr lang="pt-BR" sz="1500" spc="-40">
                <a:latin typeface="Arial"/>
                <a:cs typeface="Verdana"/>
              </a:rPr>
              <a:t> e acompanhar a utilização d</a:t>
            </a:r>
            <a:r>
              <a:rPr lang="pt-BR" sz="1500" spc="-7">
                <a:latin typeface="Arial"/>
                <a:cs typeface="Verdana"/>
              </a:rPr>
              <a:t>a ferramenta</a:t>
            </a:r>
            <a:r>
              <a:rPr lang="pt-BR" sz="1500" spc="-33">
                <a:latin typeface="Arial"/>
                <a:cs typeface="Verdana"/>
              </a:rPr>
              <a:t> do </a:t>
            </a:r>
            <a:r>
              <a:rPr lang="pt-BR" sz="1500">
                <a:latin typeface="Arial"/>
                <a:cs typeface="Verdana"/>
              </a:rPr>
              <a:t>SGCE;</a:t>
            </a:r>
            <a:endParaRPr lang="pt-BR" sz="1500">
              <a:latin typeface="Arial"/>
              <a:ea typeface="Verdana"/>
              <a:cs typeface="Verdana"/>
            </a:endParaRPr>
          </a:p>
          <a:p>
            <a:pPr marL="168910" indent="-151765" algn="just">
              <a:lnSpc>
                <a:spcPct val="150000"/>
              </a:lnSpc>
              <a:spcBef>
                <a:spcPts val="833"/>
              </a:spcBef>
              <a:buFont typeface="Arial"/>
              <a:buChar char="•"/>
              <a:tabLst>
                <a:tab pos="169329" algn="l"/>
              </a:tabLst>
            </a:pPr>
            <a:r>
              <a:rPr lang="pt-BR" sz="1500">
                <a:latin typeface="Arial"/>
                <a:cs typeface="Arial"/>
              </a:rPr>
              <a:t>Realizar reuniões de trabalho  sobre temas escolhidos pelos Articuladores das Diretoria de Ensino;</a:t>
            </a:r>
            <a:endParaRPr lang="pt-BR" sz="1500">
              <a:latin typeface="Arial"/>
              <a:cs typeface="Verdana"/>
            </a:endParaRPr>
          </a:p>
          <a:p>
            <a:pPr marL="168910" marR="1397635" indent="-151765" algn="just">
              <a:lnSpc>
                <a:spcPct val="150000"/>
              </a:lnSpc>
              <a:spcBef>
                <a:spcPts val="820"/>
              </a:spcBef>
              <a:buChar char="•"/>
              <a:tabLst>
                <a:tab pos="169329" algn="l"/>
              </a:tabLst>
            </a:pPr>
            <a:r>
              <a:rPr lang="pt-BR" sz="1500" spc="-7">
                <a:latin typeface="Arial"/>
                <a:cs typeface="Verdana"/>
              </a:rPr>
              <a:t>Subsidiar e acompanhar as  </a:t>
            </a:r>
            <a:r>
              <a:rPr lang="pt-BR" sz="1500" spc="-33">
                <a:latin typeface="Arial"/>
                <a:cs typeface="Verdana"/>
              </a:rPr>
              <a:t>Ações Formativas em nível de Diretoria de Ensino;  </a:t>
            </a:r>
            <a:endParaRPr lang="pt-BR" sz="1500">
              <a:latin typeface="Arial"/>
              <a:ea typeface="Verdana"/>
              <a:cs typeface="Verdana"/>
            </a:endParaRPr>
          </a:p>
          <a:p>
            <a:pPr marL="168910" marR="996950" indent="-151765" algn="just">
              <a:lnSpc>
                <a:spcPct val="150000"/>
              </a:lnSpc>
              <a:spcBef>
                <a:spcPts val="820"/>
              </a:spcBef>
              <a:buChar char="•"/>
              <a:tabLst>
                <a:tab pos="169329" algn="l"/>
              </a:tabLst>
            </a:pPr>
            <a:r>
              <a:rPr lang="pt-BR" sz="1500">
                <a:latin typeface="Arial"/>
                <a:cs typeface="Verdana"/>
              </a:rPr>
              <a:t>Oferecer suporte, orientar e acompanhar os</a:t>
            </a:r>
            <a:r>
              <a:rPr lang="pt-BR" sz="1500" spc="-7">
                <a:latin typeface="Arial"/>
                <a:cs typeface="Verdana"/>
              </a:rPr>
              <a:t> A</a:t>
            </a:r>
            <a:r>
              <a:rPr lang="pt-BR" sz="1500">
                <a:latin typeface="Arial"/>
                <a:cs typeface="Verdana"/>
              </a:rPr>
              <a:t>rticuladores</a:t>
            </a:r>
            <a:r>
              <a:rPr lang="pt-BR" sz="1500" spc="-60">
                <a:latin typeface="Arial"/>
                <a:cs typeface="Verdana"/>
              </a:rPr>
              <a:t> </a:t>
            </a:r>
            <a:r>
              <a:rPr lang="pt-BR" sz="1500" spc="-7">
                <a:latin typeface="Arial"/>
                <a:cs typeface="Verdana"/>
              </a:rPr>
              <a:t>das </a:t>
            </a:r>
            <a:r>
              <a:rPr lang="pt-BR" sz="1500">
                <a:latin typeface="Arial"/>
                <a:cs typeface="Verdana"/>
              </a:rPr>
              <a:t>Diretorias de Ensino – Supervisores e PCNP;</a:t>
            </a:r>
            <a:endParaRPr lang="pt-BR" sz="1500">
              <a:latin typeface="Arial"/>
              <a:ea typeface="Verdana"/>
              <a:cs typeface="Verdana"/>
            </a:endParaRPr>
          </a:p>
          <a:p>
            <a:pPr marL="168910" marR="996950" indent="-151765" algn="just">
              <a:lnSpc>
                <a:spcPct val="150000"/>
              </a:lnSpc>
              <a:spcBef>
                <a:spcPts val="819"/>
              </a:spcBef>
              <a:buFont typeface="Arial"/>
              <a:buChar char="•"/>
              <a:tabLst>
                <a:tab pos="169329" algn="l"/>
              </a:tabLst>
            </a:pPr>
            <a:r>
              <a:rPr lang="pt-BR" sz="1500">
                <a:latin typeface="Arial"/>
                <a:cs typeface="Arial"/>
              </a:rPr>
              <a:t>Realizar visitas às Diretorias de Ensino e Escolas;</a:t>
            </a:r>
            <a:endParaRPr lang="pt-BR" sz="1500">
              <a:latin typeface="Arial"/>
              <a:cs typeface="Verdana"/>
            </a:endParaRPr>
          </a:p>
          <a:p>
            <a:pPr marL="168910" indent="-151765" algn="just">
              <a:lnSpc>
                <a:spcPct val="150000"/>
              </a:lnSpc>
              <a:spcBef>
                <a:spcPts val="833"/>
              </a:spcBef>
              <a:buChar char="•"/>
              <a:tabLst>
                <a:tab pos="169329" algn="l"/>
              </a:tabLst>
            </a:pPr>
            <a:r>
              <a:rPr lang="pt-BR" sz="1500" spc="-7">
                <a:latin typeface="Arial"/>
                <a:cs typeface="Verdana"/>
              </a:rPr>
              <a:t>Elaborar</a:t>
            </a:r>
            <a:r>
              <a:rPr lang="pt-BR" sz="1500" spc="-33">
                <a:latin typeface="Arial"/>
                <a:cs typeface="Verdana"/>
              </a:rPr>
              <a:t> documentos e normas que </a:t>
            </a:r>
            <a:r>
              <a:rPr lang="pt-BR" sz="1500">
                <a:latin typeface="Arial"/>
                <a:cs typeface="Verdana"/>
              </a:rPr>
              <a:t>orientem </a:t>
            </a:r>
            <a:r>
              <a:rPr lang="pt-BR" sz="1500" spc="-53">
                <a:latin typeface="Arial"/>
                <a:cs typeface="Verdana"/>
              </a:rPr>
              <a:t>o </a:t>
            </a:r>
            <a:r>
              <a:rPr lang="pt-BR" sz="1500">
                <a:latin typeface="Arial"/>
                <a:cs typeface="Verdana"/>
              </a:rPr>
              <a:t> Conselho de Escola;</a:t>
            </a:r>
            <a:endParaRPr lang="pt-BR" sz="1500">
              <a:latin typeface="Arial"/>
              <a:ea typeface="Verdana"/>
              <a:cs typeface="Verdana"/>
            </a:endParaRPr>
          </a:p>
          <a:p>
            <a:pPr marL="168910" marR="1290955" indent="-151765" algn="just">
              <a:lnSpc>
                <a:spcPct val="150000"/>
              </a:lnSpc>
              <a:spcBef>
                <a:spcPts val="800"/>
              </a:spcBef>
              <a:buChar char="•"/>
              <a:tabLst>
                <a:tab pos="169329" algn="l"/>
              </a:tabLst>
            </a:pPr>
            <a:r>
              <a:rPr lang="pt-BR" sz="1500">
                <a:latin typeface="Arial"/>
                <a:cs typeface="Verdana"/>
              </a:rPr>
              <a:t>Divulgar</a:t>
            </a:r>
            <a:r>
              <a:rPr lang="pt-BR" sz="1500" spc="-67">
                <a:latin typeface="Arial"/>
                <a:cs typeface="Verdana"/>
              </a:rPr>
              <a:t> </a:t>
            </a:r>
            <a:r>
              <a:rPr lang="pt-BR" sz="1500">
                <a:latin typeface="Arial"/>
                <a:cs typeface="Verdana"/>
              </a:rPr>
              <a:t>práticas</a:t>
            </a:r>
            <a:r>
              <a:rPr lang="pt-BR" sz="1500" spc="-53">
                <a:latin typeface="Arial"/>
                <a:cs typeface="Verdana"/>
              </a:rPr>
              <a:t> (seminários) </a:t>
            </a:r>
            <a:r>
              <a:rPr lang="pt-BR" sz="1500" spc="-7">
                <a:latin typeface="Arial"/>
                <a:cs typeface="Verdana"/>
              </a:rPr>
              <a:t>de </a:t>
            </a:r>
            <a:r>
              <a:rPr lang="pt-BR" sz="1500">
                <a:latin typeface="Arial"/>
                <a:cs typeface="Verdana"/>
              </a:rPr>
              <a:t>fortalecimento</a:t>
            </a:r>
            <a:r>
              <a:rPr lang="pt-BR" sz="1500" spc="-67">
                <a:latin typeface="Arial"/>
                <a:cs typeface="Verdana"/>
              </a:rPr>
              <a:t> </a:t>
            </a:r>
            <a:r>
              <a:rPr lang="pt-BR" sz="1500" spc="-7">
                <a:latin typeface="Arial"/>
                <a:cs typeface="Verdana"/>
              </a:rPr>
              <a:t>da</a:t>
            </a:r>
            <a:r>
              <a:rPr lang="pt-BR" sz="1500" spc="-13">
                <a:latin typeface="Arial"/>
                <a:cs typeface="Verdana"/>
              </a:rPr>
              <a:t> G</a:t>
            </a:r>
            <a:r>
              <a:rPr lang="pt-BR" sz="1500">
                <a:latin typeface="Arial"/>
                <a:cs typeface="Verdana"/>
              </a:rPr>
              <a:t>estão Democrática</a:t>
            </a:r>
            <a:r>
              <a:rPr lang="pt-BR" sz="1500" spc="-60">
                <a:latin typeface="Arial"/>
                <a:cs typeface="Verdana"/>
              </a:rPr>
              <a:t> </a:t>
            </a:r>
            <a:r>
              <a:rPr lang="pt-BR" sz="1500" spc="-7">
                <a:latin typeface="Arial"/>
                <a:cs typeface="Verdana"/>
              </a:rPr>
              <a:t>desenvolvidas</a:t>
            </a:r>
            <a:r>
              <a:rPr lang="pt-BR" sz="1500" spc="-53">
                <a:latin typeface="Arial"/>
                <a:cs typeface="Verdana"/>
              </a:rPr>
              <a:t> </a:t>
            </a:r>
            <a:r>
              <a:rPr lang="pt-BR" sz="1500">
                <a:latin typeface="Arial"/>
                <a:cs typeface="Verdana"/>
              </a:rPr>
              <a:t>pelo</a:t>
            </a:r>
            <a:r>
              <a:rPr lang="pt-BR" sz="1500" spc="-33">
                <a:latin typeface="Arial"/>
                <a:cs typeface="Verdana"/>
              </a:rPr>
              <a:t>s Conselhos de Escola;</a:t>
            </a:r>
            <a:endParaRPr lang="pt-BR" sz="1500" spc="-33">
              <a:latin typeface="Arial"/>
              <a:ea typeface="Verdana"/>
              <a:cs typeface="Verdana"/>
            </a:endParaRPr>
          </a:p>
          <a:p>
            <a:pPr marL="168910" marR="1290955" indent="-151765" algn="just">
              <a:lnSpc>
                <a:spcPct val="150000"/>
              </a:lnSpc>
              <a:spcBef>
                <a:spcPts val="800"/>
              </a:spcBef>
              <a:buFontTx/>
              <a:buChar char="•"/>
              <a:tabLst>
                <a:tab pos="169329" algn="l"/>
              </a:tabLst>
            </a:pPr>
            <a:r>
              <a:rPr lang="pt-BR" sz="1500" spc="-13">
                <a:latin typeface="Arial"/>
                <a:cs typeface="Verdana"/>
              </a:rPr>
              <a:t>Auxiliar os Articuladores das Diretorias de Ensino na elaboração do Plano de Formação para os Articuladores nas Escolas. </a:t>
            </a:r>
            <a:endParaRPr lang="pt-BR" sz="1500">
              <a:latin typeface="Arial"/>
              <a:ea typeface="Verdana"/>
              <a:cs typeface="Verdana"/>
            </a:endParaRPr>
          </a:p>
          <a:p>
            <a:pPr marL="17145" marR="1290955">
              <a:lnSpc>
                <a:spcPct val="150000"/>
              </a:lnSpc>
              <a:spcBef>
                <a:spcPts val="800"/>
              </a:spcBef>
              <a:tabLst>
                <a:tab pos="169329" algn="l"/>
              </a:tabLst>
            </a:pPr>
            <a:endParaRPr lang="pt-BR" sz="1500" spc="-13">
              <a:latin typeface="Arial"/>
              <a:ea typeface="Verdana"/>
              <a:cs typeface="Verdana"/>
            </a:endParaRPr>
          </a:p>
          <a:p>
            <a:pPr marL="16510" marR="1290955">
              <a:lnSpc>
                <a:spcPct val="150000"/>
              </a:lnSpc>
              <a:spcBef>
                <a:spcPts val="800"/>
              </a:spcBef>
              <a:tabLst>
                <a:tab pos="169329" algn="l"/>
              </a:tabLst>
            </a:pPr>
            <a:endParaRPr lang="pt-BR" sz="1867">
              <a:latin typeface="Verdana"/>
              <a:ea typeface="Verdana"/>
              <a:cs typeface="Verdana"/>
            </a:endParaRPr>
          </a:p>
        </p:txBody>
      </p:sp>
      <p:pic>
        <p:nvPicPr>
          <p:cNvPr id="9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AA0B2A6D-DCF5-45A9-850C-F47C911263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</a:blip>
          <a:srcRect b="25611"/>
          <a:stretch/>
        </p:blipFill>
        <p:spPr>
          <a:xfrm>
            <a:off x="2204015" y="685360"/>
            <a:ext cx="7983430" cy="5865001"/>
          </a:xfrm>
          <a:prstGeom prst="rect">
            <a:avLst/>
          </a:prstGeom>
        </p:spPr>
      </p:pic>
      <p:pic>
        <p:nvPicPr>
          <p:cNvPr id="11" name="Imagem 10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24785" y="574041"/>
            <a:ext cx="8599593" cy="5254921"/>
            <a:chOff x="1692401" y="430530"/>
            <a:chExt cx="6449695" cy="3941191"/>
          </a:xfrm>
        </p:grpSpPr>
        <p:sp>
          <p:nvSpPr>
            <p:cNvPr id="3" name="object 3"/>
            <p:cNvSpPr/>
            <p:nvPr/>
          </p:nvSpPr>
          <p:spPr>
            <a:xfrm>
              <a:off x="1692401" y="779526"/>
              <a:ext cx="6449695" cy="3592195"/>
            </a:xfrm>
            <a:custGeom>
              <a:avLst/>
              <a:gdLst/>
              <a:ahLst/>
              <a:cxnLst/>
              <a:rect l="l" t="t" r="r" b="b"/>
              <a:pathLst>
                <a:path w="6449695" h="3592195">
                  <a:moveTo>
                    <a:pt x="6449567" y="0"/>
                  </a:moveTo>
                  <a:lnTo>
                    <a:pt x="0" y="0"/>
                  </a:lnTo>
                  <a:lnTo>
                    <a:pt x="0" y="3592068"/>
                  </a:lnTo>
                  <a:lnTo>
                    <a:pt x="6449567" y="3592068"/>
                  </a:lnTo>
                  <a:lnTo>
                    <a:pt x="64495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92401" y="779526"/>
              <a:ext cx="6449695" cy="3592195"/>
            </a:xfrm>
            <a:custGeom>
              <a:avLst/>
              <a:gdLst/>
              <a:ahLst/>
              <a:cxnLst/>
              <a:rect l="l" t="t" r="r" b="b"/>
              <a:pathLst>
                <a:path w="6449695" h="3592195">
                  <a:moveTo>
                    <a:pt x="0" y="3592068"/>
                  </a:moveTo>
                  <a:lnTo>
                    <a:pt x="6449567" y="3592068"/>
                  </a:lnTo>
                  <a:lnTo>
                    <a:pt x="6449567" y="0"/>
                  </a:lnTo>
                  <a:lnTo>
                    <a:pt x="0" y="0"/>
                  </a:lnTo>
                  <a:lnTo>
                    <a:pt x="0" y="3592068"/>
                  </a:lnTo>
                  <a:close/>
                </a:path>
              </a:pathLst>
            </a:custGeom>
            <a:ln w="25908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013966" y="430530"/>
              <a:ext cx="4551045" cy="676910"/>
            </a:xfrm>
            <a:custGeom>
              <a:avLst/>
              <a:gdLst/>
              <a:ahLst/>
              <a:cxnLst/>
              <a:rect l="l" t="t" r="r" b="b"/>
              <a:pathLst>
                <a:path w="4551045" h="676910">
                  <a:moveTo>
                    <a:pt x="4437887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563880"/>
                  </a:lnTo>
                  <a:lnTo>
                    <a:pt x="8870" y="607754"/>
                  </a:lnTo>
                  <a:lnTo>
                    <a:pt x="33051" y="643604"/>
                  </a:lnTo>
                  <a:lnTo>
                    <a:pt x="68901" y="667785"/>
                  </a:lnTo>
                  <a:lnTo>
                    <a:pt x="112775" y="676656"/>
                  </a:lnTo>
                  <a:lnTo>
                    <a:pt x="4437887" y="676656"/>
                  </a:lnTo>
                  <a:lnTo>
                    <a:pt x="4481762" y="667785"/>
                  </a:lnTo>
                  <a:lnTo>
                    <a:pt x="4517612" y="643604"/>
                  </a:lnTo>
                  <a:lnTo>
                    <a:pt x="4541793" y="607754"/>
                  </a:lnTo>
                  <a:lnTo>
                    <a:pt x="4550663" y="563880"/>
                  </a:lnTo>
                  <a:lnTo>
                    <a:pt x="4550663" y="112775"/>
                  </a:lnTo>
                  <a:lnTo>
                    <a:pt x="4541793" y="68901"/>
                  </a:lnTo>
                  <a:lnTo>
                    <a:pt x="4517612" y="33051"/>
                  </a:lnTo>
                  <a:lnTo>
                    <a:pt x="4481762" y="8870"/>
                  </a:lnTo>
                  <a:lnTo>
                    <a:pt x="4437887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2013966" y="430530"/>
              <a:ext cx="4551045" cy="676910"/>
            </a:xfrm>
            <a:custGeom>
              <a:avLst/>
              <a:gdLst/>
              <a:ahLst/>
              <a:cxnLst/>
              <a:rect l="l" t="t" r="r" b="b"/>
              <a:pathLst>
                <a:path w="4551045" h="67691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4437887" y="0"/>
                  </a:lnTo>
                  <a:lnTo>
                    <a:pt x="4481762" y="8870"/>
                  </a:lnTo>
                  <a:lnTo>
                    <a:pt x="4517612" y="33051"/>
                  </a:lnTo>
                  <a:lnTo>
                    <a:pt x="4541793" y="68901"/>
                  </a:lnTo>
                  <a:lnTo>
                    <a:pt x="4550663" y="112775"/>
                  </a:lnTo>
                  <a:lnTo>
                    <a:pt x="4550663" y="563880"/>
                  </a:lnTo>
                  <a:lnTo>
                    <a:pt x="4541793" y="607754"/>
                  </a:lnTo>
                  <a:lnTo>
                    <a:pt x="4517612" y="643604"/>
                  </a:lnTo>
                  <a:lnTo>
                    <a:pt x="4481762" y="667785"/>
                  </a:lnTo>
                  <a:lnTo>
                    <a:pt x="4437887" y="676656"/>
                  </a:lnTo>
                  <a:lnTo>
                    <a:pt x="112775" y="676656"/>
                  </a:lnTo>
                  <a:lnTo>
                    <a:pt x="68901" y="667785"/>
                  </a:lnTo>
                  <a:lnTo>
                    <a:pt x="33051" y="643604"/>
                  </a:lnTo>
                  <a:lnTo>
                    <a:pt x="8870" y="607754"/>
                  </a:lnTo>
                  <a:lnTo>
                    <a:pt x="0" y="563880"/>
                  </a:lnTo>
                  <a:lnTo>
                    <a:pt x="0" y="1127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16179" y="527400"/>
            <a:ext cx="8317297" cy="952398"/>
          </a:xfrm>
          <a:prstGeom prst="rect">
            <a:avLst/>
          </a:prstGeom>
        </p:spPr>
        <p:txBody>
          <a:bodyPr spcFirstLastPara="1" vert="horz" wrap="square" lIns="0" tIns="16087" rIns="0" bIns="0" rtlCol="0" anchor="ctr" anchorCtr="0">
            <a:spAutoFit/>
          </a:bodyPr>
          <a:lstStyle/>
          <a:p>
            <a:pPr marL="16510">
              <a:lnSpc>
                <a:spcPct val="150000"/>
              </a:lnSpc>
              <a:spcBef>
                <a:spcPts val="100"/>
              </a:spcBef>
            </a:pPr>
            <a:r>
              <a:rPr lang="pt-BR" sz="2000" b="1" spc="-13">
                <a:latin typeface="Verdana"/>
                <a:cs typeface="Verdana"/>
              </a:rPr>
              <a:t>Funções</a:t>
            </a:r>
            <a:r>
              <a:rPr lang="pt-BR" sz="2000" b="1" spc="7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do</a:t>
            </a:r>
            <a:r>
              <a:rPr lang="pt-BR" sz="2000" b="1" spc="-13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Articulador</a:t>
            </a:r>
            <a:r>
              <a:rPr lang="pt-BR" sz="2000" b="1" spc="40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do</a:t>
            </a:r>
            <a:r>
              <a:rPr lang="pt-BR" sz="2000" b="1" spc="-13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Conselho</a:t>
            </a:r>
            <a:r>
              <a:rPr lang="pt-BR" sz="2000" b="1" spc="20">
                <a:latin typeface="Verdana"/>
                <a:cs typeface="Verdana"/>
              </a:rPr>
              <a:t> </a:t>
            </a:r>
            <a:r>
              <a:rPr lang="pt-BR" sz="2000" b="1" spc="-7">
                <a:latin typeface="Verdana"/>
                <a:cs typeface="Verdana"/>
              </a:rPr>
              <a:t>na </a:t>
            </a:r>
            <a:br>
              <a:rPr lang="pt-BR" sz="2000" b="1" spc="-7">
                <a:latin typeface="Verdana"/>
                <a:cs typeface="Verdana"/>
              </a:rPr>
            </a:br>
            <a:r>
              <a:rPr lang="pt-BR" sz="2000" b="1" spc="-7">
                <a:latin typeface="Verdana"/>
                <a:cs typeface="Verdana"/>
              </a:rPr>
              <a:t>Diretoria de Ensino</a:t>
            </a:r>
            <a:endParaRPr lang="pt-BR" sz="2000" b="1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5866" y="841001"/>
            <a:ext cx="8555920" cy="5424541"/>
          </a:xfrm>
          <a:prstGeom prst="rect">
            <a:avLst/>
          </a:prstGeom>
        </p:spPr>
        <p:txBody>
          <a:bodyPr vert="horz" wrap="square" lIns="0" tIns="128693" rIns="0" bIns="0" rtlCol="0" anchor="t">
            <a:spAutoFit/>
          </a:bodyPr>
          <a:lstStyle/>
          <a:p>
            <a:pPr marL="50165">
              <a:spcBef>
                <a:spcPts val="1013"/>
              </a:spcBef>
            </a:pPr>
            <a:endParaRPr lang="pt-BR" sz="2100" spc="-20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  <a:p>
            <a:pPr marL="168910" indent="-151765">
              <a:lnSpc>
                <a:spcPct val="150000"/>
              </a:lnSpc>
              <a:spcBef>
                <a:spcPts val="833"/>
              </a:spcBef>
              <a:buSzPct val="93333"/>
              <a:buChar char="•"/>
              <a:tabLst>
                <a:tab pos="169329" algn="l"/>
              </a:tabLst>
            </a:pPr>
            <a:r>
              <a:rPr lang="pt-BR" sz="1500" spc="-13" dirty="0">
                <a:latin typeface="Arial"/>
                <a:cs typeface="Verdana"/>
              </a:rPr>
              <a:t>Orientar</a:t>
            </a:r>
            <a:r>
              <a:rPr lang="pt-BR" sz="1500" spc="33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quanto</a:t>
            </a:r>
            <a:r>
              <a:rPr lang="pt-BR" sz="1500" dirty="0">
                <a:latin typeface="Arial"/>
                <a:cs typeface="Verdana"/>
              </a:rPr>
              <a:t> a </a:t>
            </a:r>
            <a:r>
              <a:rPr lang="pt-BR" sz="1500" spc="-7" dirty="0">
                <a:latin typeface="Arial"/>
                <a:cs typeface="Verdana"/>
              </a:rPr>
              <a:t>composição </a:t>
            </a:r>
            <a:r>
              <a:rPr lang="pt-BR" sz="1500" dirty="0">
                <a:latin typeface="Arial"/>
                <a:cs typeface="Verdana"/>
              </a:rPr>
              <a:t>e</a:t>
            </a:r>
            <a:r>
              <a:rPr lang="pt-BR" sz="1500" spc="-13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funções dos Conselhos de Escola;</a:t>
            </a:r>
            <a:endParaRPr lang="pt-BR" sz="1500" dirty="0">
              <a:latin typeface="Arial"/>
              <a:ea typeface="Verdana"/>
              <a:cs typeface="Verdana"/>
            </a:endParaRPr>
          </a:p>
          <a:p>
            <a:pPr marL="168910" marR="6350" indent="-151765">
              <a:lnSpc>
                <a:spcPct val="150000"/>
              </a:lnSpc>
              <a:spcBef>
                <a:spcPts val="420"/>
              </a:spcBef>
              <a:buSzPct val="93333"/>
              <a:buChar char="•"/>
            </a:pPr>
            <a:r>
              <a:rPr lang="pt-BR" sz="1500" spc="-13" dirty="0">
                <a:latin typeface="Arial"/>
                <a:cs typeface="Verdana"/>
              </a:rPr>
              <a:t>Fortalecer o </a:t>
            </a:r>
            <a:r>
              <a:rPr lang="pt-BR" sz="1500" spc="-7" dirty="0">
                <a:latin typeface="Arial"/>
                <a:cs typeface="Verdana"/>
              </a:rPr>
              <a:t>canal</a:t>
            </a:r>
            <a:r>
              <a:rPr lang="pt-BR" sz="1500" spc="7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de comunicação</a:t>
            </a:r>
            <a:r>
              <a:rPr lang="pt-BR" sz="1500" spc="20" dirty="0">
                <a:latin typeface="Arial"/>
                <a:cs typeface="Verdana"/>
              </a:rPr>
              <a:t> junto aos demais Supervisores, PCNP e  </a:t>
            </a:r>
            <a:r>
              <a:rPr lang="pt-BR" sz="1500" spc="-7" dirty="0">
                <a:latin typeface="Arial"/>
                <a:cs typeface="Verdana"/>
              </a:rPr>
              <a:t>Articuladores das Escolas;</a:t>
            </a:r>
            <a:endParaRPr lang="pt-BR" sz="1500" spc="-7" dirty="0">
              <a:latin typeface="Arial"/>
              <a:ea typeface="Verdana"/>
              <a:cs typeface="Verdana"/>
            </a:endParaRPr>
          </a:p>
          <a:p>
            <a:pPr marL="168910" marR="6350" indent="-151765">
              <a:lnSpc>
                <a:spcPct val="150000"/>
              </a:lnSpc>
              <a:spcBef>
                <a:spcPts val="420"/>
              </a:spcBef>
              <a:buSzPct val="93333"/>
              <a:buChar char="•"/>
            </a:pPr>
            <a:r>
              <a:rPr lang="pt-BR" sz="1500" spc="-7" dirty="0">
                <a:latin typeface="Arial"/>
                <a:cs typeface="Verdana"/>
              </a:rPr>
              <a:t>Realizar formações , reuniões periódicas e encontros regionais tanto para os colegas da Diretoria de Ensino  quanto para os Articuladores da Escola ;</a:t>
            </a:r>
          </a:p>
          <a:p>
            <a:pPr marL="168910" marR="6350" indent="-151765" algn="just">
              <a:lnSpc>
                <a:spcPct val="150000"/>
              </a:lnSpc>
              <a:spcBef>
                <a:spcPts val="420"/>
              </a:spcBef>
              <a:buSzPct val="93333"/>
              <a:buChar char="•"/>
            </a:pPr>
            <a:r>
              <a:rPr lang="pt-BR" sz="1500" spc="-7" dirty="0">
                <a:latin typeface="Arial"/>
                <a:cs typeface="Verdana"/>
              </a:rPr>
              <a:t>Orientar e dar suporte às escolas para o </a:t>
            </a:r>
            <a:r>
              <a:rPr lang="pt-BR" sz="1500" spc="-13" dirty="0">
                <a:latin typeface="Arial"/>
                <a:cs typeface="Verdana"/>
              </a:rPr>
              <a:t>fortalecimento</a:t>
            </a:r>
            <a:r>
              <a:rPr lang="pt-BR" sz="1500" spc="67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da</a:t>
            </a:r>
            <a:r>
              <a:rPr lang="pt-BR" sz="1500" spc="13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Gestão</a:t>
            </a:r>
            <a:r>
              <a:rPr lang="pt-BR" sz="1500" spc="7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Democrática;</a:t>
            </a:r>
            <a:endParaRPr lang="pt-BR" sz="1500" dirty="0">
              <a:latin typeface="Arial"/>
              <a:ea typeface="Verdana"/>
              <a:cs typeface="Verdana"/>
            </a:endParaRPr>
          </a:p>
          <a:p>
            <a:pPr marL="168910" marR="64135" indent="-151765">
              <a:lnSpc>
                <a:spcPct val="150000"/>
              </a:lnSpc>
              <a:spcBef>
                <a:spcPts val="373"/>
              </a:spcBef>
              <a:buSzPct val="93333"/>
              <a:buChar char="•"/>
              <a:tabLst>
                <a:tab pos="169329" algn="l"/>
                <a:tab pos="2455272" algn="l"/>
              </a:tabLst>
            </a:pPr>
            <a:r>
              <a:rPr lang="pt-BR" sz="1500" spc="-13" dirty="0">
                <a:latin typeface="Arial"/>
                <a:cs typeface="Verdana"/>
              </a:rPr>
              <a:t>Formar os Articuladores locais </a:t>
            </a:r>
            <a:r>
              <a:rPr lang="pt-BR" sz="1500" spc="-13" dirty="0" smtClean="0">
                <a:latin typeface="Arial"/>
                <a:cs typeface="Verdana"/>
              </a:rPr>
              <a:t>(diretores</a:t>
            </a:r>
            <a:r>
              <a:rPr lang="pt-BR" sz="1500" spc="-13" dirty="0">
                <a:latin typeface="Arial"/>
                <a:cs typeface="Verdana"/>
              </a:rPr>
              <a:t>) com </a:t>
            </a:r>
            <a:r>
              <a:rPr lang="pt-BR" sz="1500" spc="-7" dirty="0">
                <a:latin typeface="Arial"/>
                <a:cs typeface="Verdana"/>
              </a:rPr>
              <a:t>temáticas variadas sobre Ações do Conselho de Escola  nas Unidades Escolares</a:t>
            </a:r>
            <a:r>
              <a:rPr lang="pt-BR" sz="1500" spc="-13" dirty="0">
                <a:latin typeface="Arial"/>
                <a:cs typeface="Verdana"/>
              </a:rPr>
              <a:t>;</a:t>
            </a:r>
            <a:endParaRPr lang="pt-BR" sz="1500" dirty="0">
              <a:latin typeface="Arial"/>
              <a:ea typeface="Verdana"/>
              <a:cs typeface="Verdana"/>
            </a:endParaRPr>
          </a:p>
          <a:p>
            <a:pPr marL="168910" marR="615315" indent="-151765">
              <a:lnSpc>
                <a:spcPct val="150000"/>
              </a:lnSpc>
              <a:spcBef>
                <a:spcPts val="413"/>
              </a:spcBef>
              <a:buSzPct val="93333"/>
              <a:buChar char="•"/>
              <a:tabLst>
                <a:tab pos="169329" algn="l"/>
              </a:tabLst>
            </a:pPr>
            <a:r>
              <a:rPr lang="pt-BR" sz="1500" spc="-13" dirty="0">
                <a:latin typeface="Arial"/>
                <a:cs typeface="Verdana"/>
              </a:rPr>
              <a:t>Orientar e monitorar</a:t>
            </a:r>
            <a:r>
              <a:rPr lang="pt-BR" sz="1500" spc="13" dirty="0">
                <a:latin typeface="Arial"/>
                <a:cs typeface="Verdana"/>
              </a:rPr>
              <a:t> o uso do </a:t>
            </a:r>
            <a:r>
              <a:rPr lang="pt-BR" sz="1500" spc="-13" dirty="0">
                <a:latin typeface="Arial"/>
                <a:cs typeface="Verdana"/>
              </a:rPr>
              <a:t>Sistema</a:t>
            </a:r>
            <a:r>
              <a:rPr lang="pt-BR" sz="1500" spc="20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de</a:t>
            </a:r>
            <a:r>
              <a:rPr lang="pt-BR" sz="1500" spc="-13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Gestão</a:t>
            </a:r>
            <a:r>
              <a:rPr lang="pt-BR" sz="1500" spc="13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do </a:t>
            </a:r>
            <a:r>
              <a:rPr lang="pt-BR" sz="1500" spc="-687" dirty="0">
                <a:latin typeface="Arial"/>
                <a:cs typeface="Verdana"/>
              </a:rPr>
              <a:t> </a:t>
            </a:r>
            <a:r>
              <a:rPr lang="pt-BR" sz="1500" spc="-13" dirty="0">
                <a:latin typeface="Arial"/>
                <a:cs typeface="Verdana"/>
              </a:rPr>
              <a:t>Conselho</a:t>
            </a:r>
            <a:r>
              <a:rPr lang="pt-BR" sz="1500" spc="20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de </a:t>
            </a:r>
            <a:r>
              <a:rPr lang="pt-BR" sz="1500" spc="-13" dirty="0">
                <a:latin typeface="Arial"/>
                <a:cs typeface="Verdana"/>
              </a:rPr>
              <a:t>Escola</a:t>
            </a:r>
            <a:r>
              <a:rPr lang="pt-BR" sz="1500" spc="27" dirty="0">
                <a:latin typeface="Arial"/>
                <a:cs typeface="Verdana"/>
              </a:rPr>
              <a:t> </a:t>
            </a:r>
            <a:r>
              <a:rPr lang="pt-BR" sz="1500" spc="-7" dirty="0">
                <a:latin typeface="Arial"/>
                <a:cs typeface="Verdana"/>
              </a:rPr>
              <a:t>(SGCE)</a:t>
            </a:r>
            <a:r>
              <a:rPr lang="pt-BR" sz="1500" spc="-13" dirty="0">
                <a:latin typeface="Arial"/>
                <a:cs typeface="Verdana"/>
              </a:rPr>
              <a:t> </a:t>
            </a:r>
            <a:r>
              <a:rPr lang="pt-BR" sz="1500" dirty="0">
                <a:latin typeface="Arial"/>
                <a:cs typeface="Verdana"/>
              </a:rPr>
              <a:t>na </a:t>
            </a:r>
            <a:r>
              <a:rPr lang="pt-BR" sz="1500" spc="-20" dirty="0">
                <a:latin typeface="Arial"/>
                <a:cs typeface="Verdana"/>
              </a:rPr>
              <a:t>SED;</a:t>
            </a:r>
          </a:p>
          <a:p>
            <a:pPr marL="168910" marR="615315" indent="-151765">
              <a:lnSpc>
                <a:spcPct val="150000"/>
              </a:lnSpc>
              <a:spcBef>
                <a:spcPts val="413"/>
              </a:spcBef>
              <a:buSzPct val="93333"/>
              <a:buChar char="•"/>
              <a:tabLst>
                <a:tab pos="169329" algn="l"/>
              </a:tabLst>
            </a:pPr>
            <a:r>
              <a:rPr lang="pt-BR" sz="1500" spc="-20" dirty="0">
                <a:latin typeface="Arial"/>
                <a:cs typeface="Arial"/>
              </a:rPr>
              <a:t>Divulgar práticas (seminários) de fortalecimento da Gestão  Democrática desenvolvidas pelos  Conselhos de Escola.</a:t>
            </a:r>
            <a:endParaRPr lang="pt-BR" sz="1500" spc="-20" dirty="0">
              <a:ea typeface="+mn-lt"/>
              <a:cs typeface="+mn-lt"/>
            </a:endParaRPr>
          </a:p>
          <a:p>
            <a:pPr marL="17145" marR="615315" algn="just">
              <a:lnSpc>
                <a:spcPct val="150000"/>
              </a:lnSpc>
              <a:spcBef>
                <a:spcPts val="413"/>
              </a:spcBef>
              <a:buSzPct val="93333"/>
              <a:tabLst>
                <a:tab pos="169329" algn="l"/>
              </a:tabLst>
            </a:pPr>
            <a:endParaRPr lang="pt-BR" sz="1500" spc="-20" dirty="0">
              <a:latin typeface="Arial"/>
              <a:ea typeface="Verdana"/>
              <a:cs typeface="Arial"/>
            </a:endParaRPr>
          </a:p>
          <a:p>
            <a:pPr marL="17145" marR="615315">
              <a:lnSpc>
                <a:spcPct val="150000"/>
              </a:lnSpc>
              <a:spcBef>
                <a:spcPts val="413"/>
              </a:spcBef>
              <a:buSzPct val="93333"/>
              <a:tabLst>
                <a:tab pos="169329" algn="l"/>
              </a:tabLst>
            </a:pPr>
            <a:endParaRPr lang="pt-BR" sz="1500" spc="-20" dirty="0">
              <a:latin typeface="Arial"/>
              <a:ea typeface="Verdana"/>
              <a:cs typeface="Verdana"/>
            </a:endParaRPr>
          </a:p>
        </p:txBody>
      </p:sp>
      <p:pic>
        <p:nvPicPr>
          <p:cNvPr id="9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34ED9B77-69D1-4531-9EC2-067E996B1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</a:blip>
          <a:srcRect b="25611"/>
          <a:stretch/>
        </p:blipFill>
        <p:spPr>
          <a:xfrm>
            <a:off x="1870640" y="717110"/>
            <a:ext cx="8054868" cy="5944376"/>
          </a:xfrm>
          <a:prstGeom prst="rect">
            <a:avLst/>
          </a:prstGeom>
        </p:spPr>
      </p:pic>
      <p:pic>
        <p:nvPicPr>
          <p:cNvPr id="11" name="Imagem 10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1097" y="729477"/>
            <a:ext cx="12192000" cy="6285991"/>
            <a:chOff x="0" y="429005"/>
            <a:chExt cx="9144000" cy="4714495"/>
          </a:xfrm>
        </p:grpSpPr>
        <p:sp>
          <p:nvSpPr>
            <p:cNvPr id="4" name="object 4"/>
            <p:cNvSpPr/>
            <p:nvPr/>
          </p:nvSpPr>
          <p:spPr>
            <a:xfrm>
              <a:off x="0" y="5029200"/>
              <a:ext cx="9144000" cy="114300"/>
            </a:xfrm>
            <a:custGeom>
              <a:avLst/>
              <a:gdLst/>
              <a:ahLst/>
              <a:cxnLst/>
              <a:rect l="l" t="t" r="r" b="b"/>
              <a:pathLst>
                <a:path w="9144000" h="114300">
                  <a:moveTo>
                    <a:pt x="9144000" y="0"/>
                  </a:moveTo>
                  <a:lnTo>
                    <a:pt x="0" y="0"/>
                  </a:lnTo>
                  <a:lnTo>
                    <a:pt x="0" y="114298"/>
                  </a:lnTo>
                  <a:lnTo>
                    <a:pt x="9144000" y="11429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799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687829" y="771905"/>
              <a:ext cx="6480175" cy="3459479"/>
            </a:xfrm>
            <a:custGeom>
              <a:avLst/>
              <a:gdLst/>
              <a:ahLst/>
              <a:cxnLst/>
              <a:rect l="l" t="t" r="r" b="b"/>
              <a:pathLst>
                <a:path w="6480175" h="3459479">
                  <a:moveTo>
                    <a:pt x="6480048" y="0"/>
                  </a:moveTo>
                  <a:lnTo>
                    <a:pt x="0" y="0"/>
                  </a:lnTo>
                  <a:lnTo>
                    <a:pt x="0" y="3459479"/>
                  </a:lnTo>
                  <a:lnTo>
                    <a:pt x="6480048" y="3459479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687829" y="771905"/>
              <a:ext cx="6480175" cy="3459479"/>
            </a:xfrm>
            <a:custGeom>
              <a:avLst/>
              <a:gdLst/>
              <a:ahLst/>
              <a:cxnLst/>
              <a:rect l="l" t="t" r="r" b="b"/>
              <a:pathLst>
                <a:path w="6480175" h="3459479">
                  <a:moveTo>
                    <a:pt x="0" y="3459479"/>
                  </a:moveTo>
                  <a:lnTo>
                    <a:pt x="6480048" y="3459479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3459479"/>
                  </a:lnTo>
                  <a:close/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2442" y="429005"/>
              <a:ext cx="4551045" cy="676910"/>
            </a:xfrm>
            <a:custGeom>
              <a:avLst/>
              <a:gdLst/>
              <a:ahLst/>
              <a:cxnLst/>
              <a:rect l="l" t="t" r="r" b="b"/>
              <a:pathLst>
                <a:path w="4551045" h="676910">
                  <a:moveTo>
                    <a:pt x="4437887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6"/>
                  </a:lnTo>
                  <a:lnTo>
                    <a:pt x="0" y="563880"/>
                  </a:lnTo>
                  <a:lnTo>
                    <a:pt x="8870" y="607754"/>
                  </a:lnTo>
                  <a:lnTo>
                    <a:pt x="33051" y="643604"/>
                  </a:lnTo>
                  <a:lnTo>
                    <a:pt x="68901" y="667785"/>
                  </a:lnTo>
                  <a:lnTo>
                    <a:pt x="112775" y="676656"/>
                  </a:lnTo>
                  <a:lnTo>
                    <a:pt x="4437887" y="676656"/>
                  </a:lnTo>
                  <a:lnTo>
                    <a:pt x="4481762" y="667785"/>
                  </a:lnTo>
                  <a:lnTo>
                    <a:pt x="4517612" y="643604"/>
                  </a:lnTo>
                  <a:lnTo>
                    <a:pt x="4541793" y="607754"/>
                  </a:lnTo>
                  <a:lnTo>
                    <a:pt x="4550663" y="563880"/>
                  </a:lnTo>
                  <a:lnTo>
                    <a:pt x="4550663" y="112776"/>
                  </a:lnTo>
                  <a:lnTo>
                    <a:pt x="4541793" y="68901"/>
                  </a:lnTo>
                  <a:lnTo>
                    <a:pt x="4517612" y="33051"/>
                  </a:lnTo>
                  <a:lnTo>
                    <a:pt x="4481762" y="8870"/>
                  </a:lnTo>
                  <a:lnTo>
                    <a:pt x="44378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2012442" y="429005"/>
              <a:ext cx="4551045" cy="676910"/>
            </a:xfrm>
            <a:custGeom>
              <a:avLst/>
              <a:gdLst/>
              <a:ahLst/>
              <a:cxnLst/>
              <a:rect l="l" t="t" r="r" b="b"/>
              <a:pathLst>
                <a:path w="4551045" h="676910">
                  <a:moveTo>
                    <a:pt x="0" y="112776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4437887" y="0"/>
                  </a:lnTo>
                  <a:lnTo>
                    <a:pt x="4481762" y="8870"/>
                  </a:lnTo>
                  <a:lnTo>
                    <a:pt x="4517612" y="33051"/>
                  </a:lnTo>
                  <a:lnTo>
                    <a:pt x="4541793" y="68901"/>
                  </a:lnTo>
                  <a:lnTo>
                    <a:pt x="4550663" y="112776"/>
                  </a:lnTo>
                  <a:lnTo>
                    <a:pt x="4550663" y="563880"/>
                  </a:lnTo>
                  <a:lnTo>
                    <a:pt x="4541793" y="607754"/>
                  </a:lnTo>
                  <a:lnTo>
                    <a:pt x="4517612" y="643604"/>
                  </a:lnTo>
                  <a:lnTo>
                    <a:pt x="4481762" y="667785"/>
                  </a:lnTo>
                  <a:lnTo>
                    <a:pt x="4437887" y="676656"/>
                  </a:lnTo>
                  <a:lnTo>
                    <a:pt x="112775" y="676656"/>
                  </a:lnTo>
                  <a:lnTo>
                    <a:pt x="68901" y="667785"/>
                  </a:lnTo>
                  <a:lnTo>
                    <a:pt x="33051" y="643604"/>
                  </a:lnTo>
                  <a:lnTo>
                    <a:pt x="8870" y="607754"/>
                  </a:lnTo>
                  <a:lnTo>
                    <a:pt x="0" y="563880"/>
                  </a:lnTo>
                  <a:lnTo>
                    <a:pt x="0" y="1127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01251" y="1655102"/>
            <a:ext cx="8362421" cy="3785417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50165">
              <a:lnSpc>
                <a:spcPts val="2447"/>
              </a:lnSpc>
              <a:spcBef>
                <a:spcPts val="127"/>
              </a:spcBef>
            </a:pPr>
            <a:endParaRPr lang="pt-BR" sz="2100" b="1" spc="-13">
              <a:latin typeface="Verdana"/>
              <a:ea typeface="Verdana"/>
              <a:cs typeface="Verdana"/>
            </a:endParaRPr>
          </a:p>
          <a:p>
            <a:pPr marL="245745" indent="-229870" algn="just">
              <a:lnSpc>
                <a:spcPts val="2753"/>
              </a:lnSpc>
              <a:spcBef>
                <a:spcPts val="1393"/>
              </a:spcBef>
              <a:buChar char="•"/>
              <a:tabLst>
                <a:tab pos="247220" algn="l"/>
                <a:tab pos="3989394" algn="l"/>
              </a:tabLst>
            </a:pPr>
            <a:r>
              <a:rPr lang="pt-BR" sz="1500" spc="-7">
                <a:latin typeface="Arial"/>
                <a:cs typeface="Verdana"/>
              </a:rPr>
              <a:t>Promover</a:t>
            </a:r>
            <a:r>
              <a:rPr lang="pt-BR" sz="1500" spc="20">
                <a:latin typeface="Arial"/>
                <a:cs typeface="Verdana"/>
              </a:rPr>
              <a:t> </a:t>
            </a:r>
            <a:r>
              <a:rPr lang="pt-BR" sz="1500" spc="-7">
                <a:latin typeface="Arial"/>
                <a:cs typeface="Verdana"/>
              </a:rPr>
              <a:t>articulações </a:t>
            </a:r>
            <a:r>
              <a:rPr lang="pt-BR" sz="1500">
                <a:latin typeface="Arial"/>
                <a:cs typeface="Verdana"/>
              </a:rPr>
              <a:t>entre</a:t>
            </a:r>
            <a:r>
              <a:rPr lang="pt-BR" sz="1500" spc="-60">
                <a:latin typeface="Arial"/>
                <a:cs typeface="Verdana"/>
              </a:rPr>
              <a:t> o</a:t>
            </a:r>
            <a:r>
              <a:rPr lang="pt-BR" sz="1500" spc="-40">
                <a:latin typeface="Arial"/>
                <a:cs typeface="Verdana"/>
              </a:rPr>
              <a:t> </a:t>
            </a:r>
            <a:r>
              <a:rPr lang="pt-BR" sz="1500" spc="-7">
                <a:latin typeface="Arial"/>
                <a:cs typeface="Verdana"/>
              </a:rPr>
              <a:t>Conselho de Escola, Grêmio Estudantil e Associação de Pais e Mestres em apoio a Gestão Escolar;</a:t>
            </a:r>
            <a:endParaRPr lang="pt-BR" sz="1500" spc="-7">
              <a:latin typeface="Arial"/>
              <a:ea typeface="Verdana"/>
              <a:cs typeface="Verdana"/>
            </a:endParaRPr>
          </a:p>
          <a:p>
            <a:pPr marL="245745" marR="6350" indent="-229870" algn="just">
              <a:lnSpc>
                <a:spcPts val="2627"/>
              </a:lnSpc>
              <a:spcBef>
                <a:spcPts val="473"/>
              </a:spcBef>
              <a:buChar char="•"/>
              <a:tabLst>
                <a:tab pos="247220" algn="l"/>
                <a:tab pos="5147605" algn="l"/>
              </a:tabLst>
            </a:pPr>
            <a:r>
              <a:rPr lang="pt-BR" sz="1500" spc="-13">
                <a:latin typeface="Arial"/>
                <a:cs typeface="Verdana"/>
              </a:rPr>
              <a:t>Participar</a:t>
            </a:r>
            <a:r>
              <a:rPr lang="pt-BR" sz="1500">
                <a:latin typeface="Arial"/>
                <a:cs typeface="Verdana"/>
              </a:rPr>
              <a:t> </a:t>
            </a:r>
            <a:r>
              <a:rPr lang="pt-BR" sz="1500" spc="-7">
                <a:latin typeface="Arial"/>
                <a:cs typeface="Verdana"/>
              </a:rPr>
              <a:t>das formações e orientações na Diretoria de Ensino;</a:t>
            </a:r>
            <a:endParaRPr lang="pt-BR" sz="1500">
              <a:latin typeface="Arial"/>
              <a:ea typeface="Verdana"/>
              <a:cs typeface="Verdana"/>
            </a:endParaRPr>
          </a:p>
          <a:p>
            <a:pPr marL="245745" marR="352425" indent="-229870" algn="just">
              <a:lnSpc>
                <a:spcPts val="2627"/>
              </a:lnSpc>
              <a:spcBef>
                <a:spcPts val="447"/>
              </a:spcBef>
              <a:buChar char="•"/>
              <a:tabLst>
                <a:tab pos="247220" algn="l"/>
                <a:tab pos="5147605" algn="l"/>
              </a:tabLst>
            </a:pPr>
            <a:r>
              <a:rPr lang="pt-BR" sz="1500" spc="-7">
                <a:latin typeface="Arial"/>
                <a:cs typeface="Verdana"/>
              </a:rPr>
              <a:t>Mobilizar </a:t>
            </a:r>
            <a:r>
              <a:rPr lang="pt-BR" sz="1500">
                <a:latin typeface="Arial"/>
                <a:cs typeface="Verdana"/>
              </a:rPr>
              <a:t>a ação </a:t>
            </a:r>
            <a:r>
              <a:rPr lang="pt-BR" sz="1500" spc="-7">
                <a:latin typeface="Arial"/>
                <a:cs typeface="Verdana"/>
              </a:rPr>
              <a:t>protagonista dos Colegiados articulando com a Gestão, Rede Protetiva, Conviva, POC, PCAE entre outras;</a:t>
            </a:r>
            <a:endParaRPr lang="pt-BR" sz="1500" spc="-7">
              <a:latin typeface="Arial"/>
              <a:ea typeface="Verdana"/>
              <a:cs typeface="Verdana"/>
            </a:endParaRPr>
          </a:p>
          <a:p>
            <a:pPr marL="245745" marR="595630" indent="-229870" algn="just">
              <a:lnSpc>
                <a:spcPts val="2627"/>
              </a:lnSpc>
              <a:spcBef>
                <a:spcPts val="445"/>
              </a:spcBef>
              <a:buFontTx/>
              <a:buChar char="•"/>
              <a:tabLst>
                <a:tab pos="247220" algn="l"/>
              </a:tabLst>
            </a:pPr>
            <a:r>
              <a:rPr lang="pt-BR" sz="1500" spc="-7">
                <a:latin typeface="Arial"/>
                <a:cs typeface="Verdana"/>
              </a:rPr>
              <a:t>Incentivar </a:t>
            </a:r>
            <a:r>
              <a:rPr lang="pt-BR" sz="1500">
                <a:latin typeface="Arial"/>
                <a:cs typeface="Verdana"/>
              </a:rPr>
              <a:t>a </a:t>
            </a:r>
            <a:r>
              <a:rPr lang="pt-BR" sz="1500" spc="-7">
                <a:latin typeface="Arial"/>
                <a:cs typeface="Verdana"/>
              </a:rPr>
              <a:t>participação dos </a:t>
            </a:r>
            <a:r>
              <a:rPr lang="pt-BR" sz="1500">
                <a:latin typeface="Arial"/>
                <a:cs typeface="Verdana"/>
              </a:rPr>
              <a:t>Conselheiros </a:t>
            </a:r>
            <a:r>
              <a:rPr lang="pt-BR" sz="1500" spc="-827">
                <a:latin typeface="Arial"/>
                <a:cs typeface="Verdana"/>
              </a:rPr>
              <a:t> </a:t>
            </a:r>
            <a:r>
              <a:rPr lang="pt-BR" sz="1500">
                <a:latin typeface="Arial"/>
                <a:cs typeface="Verdana"/>
              </a:rPr>
              <a:t>nas</a:t>
            </a:r>
            <a:r>
              <a:rPr lang="pt-BR" sz="1500" spc="-13">
                <a:latin typeface="Arial"/>
                <a:cs typeface="Verdana"/>
              </a:rPr>
              <a:t> </a:t>
            </a:r>
            <a:r>
              <a:rPr lang="pt-BR" sz="1500" spc="-7">
                <a:latin typeface="Arial"/>
                <a:cs typeface="Verdana"/>
              </a:rPr>
              <a:t>reuniões </a:t>
            </a:r>
            <a:r>
              <a:rPr lang="pt-BR" sz="1500">
                <a:latin typeface="Arial"/>
                <a:cs typeface="Verdana"/>
              </a:rPr>
              <a:t>ordinárias</a:t>
            </a:r>
            <a:r>
              <a:rPr lang="pt-BR" sz="1500" spc="-40">
                <a:latin typeface="Arial"/>
                <a:cs typeface="Verdana"/>
              </a:rPr>
              <a:t> </a:t>
            </a:r>
            <a:r>
              <a:rPr lang="pt-BR" sz="1500">
                <a:latin typeface="Arial"/>
                <a:cs typeface="Verdana"/>
              </a:rPr>
              <a:t>e </a:t>
            </a:r>
            <a:r>
              <a:rPr lang="pt-BR" sz="1500" spc="-7">
                <a:latin typeface="Arial"/>
                <a:cs typeface="Verdana"/>
              </a:rPr>
              <a:t>extraordinárias e nas Ações do Conselho de Escola;</a:t>
            </a:r>
            <a:endParaRPr lang="pt-BR" sz="1500" spc="-13">
              <a:latin typeface="Arial"/>
              <a:ea typeface="Verdana"/>
              <a:cs typeface="Verdana"/>
            </a:endParaRPr>
          </a:p>
          <a:p>
            <a:pPr marL="245745" marR="595630" indent="-229870" algn="just">
              <a:lnSpc>
                <a:spcPts val="2627"/>
              </a:lnSpc>
              <a:spcBef>
                <a:spcPts val="445"/>
              </a:spcBef>
              <a:buChar char="•"/>
              <a:tabLst>
                <a:tab pos="247220" algn="l"/>
              </a:tabLst>
            </a:pPr>
            <a:r>
              <a:rPr lang="pt-BR" sz="1500" spc="-13">
                <a:latin typeface="Arial"/>
                <a:cs typeface="Verdana"/>
              </a:rPr>
              <a:t>Auxiliar o Conselho de Escola na elaboração do seu Plano de Ação;</a:t>
            </a:r>
          </a:p>
          <a:p>
            <a:pPr marL="245745" marR="595630" indent="-229870" algn="just">
              <a:lnSpc>
                <a:spcPts val="2627"/>
              </a:lnSpc>
              <a:spcBef>
                <a:spcPts val="445"/>
              </a:spcBef>
              <a:buFont typeface="Arial"/>
              <a:buChar char="•"/>
              <a:tabLst>
                <a:tab pos="247220" algn="l"/>
              </a:tabLst>
            </a:pPr>
            <a:r>
              <a:rPr lang="pt-BR" sz="1500" spc="-13">
                <a:ea typeface="+mn-lt"/>
                <a:cs typeface="+mn-lt"/>
              </a:rPr>
              <a:t>Capacitar os  Conselheiros sobre as temáticas a serem tratadas em reuniões.</a:t>
            </a:r>
            <a:endParaRPr lang="pt-BR" sz="1500" spc="-13">
              <a:latin typeface="Arial"/>
              <a:ea typeface="Verdana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4CB24C5-3F29-40EA-AAB7-9453F2A64BBB}"/>
              </a:ext>
            </a:extLst>
          </p:cNvPr>
          <p:cNvSpPr txBox="1"/>
          <p:nvPr/>
        </p:nvSpPr>
        <p:spPr>
          <a:xfrm>
            <a:off x="2637606" y="697783"/>
            <a:ext cx="6918323" cy="9576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>
                <a:latin typeface="Verdana"/>
              </a:rPr>
              <a:t>Funções do Articulador do Conselho de</a:t>
            </a:r>
            <a:endParaRPr lang="pt-BR" sz="200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b="1">
                <a:latin typeface="Verdana"/>
              </a:rPr>
              <a:t> Escola na   Unidade  Escolar </a:t>
            </a:r>
            <a:endParaRPr lang="pt-BR" sz="2000">
              <a:cs typeface="Arial"/>
            </a:endParaRPr>
          </a:p>
        </p:txBody>
      </p:sp>
      <p:pic>
        <p:nvPicPr>
          <p:cNvPr id="12" name="Imagem 12">
            <a:extLst>
              <a:ext uri="{FF2B5EF4-FFF2-40B4-BE49-F238E27FC236}">
                <a16:creationId xmlns="" xmlns:a16="http://schemas.microsoft.com/office/drawing/2014/main" id="{C99985AF-5DE2-428A-8185-E7C67639A4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6981" y="622913"/>
            <a:ext cx="7397135" cy="6316819"/>
          </a:xfrm>
          <a:prstGeom prst="rect">
            <a:avLst/>
          </a:prstGeom>
        </p:spPr>
      </p:pic>
      <p:pic>
        <p:nvPicPr>
          <p:cNvPr id="13" name="Imagem 12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1F7B67C2-74F8-4670-88CC-C73E8BB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5" y="629106"/>
            <a:ext cx="7466469" cy="594744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08" y="222081"/>
            <a:ext cx="9726941" cy="1325033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/>
              <a:t/>
            </a:r>
            <a:br>
              <a:rPr lang="pt-BR"/>
            </a:br>
            <a:r>
              <a:rPr lang="pt-BR" sz="4800" b="1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 </a:t>
            </a:r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123" y="631179"/>
            <a:ext cx="10515600" cy="4095935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258" indent="0" algn="just" rtl="0" fontAlgn="base">
              <a:lnSpc>
                <a:spcPct val="200000"/>
              </a:lnSpc>
              <a:buNone/>
            </a:pPr>
            <a:r>
              <a:rPr lang="pt-BR" sz="24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“A participação é uma vivência coletiva e não individual, de modo que somente se pode aprender na práxis grupal. Parece que só se aprende a participar , participando” (</a:t>
            </a:r>
            <a:r>
              <a:rPr lang="pt-BR" sz="2400" b="0" i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Bordenave</a:t>
            </a:r>
            <a:r>
              <a:rPr lang="pt-BR" sz="24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1994, p.74)</a:t>
            </a: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9E11BB8-AEB4-409F-A8D1-063587BCB4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1675" y="4496979"/>
            <a:ext cx="1762125" cy="17430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EEBD551-3CF3-489D-8D3B-7EDBAFF7A82B}"/>
              </a:ext>
            </a:extLst>
          </p:cNvPr>
          <p:cNvSpPr txBox="1"/>
          <p:nvPr/>
        </p:nvSpPr>
        <p:spPr>
          <a:xfrm>
            <a:off x="9635554" y="6225579"/>
            <a:ext cx="1911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1">
                <a:effectLst/>
                <a:latin typeface="Open Sans" panose="020B0606030504020204" pitchFamily="34" charset="0"/>
              </a:rPr>
              <a:t>Juan Díaz </a:t>
            </a:r>
            <a:r>
              <a:rPr lang="pt-BR" sz="1200" b="1" err="1">
                <a:effectLst/>
                <a:latin typeface="Open Sans" panose="020B0606030504020204" pitchFamily="34" charset="0"/>
              </a:rPr>
              <a:t>Bordenave</a:t>
            </a:r>
            <a:endParaRPr lang="pt-BR" sz="1200" b="1">
              <a:effectLst/>
              <a:latin typeface="Open Sans" panose="020B0606030504020204" pitchFamily="34" charset="0"/>
            </a:endParaRPr>
          </a:p>
        </p:txBody>
      </p:sp>
      <p:pic>
        <p:nvPicPr>
          <p:cNvPr id="10" name="Imagem 9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09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BE7264E-A529-4C5D-A82B-BAD09F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21" y="222081"/>
            <a:ext cx="10331115" cy="1325033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50"/>
              <a:t/>
            </a:r>
            <a:br>
              <a:rPr lang="pt-BR" sz="1850"/>
            </a:br>
            <a:r>
              <a:rPr lang="pt-BR" sz="4800" b="1">
                <a:solidFill>
                  <a:srgbClr val="007991"/>
                </a:solidFill>
                <a:latin typeface="Verdana"/>
                <a:ea typeface="Verdana"/>
              </a:rPr>
              <a:t>O Conselho de Escola </a:t>
            </a:r>
            <a:br>
              <a:rPr lang="pt-BR" sz="4800" b="1">
                <a:solidFill>
                  <a:srgbClr val="007991"/>
                </a:solidFill>
                <a:latin typeface="Verdana"/>
                <a:ea typeface="Verdana"/>
              </a:rPr>
            </a:br>
            <a:r>
              <a:rPr lang="pt-BR" sz="4800" b="1">
                <a:solidFill>
                  <a:srgbClr val="007991"/>
                </a:solidFill>
                <a:latin typeface="Verdana"/>
                <a:ea typeface="Verdana"/>
              </a:rPr>
              <a:t>e a Articulação da Gestão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F488CF3-2F1B-406A-ACFF-1DD72381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775" y="1794367"/>
            <a:ext cx="11129211" cy="4686730"/>
          </a:xfr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/>
              <a:t> Diretor de Escola - Presidente Nato do Conselho- Qual o seu papel? </a:t>
            </a:r>
          </a:p>
          <a:p>
            <a:pPr marL="186055" indent="0" algn="just">
              <a:lnSpc>
                <a:spcPct val="150000"/>
              </a:lnSpc>
              <a:buNone/>
            </a:pPr>
            <a:endParaRPr lang="pt-BR" sz="1500"/>
          </a:p>
          <a:p>
            <a:pPr marL="285750" indent="-285750" algn="just">
              <a:lnSpc>
                <a:spcPct val="150000"/>
              </a:lnSpc>
            </a:pPr>
            <a:r>
              <a:rPr lang="pt-BR" sz="1500"/>
              <a:t>Articular e dialogar com todos os segmentos do Conselho de Escola para planejar, organizar e coordenar a realização de assembleias por segmento, reuniões  e  ações do Conselho de Escola;</a:t>
            </a:r>
            <a:endParaRPr lang="pt-BR" sz="1850"/>
          </a:p>
          <a:p>
            <a:pPr marL="285750" indent="-285750" algn="just">
              <a:lnSpc>
                <a:spcPct val="150000"/>
              </a:lnSpc>
            </a:pPr>
            <a:r>
              <a:rPr lang="pt-BR" sz="1500"/>
              <a:t>Desempenhar uma liderança que impulsione a autoconstrução, o compromisso e a responsabilidade em garantir a qualidade do processo de ensino e de aprendizagem;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500"/>
              <a:t>Coordenar as relações entre todos os profissionais, estudantes e a comunidade escolar, com enfoque na gestão democrática e participativa; 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500"/>
              <a:t>Ter visão de conjunto na articulação entre o administrativo e o pedagógico com estreita relação com a comunidade escolar e local; 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500"/>
              <a:t>Promover a gestão participativa e democrática como novo paradigma na administração escolar por meio de uma gestão colegiada com responsabilidades compartilhadas. </a:t>
            </a:r>
          </a:p>
          <a:p>
            <a:pPr marL="186055" indent="0" algn="just" fontAlgn="base">
              <a:lnSpc>
                <a:spcPct val="200000"/>
              </a:lnSpc>
              <a:buNone/>
            </a:pP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994" name="Google Shape;1994;p207"/>
          <p:cNvSpPr txBox="1"/>
          <p:nvPr/>
        </p:nvSpPr>
        <p:spPr>
          <a:xfrm>
            <a:off x="0" y="6705600"/>
            <a:ext cx="12192000" cy="173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endParaRPr sz="2489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188CFF-BED8-4C43-A8A3-B39D5E07D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89"/>
          </a:p>
        </p:txBody>
      </p:sp>
      <p:pic>
        <p:nvPicPr>
          <p:cNvPr id="3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A9FBA8FD-464F-4348-9E12-C370AD8CE6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b="25611"/>
          <a:stretch/>
        </p:blipFill>
        <p:spPr>
          <a:xfrm>
            <a:off x="2362766" y="658476"/>
            <a:ext cx="7466469" cy="5947449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="" xmlns:a16="http://schemas.microsoft.com/office/drawing/2014/main" id="{284FAD90-25CC-4A71-A495-68A3998516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2" y="59377"/>
            <a:ext cx="1227756" cy="1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59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65D161AC15E04787DAEFC4FB8FDB8A" ma:contentTypeVersion="10" ma:contentTypeDescription="Crie um novo documento." ma:contentTypeScope="" ma:versionID="532cda0cc372c5c593cfe1c3b0928fc0">
  <xsd:schema xmlns:xsd="http://www.w3.org/2001/XMLSchema" xmlns:xs="http://www.w3.org/2001/XMLSchema" xmlns:p="http://schemas.microsoft.com/office/2006/metadata/properties" xmlns:ns3="b3e53cc2-ff6e-4b94-8aba-f93ab9c1c191" xmlns:ns4="d78789a2-b3ce-44eb-9b22-bccaaa0ee38a" targetNamespace="http://schemas.microsoft.com/office/2006/metadata/properties" ma:root="true" ma:fieldsID="7e71c00b7d4cd3e7b28d4743490a81de" ns3:_="" ns4:_="">
    <xsd:import namespace="b3e53cc2-ff6e-4b94-8aba-f93ab9c1c191"/>
    <xsd:import namespace="d78789a2-b3ce-44eb-9b22-bccaaa0ee3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53cc2-ff6e-4b94-8aba-f93ab9c1c1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789a2-b3ce-44eb-9b22-bccaaa0ee3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647771-350B-45F7-AEBB-A8A53D63D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9AD7F1-2ACF-4A5F-A784-51D561C6864B}">
  <ds:schemaRefs>
    <ds:schemaRef ds:uri="b3e53cc2-ff6e-4b94-8aba-f93ab9c1c191"/>
    <ds:schemaRef ds:uri="d78789a2-b3ce-44eb-9b22-bccaaa0ee3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B326AE-2117-43AB-BD8B-7F42DD4D7A08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d78789a2-b3ce-44eb-9b22-bccaaa0ee38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3e53cc2-ff6e-4b94-8aba-f93ab9c1c1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753</Words>
  <Application>Microsoft Office PowerPoint</Application>
  <PresentationFormat>Personalizar</PresentationFormat>
  <Paragraphs>262</Paragraphs>
  <Slides>27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 PAUTA  </vt:lpstr>
      <vt:lpstr> Conselho de Escola – Direito de Todos      </vt:lpstr>
      <vt:lpstr>Slide 4</vt:lpstr>
      <vt:lpstr>Funções do Articulador do Conselho na SEDUC </vt:lpstr>
      <vt:lpstr>Funções do Articulador do Conselho na  Diretoria de Ensino</vt:lpstr>
      <vt:lpstr>Slide 7</vt:lpstr>
      <vt:lpstr> ​  </vt:lpstr>
      <vt:lpstr> O Conselho de Escola  e a Articulação da Gestão </vt:lpstr>
      <vt:lpstr> Construção Coletiva do Plano de Ação do Conselho de Escola​  </vt:lpstr>
      <vt:lpstr> Estrutura de um Plano de Ação para o Conselho de Escola</vt:lpstr>
      <vt:lpstr> Estrutura de um Plano de Ação para o Conselho de Escola</vt:lpstr>
      <vt:lpstr> Estrutura de um Plano de Ação para o Conselho de Escola</vt:lpstr>
      <vt:lpstr> Estrutura de um Plano de Ação para o Conselho de Escola</vt:lpstr>
      <vt:lpstr>Slide 15</vt:lpstr>
      <vt:lpstr> Elaboração do Plano de Formação para os Articuladores do Conselho da Unidade Escolar </vt:lpstr>
      <vt:lpstr> Articulações e Parcerias   </vt:lpstr>
      <vt:lpstr> Exemplos de Programas e Projetos</vt:lpstr>
      <vt:lpstr> Exemplos de Programas e Projetos</vt:lpstr>
      <vt:lpstr> Exemplos de Programas e Projetos </vt:lpstr>
      <vt:lpstr> Exemplos de Programas e Projetos que avocam:</vt:lpstr>
      <vt:lpstr> Sistema de Gestão do Conselho de Escola -SGCE</vt:lpstr>
      <vt:lpstr> ​  </vt:lpstr>
      <vt:lpstr>  Resolução SEDUC nº 19, de 8-3-2022</vt:lpstr>
      <vt:lpstr> Resolução SEDUC nº 19, de 8-3-2022</vt:lpstr>
      <vt:lpstr> ​  </vt:lpstr>
      <vt:lpstr> ​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Maria Boer</dc:creator>
  <cp:lastModifiedBy>Usuario</cp:lastModifiedBy>
  <cp:revision>23</cp:revision>
  <dcterms:created xsi:type="dcterms:W3CDTF">2022-02-23T11:47:06Z</dcterms:created>
  <dcterms:modified xsi:type="dcterms:W3CDTF">2022-04-11T13:46:35Z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0x0101007765D161AC15E04787DAEFC4FB8FDB8A</vt:lpwstr>
  </property>
</Properties>
</file>